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Default Extension="tiff" ContentType="image/tiff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766" r:id="rId3"/>
    <p:sldId id="604" r:id="rId4"/>
    <p:sldId id="605" r:id="rId5"/>
    <p:sldId id="663" r:id="rId6"/>
    <p:sldId id="664" r:id="rId7"/>
    <p:sldId id="767" r:id="rId8"/>
    <p:sldId id="769" r:id="rId9"/>
    <p:sldId id="757" r:id="rId10"/>
    <p:sldId id="749" r:id="rId11"/>
    <p:sldId id="647" r:id="rId12"/>
    <p:sldId id="695" r:id="rId13"/>
    <p:sldId id="755" r:id="rId14"/>
    <p:sldId id="267" r:id="rId15"/>
    <p:sldId id="750" r:id="rId16"/>
    <p:sldId id="281" r:id="rId17"/>
    <p:sldId id="762" r:id="rId18"/>
    <p:sldId id="282" r:id="rId19"/>
    <p:sldId id="570" r:id="rId20"/>
    <p:sldId id="283" r:id="rId21"/>
    <p:sldId id="285" r:id="rId22"/>
    <p:sldId id="603" r:id="rId23"/>
    <p:sldId id="632" r:id="rId24"/>
    <p:sldId id="562" r:id="rId25"/>
    <p:sldId id="763" r:id="rId26"/>
    <p:sldId id="505" r:id="rId27"/>
    <p:sldId id="563" r:id="rId28"/>
    <p:sldId id="613" r:id="rId29"/>
    <p:sldId id="764" r:id="rId30"/>
    <p:sldId id="765" r:id="rId31"/>
    <p:sldId id="289" r:id="rId32"/>
    <p:sldId id="730" r:id="rId33"/>
    <p:sldId id="744" r:id="rId34"/>
    <p:sldId id="673" r:id="rId35"/>
    <p:sldId id="481" r:id="rId36"/>
    <p:sldId id="290" r:id="rId37"/>
    <p:sldId id="291" r:id="rId38"/>
    <p:sldId id="669" r:id="rId39"/>
    <p:sldId id="668" r:id="rId40"/>
    <p:sldId id="522" r:id="rId41"/>
    <p:sldId id="676" r:id="rId42"/>
    <p:sldId id="336" r:id="rId43"/>
    <p:sldId id="295" r:id="rId44"/>
    <p:sldId id="501" r:id="rId45"/>
    <p:sldId id="482" r:id="rId46"/>
    <p:sldId id="539" r:id="rId47"/>
    <p:sldId id="751" r:id="rId48"/>
    <p:sldId id="654" r:id="rId49"/>
    <p:sldId id="659" r:id="rId50"/>
    <p:sldId id="655" r:id="rId51"/>
    <p:sldId id="656" r:id="rId52"/>
    <p:sldId id="657" r:id="rId53"/>
    <p:sldId id="658" r:id="rId54"/>
    <p:sldId id="531" r:id="rId55"/>
    <p:sldId id="533" r:id="rId56"/>
    <p:sldId id="756" r:id="rId57"/>
    <p:sldId id="546" r:id="rId58"/>
    <p:sldId id="536" r:id="rId59"/>
    <p:sldId id="752" r:id="rId60"/>
    <p:sldId id="388" r:id="rId61"/>
    <p:sldId id="312" r:id="rId62"/>
    <p:sldId id="380" r:id="rId63"/>
    <p:sldId id="529" r:id="rId64"/>
    <p:sldId id="369" r:id="rId65"/>
    <p:sldId id="748" r:id="rId66"/>
    <p:sldId id="747" r:id="rId67"/>
    <p:sldId id="313" r:id="rId68"/>
    <p:sldId id="315" r:id="rId69"/>
    <p:sldId id="753" r:id="rId70"/>
    <p:sldId id="320" r:id="rId71"/>
    <p:sldId id="761" r:id="rId72"/>
    <p:sldId id="650" r:id="rId73"/>
    <p:sldId id="729" r:id="rId74"/>
    <p:sldId id="737" r:id="rId75"/>
    <p:sldId id="743" r:id="rId76"/>
    <p:sldId id="738" r:id="rId77"/>
    <p:sldId id="754" r:id="rId78"/>
    <p:sldId id="332" r:id="rId79"/>
    <p:sldId id="586" r:id="rId80"/>
    <p:sldId id="349" r:id="rId81"/>
    <p:sldId id="492" r:id="rId82"/>
    <p:sldId id="768" r:id="rId83"/>
    <p:sldId id="335" r:id="rId8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4" autoAdjust="0"/>
    <p:restoredTop sz="94611"/>
  </p:normalViewPr>
  <p:slideViewPr>
    <p:cSldViewPr>
      <p:cViewPr varScale="1">
        <p:scale>
          <a:sx n="82" d="100"/>
          <a:sy n="82" d="100"/>
        </p:scale>
        <p:origin x="-3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8\Tech%20February\Tech%20Position%20Sheet%20201802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AC-7348-8F47-612C5573E261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AC-7348-8F47-612C5573E261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AC-7348-8F47-612C5573E261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AC-7348-8F47-612C5573E261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6AC-7348-8F47-612C5573E261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6AC-7348-8F47-612C5573E261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6AC-7348-8F47-612C5573E261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6AC-7348-8F47-612C5573E261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6AC-7348-8F47-612C5573E261}"/>
              </c:ext>
            </c:extLst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6AC-7348-8F47-612C5573E261}"/>
              </c:ext>
            </c:extLst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6AC-7348-8F47-612C5573E261}"/>
              </c:ext>
            </c:extLst>
          </c:dPt>
          <c:dPt>
            <c:idx val="11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E6AC-7348-8F47-612C5573E261}"/>
              </c:ext>
            </c:extLst>
          </c:dPt>
          <c:val>
            <c:numRef>
              <c:f>Sheet1!$B$15:$B$24</c:f>
              <c:numCache>
                <c:formatCode>0.00%</c:formatCode>
                <c:ptCount val="10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8">
                  <c:v>-0.1</c:v>
                </c:pt>
                <c:pt idx="9">
                  <c:v>-0.1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E6AC-7348-8F47-612C5573E261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555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to the Crash of 2018”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lang="en-US" sz="24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-US" sz="28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EFF555-D517-AE43-B438-9423647FB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55" y="1676400"/>
            <a:ext cx="4086890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06552"/>
            <a:ext cx="89154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r>
              <a:rPr lang="en-US" sz="2700" b="1" i="1" dirty="0"/>
              <a:t>The Fake Bear Market-Not Justified by Fundamentals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300"/>
            <a:ext cx="8305800" cy="5135700"/>
          </a:xfrm>
        </p:spPr>
        <p:txBody>
          <a:bodyPr>
            <a:normAutofit fontScale="85000" lnSpcReduction="20000"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*Went into crash with a heavy gold position, which barely moved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*Once downturn accelerated, I started dumping risk as fast as I could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*Used every morning rally to stop out of near money short dated long  positions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*Used every 1,000 point swoon to buy very deep-in-the-money March and June long positions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*Sold short VIX at the $39 top</a:t>
            </a:r>
            <a:r>
              <a:rPr lang="en-US" sz="2200" dirty="0">
                <a:solidFill>
                  <a:srgbClr val="FF0000"/>
                </a:solidFill>
              </a:rPr>
              <a:t/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*Sell every bond rally</a:t>
            </a:r>
            <a:r>
              <a:rPr lang="mr-IN" sz="2200" dirty="0">
                <a:solidFill>
                  <a:schemeClr val="tx1"/>
                </a:solidFill>
              </a:rPr>
              <a:t>…</a:t>
            </a:r>
            <a:r>
              <a:rPr lang="en-US" sz="2200" dirty="0">
                <a:solidFill>
                  <a:schemeClr val="tx1"/>
                </a:solidFill>
              </a:rPr>
              <a:t>.The Fed is now engaged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in major </a:t>
            </a:r>
            <a:r>
              <a:rPr lang="en-US" sz="2200" b="1" dirty="0">
                <a:solidFill>
                  <a:schemeClr val="tx1"/>
                </a:solidFill>
              </a:rPr>
              <a:t>Quantitative Tightening (QT?)</a:t>
            </a: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*Keep the FANG’s, and trade against the laggards,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reflation plays, industrials, energy, and banks</a:t>
            </a: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/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*Stand aside on currencies, a countertrend move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is unfolding</a:t>
            </a: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2378" y="4114800"/>
            <a:ext cx="2250284" cy="2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0F2826-65F8-E345-8C98-3CD26B79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20816"/>
            <a:ext cx="7391400" cy="39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 9 Year Low!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BBCB0A-2F22-574A-912E-3A83829EF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955800"/>
            <a:ext cx="82931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Economy-Recession fears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CPI comes in at a red hot 0.5%, 2.1% YOY, but the news is already on the bond market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*All major countries now growing in synchronized recovery, the US is now one of the weakest growers with the weakest currency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ADP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comes out at a red hot 250,000, December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Nonfarm Payroll Report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at a disappointing 148,00, headline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Unemployment Rate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4.1%, 3% handle is looming, a record 6 million job openings in the US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Q4 GDP a moderate 2.6%, no hyper growth yet, California unemployment hits an all time low at 4.3%, December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Industrial Production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up +0.9%, double expected, US aircraft sales are surging, new home construction is exploding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*While fears of a recession mount,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it’s nowhere in the data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8929E8-D540-5446-8773-9A7369D13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5291324"/>
            <a:ext cx="2579869" cy="12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-9,000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221,000 at 44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573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-Margin Call!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81000" y="11430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rates, rising inflation, and political instability in Washington team up to break the market’s upside momentum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*VIX explodes from $9 to $52.50, wiping out the entire short volatility industry in one night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*Traders pounded with margin calls leading to a massive capitulation on Friday afternoon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 called the bottom at (SPY) 200-day moving 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average at $252, or Price earnings multiple of 16X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*Watch the market trade between the 200-day</a:t>
            </a:r>
            <a:br>
              <a:rPr lang="en-US" sz="19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($252) and 50-day moving average ($271) for</a:t>
            </a:r>
            <a:br>
              <a:rPr lang="en-US" sz="19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next few weeks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*Bull market is not dead, but resting, went from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long overdue correction to a correction that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became overdone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7382AB-1BED-AE4A-845C-4EB947076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687137"/>
            <a:ext cx="3036277" cy="30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3/$275-$280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94BF72-7DA8-4B57-804B-57FAC3248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4868"/>
            <a:ext cx="7315200" cy="55707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2C764E-E4B5-9546-81F4-8816F66731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800" dirty="0"/>
              <a:t>Here’s the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F3A336-3A9A-0F4B-8DA7-627F6E5DD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7416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1071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Average-13.33% Correction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7EA077-5A40-4E24-A7BF-8A0792D9C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92" y="1143000"/>
            <a:ext cx="7031408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6AF518-CD12-490D-A687-88CCF39EC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4648"/>
            <a:ext cx="6934200" cy="52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3F9C97-B2A3-EE4A-92AD-6334D2ED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Co-Host Dean Jenkins</a:t>
            </a:r>
            <a:br>
              <a:rPr lang="en-US" sz="3200" dirty="0"/>
            </a:br>
            <a:r>
              <a:rPr lang="en-US" sz="3200" dirty="0"/>
              <a:t>FollowMeTrades.com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2A142F-A82E-014A-9595-67B9781F5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*20 years of investing and trading experience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*Specializes in equities and equity options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*Coaches traders around the world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*Focuses on several technical strategies, including Elliot Wave, Ichimoku Cloud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*Former </a:t>
            </a:r>
            <a:r>
              <a:rPr lang="en-US" sz="2000"/>
              <a:t>Intel engineer 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10CF04-7915-1041-9D4C-D175690BB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970" y="4419600"/>
            <a:ext cx="3204338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2514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-Crushed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B14567-ECC8-4A72-803F-0E6D4810E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39" y="1195526"/>
            <a:ext cx="7039761" cy="54338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Nine Year High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1E49ED-B927-44D4-A03C-FD35FCC81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83806" cy="56475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-$65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bear put spread-puts staying at artificially high levels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93D0FB-2C32-414F-9C84-4F161896A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00200"/>
            <a:ext cx="654169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Gone to Money Heaven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1F1462-4229-4B0E-9F3F-5E823981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4001"/>
            <a:ext cx="662742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(GE)-No Recovery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Breakup Value is $15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0AE4C1-0FD3-4E28-91EF-5B0B0107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33500"/>
            <a:ext cx="6934200" cy="530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)-Waiting for Buy Backs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3/$140-$145 calls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3/$170-$175 put spread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June $130-$140 calls spread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E73478-DE8F-4562-9979-352B18D6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87729"/>
            <a:ext cx="6574200" cy="50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3/$1200-$1250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1AD2E6-39EF-496E-BB47-222B90D7F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23975"/>
            <a:ext cx="6705600" cy="51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3/$155-$165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D1F210-43AD-4BE6-96A5-AF297F6AB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01416"/>
            <a:ext cx="6858000" cy="52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905365-6097-4EBE-8932-F352A4CC0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9" y="1134678"/>
            <a:ext cx="7124701" cy="54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)-Awaiting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3/$34-$37 bull call spread in Mad Hedge Technology Letter Only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5CC528-25CD-411D-8E7D-692B03730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295400"/>
            <a:ext cx="6958013" cy="535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+4.41</a:t>
            </a: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MTD      </a:t>
            </a:r>
            <a:r>
              <a:rPr lang="en-US" sz="20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8.50%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+54.88%,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284.97%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34.89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3/$90-$95 bull call spread in Mad Hedge Technology Letter Only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F2C4EC-E691-48F6-8264-A36CA742F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37" y="1371600"/>
            <a:ext cx="675666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B97CF5-EBC5-448E-ACB5-5453DDC7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176596"/>
            <a:ext cx="7086600" cy="54296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04939B-F11E-4B42-9285-E973E6DB1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01755"/>
            <a:ext cx="7249057" cy="552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69C68E-C5ED-4181-8D69-AB1EE3645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391400" cy="561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D7D1EA-0232-474C-9AF7-78608D0C0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85076"/>
            <a:ext cx="7162800" cy="549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E009A6-F426-4810-9C97-5743CB2C3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95400"/>
            <a:ext cx="6862763" cy="52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29DB40-4F4F-40D8-B16F-9310F9DE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1" y="1219201"/>
            <a:ext cx="7086600" cy="544333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12/$25.50-$27 bull call spread-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68EFBC-023F-46A8-9F1F-55C5A938E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2550"/>
            <a:ext cx="6781800" cy="51850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Disappointment on bond losses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B481B9-E4FE-4C8C-879E-C9D340D5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90593"/>
            <a:ext cx="6477000" cy="49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8F7B21-2BCD-4B80-B193-B6AFD648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2353"/>
            <a:ext cx="72485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100% Invested in Balanced Long/Short Portfolio</a:t>
            </a:r>
            <a:br>
              <a:rPr lang="en-US" sz="2000" dirty="0"/>
            </a:br>
            <a:r>
              <a:rPr lang="en-US" sz="2000" dirty="0"/>
              <a:t>with heavy long technology weighting</a:t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DE5CA00-BCA1-2943-9DE6-052D4B743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3891138"/>
              </p:ext>
            </p:extLst>
          </p:nvPr>
        </p:nvGraphicFramePr>
        <p:xfrm>
          <a:off x="357554" y="1745488"/>
          <a:ext cx="4572000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xmlns="" val="17947706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3589838161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86887739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382709773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5585524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(AAPL) 6/$130-$140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390705522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(AAPL) 3/$140-$145 calls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304412112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(AMZN) 3/$1200-$1250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329948067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(FB) 3/$155-$165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67270595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3/$124-$127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96050941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(VXX) 3/$60-$65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59999262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30515862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98696184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67867970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2/$114-$117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364747461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(SPY) 3/$275-$280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45842103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(AAPL) 3/$170-$175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70592355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(FB) 3/190-$195 puts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42352898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727031222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20.00%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82759225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6A982E-1044-5443-90A4-853D34D04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878454"/>
            <a:ext cx="3630918" cy="423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6D87F5-2770-4260-B51B-86FFC5D4A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77031"/>
            <a:ext cx="716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)-Fabulous Earnings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96A670-9ACE-43DA-A6DC-634BB1202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467601" cy="56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CBAA28-37C8-4A87-97FD-C7ADC6EC3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" y="1295400"/>
            <a:ext cx="7053263" cy="53942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DB146C-BD34-49A2-8019-2B3165200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343025"/>
            <a:ext cx="6953250" cy="53253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E34CB6-5F6C-44D9-A17E-4BED02129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20742"/>
            <a:ext cx="7315200" cy="55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778AB4-B0B5-4BE7-80FD-40E12CCC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49" y="1215484"/>
            <a:ext cx="7143751" cy="541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6DDD79-5A2B-4501-8321-BE59439B5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143000"/>
            <a:ext cx="7162801" cy="54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3017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Bonds-The Fat Lady Takes a Rest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reaching the tag ends of an eight month, 87 basis point move to a four year high in rates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*While the rest of the world was panicking over rising interest rates, in fact rates barely moved last week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 for rates to stall around here, supporting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 US Treasury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 by yearend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*$1.2 trillion budget deficit for 2018 still provide a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terrible backdrop for bonds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*Markets now looking for three 25 basis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point interest rate hikes in 2018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 *The Fed’s QT, or “quantitative tightening”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to remove $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 billion a month, or $200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million a day worth of  liquidity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78ED27-78C2-504E-A94E-CBD4E316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743200"/>
            <a:ext cx="2268665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447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2.55-New Down Leg</a:t>
            </a:r>
            <a:br>
              <a:rPr lang="en-US" sz="2400" dirty="0"/>
            </a:br>
            <a:r>
              <a:rPr lang="en-US" sz="1800" dirty="0"/>
              <a:t>long 2/$114-$117 bull call spread</a:t>
            </a:r>
            <a:br>
              <a:rPr lang="en-US" sz="1800" dirty="0"/>
            </a:br>
            <a:r>
              <a:rPr lang="en-US" sz="1800" dirty="0"/>
              <a:t>long 3/$124-$127 bear put spread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dirty="0">
                <a:solidFill>
                  <a:srgbClr val="00B050"/>
                </a:solidFill>
              </a:rPr>
              <a:t>Took profits on long the (TLT)  2/$127-$130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>
                <a:solidFill>
                  <a:srgbClr val="00B050"/>
                </a:solidFill>
              </a:rPr>
              <a:t>Took profits on long (TLT) 12/$129-$131 vertical bear put spread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Took profits on long (TLT) 12/$129-$132 vertical bear put spread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AAB72F-FA5F-48B3-B4D2-8623A3E94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1944020"/>
            <a:ext cx="6172200" cy="47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2.85%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1AAC7D-22F1-49EB-9A8A-196060F9D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11" y="1317411"/>
            <a:ext cx="6761389" cy="523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3048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FCA90D-1B8C-2C4B-B119-00E6358A5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8007825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5.39%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basis point pop in yield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963C34-D702-4577-88BA-E652E3224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7670"/>
            <a:ext cx="7086600" cy="53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73CAD1-857C-4674-9854-D50CFEEE5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56" y="1066800"/>
            <a:ext cx="72234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5.58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2CD3A9-488C-49C3-A0C7-442CFF0D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18" y="1219200"/>
            <a:ext cx="685538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(MUB)-2.08%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1D9325-6A43-49C9-A269-E318C68D5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30104"/>
            <a:ext cx="6781800" cy="516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-Flight to Safety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2033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 market crash brings major “flight to safety” bid for the US dollar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*Suddenly weak commodities demolish commodity currencies of Aussie (FXA) and Loonie (FXC)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*Renminbi futures start trading, opening the way for broader use of the Chinse currency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*Dumping risk also hits the Chinese currency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(CYB)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crashes too, down from $20,000 to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$6,000, correlation with US stocks continues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84633C-E740-AE43-A9CB-1EB4E216F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114800"/>
            <a:ext cx="3543801" cy="23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3CEBCC-AAA9-41C8-AD67-95A9C00F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49" y="1385131"/>
            <a:ext cx="6648451" cy="50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7E53BC-6707-43D2-9877-7E947F95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32780"/>
            <a:ext cx="6934200" cy="52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F0C6E4-CB06-4BC8-A397-D0F48C64F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62" y="1352550"/>
            <a:ext cx="6700838" cy="515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E2F03B-93E9-479C-BE91-CA1CD5B8D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73" y="1066800"/>
            <a:ext cx="703772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209267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Energy-Setback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2192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*Global stock selling panic spills into oil, giving up all 2018 gain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oil production tops 10 million barrels/day for the first time since 1970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*Hedge fund oil longs now at all time highs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US will soon be producing over 10 million barrels a day, making it the second largest driller after Russia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*Saudi Arabia is restricting supplies to keep prices up going into the Aramco pricing, costing it market share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Baker Hughes US Rig Count surges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by a huge 29 to 975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the dips in energy stocks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4F19CE-5995-DA45-8A0B-47C3C3783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411773"/>
            <a:ext cx="1879600" cy="20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47D780-719B-3142-82F5-CACDBDA9A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66800"/>
            <a:ext cx="70104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3F7DD9-3D0D-480F-A9BA-C45017513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32136"/>
            <a:ext cx="7239000" cy="5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E7CEB1-129C-4F01-92BC-E2F558B81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18974"/>
            <a:ext cx="7239000" cy="55104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8E387B-AC9E-44BC-BB03-706DBE99A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143000"/>
            <a:ext cx="7200900" cy="54768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D4B514-FC6C-4CB7-9E8C-848667363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46" y="1143000"/>
            <a:ext cx="721745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6B1A96-1900-4713-B164-F2C9EEA1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1"/>
            <a:ext cx="7010400" cy="53434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DA7206-7339-40B2-92A6-6909F2B32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1336"/>
            <a:ext cx="7315200" cy="56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C7F7C0-9BF6-40E1-AB37-B013ACB6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67600" cy="5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C1CD0F-BA65-4531-9952-23AF34B4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85" y="1143000"/>
            <a:ext cx="7051915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3C4B57-A124-4260-96F8-45AF4E4D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08502"/>
            <a:ext cx="7086600" cy="54446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3779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Metals-Taking a Break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4938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*Margin calls on stocks hit the gold market as investors liquidate all other assets to pay for stock losses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collapsing US dollar against the Rupee has brought Indian buyers back into the gold market in a major way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back ETF add 27.6 metric tonnes in January, growing assets by 5%, with ¾ bought by Americans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367FC7-F604-2244-A090-D703270B7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82249"/>
            <a:ext cx="3895328" cy="21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7620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Technology Letter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03D1E2-3959-2A41-8840-FB25272E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905000"/>
            <a:ext cx="8902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738938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One Year High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2/$122-$125 bull call spread for small loss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5FD737-83C4-45DA-BAD0-D4F8C4C6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33500"/>
            <a:ext cx="6781800" cy="52029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800" dirty="0"/>
              <a:t>Here’s Your Bull Case for Gold</a:t>
            </a:r>
            <a:br>
              <a:rPr lang="en-US" sz="2800" dirty="0"/>
            </a:br>
            <a:r>
              <a:rPr lang="en-US" sz="1800" dirty="0"/>
              <a:t>Global Gold ETF Fund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446131"/>
            <a:ext cx="8305800" cy="50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422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15F5EC-3CA9-48CA-83DB-33B89AFC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722947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A2FBF-530D-4FDE-8739-7AA245135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27" y="1066800"/>
            <a:ext cx="741127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3EDF5D-E891-4CE7-91BA-406B071B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97007"/>
            <a:ext cx="6999254" cy="53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FDAB18-9940-4349-81AF-5848B464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1199784"/>
            <a:ext cx="6967538" cy="54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banned in China and South Korea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509497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Estate-Rate Knock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3.6% to 5.57 million units annualized,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-9.3% to 625,000 as end of year doldrums hit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Pending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+0.5%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*Median Home Sales hit a new high of $335,400, up 3.6% YOY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*Value of home ownership as inflation hedge is rising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rates demolish the REFI industry, an employer of 450,000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*With 30 year mortgage interest rates at four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year high we have a new drag on the mark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6.2%, with absolute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high,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8C931A-949C-E846-AB57-C14482317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430" y="4648200"/>
            <a:ext cx="328967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S&amp;P7500/Case–Shiller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(+12.0%),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Diego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4C472A-08E3-FC42-B466-0DE18439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0"/>
            <a:ext cx="7102053" cy="51335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AE76C1-BE60-4748-9496-E02DCCDA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63941"/>
            <a:ext cx="6934200" cy="52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5E0C3-1740-EE49-B31F-3B6855199B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b="1" dirty="0"/>
              <a:t>Mad Hedge Technology Letter Portfolio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1F97550-8E50-1945-A473-C387A0819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8565605"/>
              </p:ext>
            </p:extLst>
          </p:nvPr>
        </p:nvGraphicFramePr>
        <p:xfrm>
          <a:off x="683749" y="1553605"/>
          <a:ext cx="3735851" cy="452596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973851">
                  <a:extLst>
                    <a:ext uri="{9D8B030D-6E8A-4147-A177-3AD203B41FA5}">
                      <a16:colId xmlns:a16="http://schemas.microsoft.com/office/drawing/2014/main" xmlns="" val="335849501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1541541463"/>
                    </a:ext>
                  </a:extLst>
                </a:gridCol>
              </a:tblGrid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Current Capital at Risk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950862077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412046151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53619861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Better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97425842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328458297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(AAPL) 3/$140-$145 calls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370791547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(AMZN) 3/$1200-$1250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341526673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(FB) 3/$155-$165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153012359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(MU) 3/$34-$37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3480306507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(CRM) 3/$90-$95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3419752729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(AAPL) 6/$130-$140 calls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2951013460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2591903977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33219855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(AAPL) 3/$170-$175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328929934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(FB) 3/190-$195 puts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18820873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267988176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/>
                </a:tc>
                <a:extLst>
                  <a:ext uri="{0D108BD9-81ED-4DB2-BD59-A6C34878D82A}">
                    <a16:rowId xmlns:a16="http://schemas.microsoft.com/office/drawing/2014/main" xmlns="" val="716979955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31212994"/>
              </p:ext>
            </p:extLst>
          </p:nvPr>
        </p:nvGraphicFramePr>
        <p:xfrm>
          <a:off x="5029200" y="2895600"/>
          <a:ext cx="3236961" cy="3613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B0957F-AA3E-AB45-AF47-04A0A0AA009C}"/>
              </a:ext>
            </a:extLst>
          </p:cNvPr>
          <p:cNvSpPr txBox="1"/>
          <p:nvPr/>
        </p:nvSpPr>
        <p:spPr>
          <a:xfrm>
            <a:off x="5293769" y="1885799"/>
            <a:ext cx="2327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16.07%</a:t>
            </a:r>
            <a:br>
              <a:rPr lang="en-US" sz="2000" b="1" dirty="0"/>
            </a:br>
            <a:r>
              <a:rPr lang="en-US" sz="2000" b="1" dirty="0"/>
              <a:t> Expiration</a:t>
            </a:r>
            <a:br>
              <a:rPr lang="en-US" sz="2000" b="1" dirty="0"/>
            </a:br>
            <a:r>
              <a:rPr lang="en-US" sz="2000" b="1" dirty="0"/>
              <a:t>P&amp;L</a:t>
            </a:r>
          </a:p>
        </p:txBody>
      </p:sp>
    </p:spTree>
    <p:extLst>
      <p:ext uri="{BB962C8B-B14F-4D97-AF65-F5344CB8AC3E}">
        <p14:creationId xmlns:p14="http://schemas.microsoft.com/office/powerpoint/2010/main" xmlns="" val="31074904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2296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CE4DD7-0B13-4985-B577-252C72C0D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48" y="1172373"/>
            <a:ext cx="7112952" cy="5457027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$35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4958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3F9C97-B2A3-EE4A-92AD-6334D2ED2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200" dirty="0"/>
              <a:t>Co-Host Dean Jenkins</a:t>
            </a:r>
            <a:br>
              <a:rPr lang="en-US" sz="3200" dirty="0"/>
            </a:br>
            <a:r>
              <a:rPr lang="en-US" sz="3200" dirty="0"/>
              <a:t>FollowMeTrades.com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2A142F-A82E-014A-9595-67B9781F5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509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*20 years of investing and trading experience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*Specializes in equities and equity options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*Coaches traders around the world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*Focuses on several technical strategies, including Elliot Wave, Ichimoku Cloud,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10CF04-7915-1041-9D4C-D175690BB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970" y="4419600"/>
            <a:ext cx="3204338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06482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28,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Introducing the </a:t>
            </a:r>
            <a:r>
              <a:rPr lang="en-US" sz="2400" b="1" i="1" dirty="0"/>
              <a:t>Mad Hedge Technology Letter!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1600" b="1" dirty="0"/>
              <a:t>The One Sector You Absolutely Must Follow on a Daily Basis</a:t>
            </a:r>
            <a:br>
              <a:rPr lang="en-US" sz="1600" b="1" dirty="0"/>
            </a:br>
            <a:r>
              <a:rPr lang="en-US" sz="1600" b="1" dirty="0"/>
              <a:t>6.78% Month to Date Performance!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798500"/>
            <a:ext cx="8229600" cy="45261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*A daily read of the most important developments in technology giving you the best stock plays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*Includes its own separate </a:t>
            </a:r>
            <a:r>
              <a:rPr lang="en-US" b="1" i="1" dirty="0"/>
              <a:t>Trade Alert </a:t>
            </a:r>
            <a:r>
              <a:rPr lang="en-US" dirty="0"/>
              <a:t>service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*Written by John Thomas, a 50 year technology market veteran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*Researched by a new dedicated technology analyst based in Silicon Valley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*A </a:t>
            </a:r>
            <a:r>
              <a:rPr lang="en-US" b="1" dirty="0"/>
              <a:t>$2,500 Upgrade </a:t>
            </a:r>
            <a:r>
              <a:rPr lang="en-US" dirty="0"/>
              <a:t>to your existing Global trading Dispatch Service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*Will send you immediately actionable trading and investment ideas on: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Artificial Intelligence</a:t>
            </a:r>
            <a:br>
              <a:rPr lang="en-US" dirty="0"/>
            </a:br>
            <a:r>
              <a:rPr lang="en-US" dirty="0"/>
              <a:t>Cloud based application</a:t>
            </a:r>
            <a:br>
              <a:rPr lang="en-US" dirty="0"/>
            </a:br>
            <a:r>
              <a:rPr lang="en-US" dirty="0"/>
              <a:t>Autonomous driving cars</a:t>
            </a:r>
            <a:br>
              <a:rPr lang="en-US" dirty="0"/>
            </a:br>
            <a:r>
              <a:rPr lang="en-US" dirty="0"/>
              <a:t>Big data applications for biotech</a:t>
            </a:r>
            <a:br>
              <a:rPr lang="en-US" dirty="0"/>
            </a:br>
            <a:r>
              <a:rPr lang="en-US" dirty="0"/>
              <a:t>Microprocessors and GPU’s</a:t>
            </a:r>
            <a:br>
              <a:rPr lang="en-US" dirty="0"/>
            </a:br>
            <a:r>
              <a:rPr lang="en-US" dirty="0"/>
              <a:t>Smart Phones and their Aps</a:t>
            </a:r>
            <a:br>
              <a:rPr lang="en-US" dirty="0"/>
            </a:br>
            <a:r>
              <a:rPr lang="en-US" dirty="0"/>
              <a:t>Blockchain technology</a:t>
            </a:r>
            <a:br>
              <a:rPr lang="en-US" dirty="0"/>
            </a:br>
            <a:r>
              <a:rPr lang="en-US" dirty="0"/>
              <a:t>Online marketing</a:t>
            </a:r>
            <a:br>
              <a:rPr lang="en-US" dirty="0"/>
            </a:br>
            <a:r>
              <a:rPr lang="en-US" dirty="0"/>
              <a:t>Internet infrastructure</a:t>
            </a:r>
            <a:br>
              <a:rPr lang="en-US" dirty="0"/>
            </a:br>
            <a:r>
              <a:rPr lang="en-US" dirty="0"/>
              <a:t>Social media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4549462"/>
            <a:ext cx="3731136" cy="20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3820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23338</TotalTime>
  <Words>664</Words>
  <Application>Microsoft Office PowerPoint</Application>
  <PresentationFormat>On-screen Show (4:3)</PresentationFormat>
  <Paragraphs>153</Paragraphs>
  <Slides>83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The Mad Hedge Fund Trader “Welcome to the Crash of 2018”</vt:lpstr>
      <vt:lpstr>Co-Host Dean Jenkins FollowMeTrades.com</vt:lpstr>
      <vt:lpstr>Trade Alert Performance New All Time High!! </vt:lpstr>
      <vt:lpstr>Slide 3</vt:lpstr>
      <vt:lpstr>Slide 4</vt:lpstr>
      <vt:lpstr>Slide 5</vt:lpstr>
      <vt:lpstr>Slide 6</vt:lpstr>
      <vt:lpstr>Mad Hedge Technology Letter Portfolio</vt:lpstr>
      <vt:lpstr>Introducing the Mad Hedge Technology Letter! The One Sector You Absolutely Must Follow on a Daily Basis 6.78% Month to Date Performance!</vt:lpstr>
      <vt:lpstr>The Method to My Madness The Fake Bear Market-Not Justified by Fundamentals</vt:lpstr>
      <vt:lpstr>The Mad Hedge Profit Predictor Market Timing Index An artificial intelligence driven algorithm that analyzes 30 different economic, technical, and momentum driven indicators </vt:lpstr>
      <vt:lpstr> The Mad Hedge Profit Predictor A 9 Year Low! </vt:lpstr>
      <vt:lpstr>The Global Economy-Recession fears</vt:lpstr>
      <vt:lpstr>Weekly Jobless Claims –The Most Important Statistic  -9,000 to 221,000 at 44 Year Low! </vt:lpstr>
      <vt:lpstr>Stocks-Margin Call!</vt:lpstr>
      <vt:lpstr>S&amp;P 500-New Highs Long 3/$275-$280 bear put spread   </vt:lpstr>
      <vt:lpstr>Here’s the Problem</vt:lpstr>
      <vt:lpstr> Dow Average-13.33% Correction </vt:lpstr>
      <vt:lpstr> Russell 2000 (IWM)-Peaked Out stopped out of long the (IWM) 12/$152-$155 bear put spread</vt:lpstr>
      <vt:lpstr>NASDAQ (QQQ)-Crushed</vt:lpstr>
      <vt:lpstr>(VIX)-Nine Year High </vt:lpstr>
      <vt:lpstr>iPath S&amp;P 500 VIX Short-Term Futures ETN (VXX) long 3/$60-$65 bear put spread-puts staying at artificially high levels took profits on long 11/$20 calls</vt:lpstr>
      <vt:lpstr>Velocity Shares Daily Inverse VIX Short Term ETN (XIV) Gone to Money Heaven</vt:lpstr>
      <vt:lpstr> General Electric (GE)-No Recovery Breakup Value is $15 </vt:lpstr>
      <vt:lpstr> Apple (AAPL)-Waiting for Buy Backs long 3/$140-$145 calls long 3/$170-$175 put spread long June $130-$140 calls spread </vt:lpstr>
      <vt:lpstr> Amazon (AMZN) long 3/$1200-$1250 call spread  </vt:lpstr>
      <vt:lpstr>   Facebook (FB)- long 3/$155-$165 bull call spread Long 3/$190-$195 bear put spread     </vt:lpstr>
      <vt:lpstr>  Alphabet (GOOG)-New High   </vt:lpstr>
      <vt:lpstr>  Micron Technology (MU)-Awaiting Earnings long 3/$34-$37 bull call spread in Mad Hedge Technology Letter Only   </vt:lpstr>
      <vt:lpstr>  Salesforce (CRM)- long 3/$90-$95 bull call spread in Mad Hedge Technology Letter Only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Bank of America (BAC)-New Highs (BLK/B), (WFC), (JPM), (BAC), (C), (GS) long 12/$25.50-$27 bull call spread-expires in 7 trading days</vt:lpstr>
      <vt:lpstr>Goldman Sachs (GS)-Earnings Disappointment on bond losses  stopped out of long 10/$220-$225 vertical bull call spread  took profits on long 10/$227.50-$232.50 vertical bull call spread</vt:lpstr>
      <vt:lpstr>  JP Morgan (JPM)-   </vt:lpstr>
      <vt:lpstr>Palo Alto Networks (PANW)-</vt:lpstr>
      <vt:lpstr>NVIDIA (NVDA)-Fabulous Earnings  </vt:lpstr>
      <vt:lpstr>Consumer Discretionary SPDR (XLY) (DIS), (AMZN), (HD), (CMCSA), (MCD), (SBUX) </vt:lpstr>
      <vt:lpstr>Europe Hedged Equity (HEDJ)-Global Rally </vt:lpstr>
      <vt:lpstr>Japan (DXJ)-More Global Rally  </vt:lpstr>
      <vt:lpstr>  China ($SSEC)-Economic Recovery on Track  </vt:lpstr>
      <vt:lpstr> Emerging Markets (EEM)- New High</vt:lpstr>
      <vt:lpstr>Bonds-The Fat Lady Takes a Rest</vt:lpstr>
      <vt:lpstr>  Treasury ETF (TLT) – 2.55-New Down Leg long 2/$114-$117 bull call spread long 3/$124-$127 bear put spread Took profits on long the (TLT)  2/$127-$130 vertical bear put spread Took profits on long (TLT) 12/$129-$131 vertical bear put spread Took profits on long (TLT) 12/$129-$132 vertical bear put spread  </vt:lpstr>
      <vt:lpstr>Ten Year Treasury Yield ($TNX) 2.85% Breakdown, Now major Support </vt:lpstr>
      <vt:lpstr>Junk Bonds (HYG) 5.39% Yield 60 basis point pop in yield on stock crash</vt:lpstr>
      <vt:lpstr>2X Short Treasuries (TBT)-</vt:lpstr>
      <vt:lpstr>Emerging Market Debt (ELD) 5.58% Yield- </vt:lpstr>
      <vt:lpstr>Municipal Bonds (MUB)-2.08%   Mix of AAA, AA, and A rated bonds Huge 40 basis point yield pop on tax bill</vt:lpstr>
      <vt:lpstr>Foreign Currencies-Flight to Safety</vt:lpstr>
      <vt:lpstr>   Japanese Yen (FXY), (YCS)  </vt:lpstr>
      <vt:lpstr>   Euro ($XEU), (FXE), (EUO)- Breakout! took profits on long (FXE) 12/$116-$118 vertical bear put spread  took profits on long (FXE) 12/$111-$113 vertical bull call spread </vt:lpstr>
      <vt:lpstr>Emerging Market Currencies (CEW)   </vt:lpstr>
      <vt:lpstr>Chinese Yuan- (CYB)-Stabilizing on Government Support </vt:lpstr>
      <vt:lpstr>Energy-Setback</vt:lpstr>
      <vt:lpstr>Oil-New Highs!</vt:lpstr>
      <vt:lpstr>   United States Oil Fund (USO)  </vt:lpstr>
      <vt:lpstr>Energy Select Sector SPDR (XLE)- (XOM), (CVX), (SLB), (KMI), (EOG), (COP) </vt:lpstr>
      <vt:lpstr>Alerian MLP ETF (AMLP)- Basket Approach</vt:lpstr>
      <vt:lpstr>Exxon (XOM)- </vt:lpstr>
      <vt:lpstr>Schlumberger (SLB)- </vt:lpstr>
      <vt:lpstr>Halliburton (HAL)- </vt:lpstr>
      <vt:lpstr>Natural Gas (UNG)- </vt:lpstr>
      <vt:lpstr> Copper (COPX)- </vt:lpstr>
      <vt:lpstr>Precious Metals-Taking a Break</vt:lpstr>
      <vt:lpstr>Gold (GLD)-New One Year High Stopped out of 2/$122-$125 bull call spread for small loss took profits on long (GLD) $12/$116-$119 bull call spread  </vt:lpstr>
      <vt:lpstr>Here’s Your Bull Case for Gold Global Gold ETF Fund Flows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(SIL)-Breakout took profits on long the 9/$31-$33 bull call spread </vt:lpstr>
      <vt:lpstr> Bitcoin-Modern Day Tulips! Now banned in China and South Korea </vt:lpstr>
      <vt:lpstr>Real Estate-Rate Knock</vt:lpstr>
      <vt:lpstr>November S&amp;P7500/Case–Shiller Home Price Index +6.2% YOY, Seattle (+12.0%), Las Vegas (+10.2%), San Diego (+8.1%)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Co-Host Dean Jenkins FollowMeTrades.com</vt:lpstr>
      <vt:lpstr>    Next Strategy Webinar    12:00 EST Wednesday, February 28, 2018  San Francisco, CA  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5316</cp:revision>
  <cp:lastPrinted>2017-08-31T13:43:13Z</cp:lastPrinted>
  <dcterms:created xsi:type="dcterms:W3CDTF">2015-02-05T17:12:57Z</dcterms:created>
  <dcterms:modified xsi:type="dcterms:W3CDTF">2018-02-14T18:01:33Z</dcterms:modified>
</cp:coreProperties>
</file>