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charts/style1.xml" ContentType="application/vnd.ms-office.chartstyl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1"/>
  </p:notesMasterIdLst>
  <p:sldIdLst>
    <p:sldId id="256" r:id="rId2"/>
    <p:sldId id="604" r:id="rId3"/>
    <p:sldId id="605" r:id="rId4"/>
    <p:sldId id="663" r:id="rId5"/>
    <p:sldId id="664" r:id="rId6"/>
    <p:sldId id="767" r:id="rId7"/>
    <p:sldId id="749" r:id="rId8"/>
    <p:sldId id="647" r:id="rId9"/>
    <p:sldId id="695" r:id="rId10"/>
    <p:sldId id="755" r:id="rId11"/>
    <p:sldId id="267" r:id="rId12"/>
    <p:sldId id="750" r:id="rId13"/>
    <p:sldId id="281" r:id="rId14"/>
    <p:sldId id="282" r:id="rId15"/>
    <p:sldId id="570" r:id="rId16"/>
    <p:sldId id="283" r:id="rId17"/>
    <p:sldId id="285" r:id="rId18"/>
    <p:sldId id="603" r:id="rId19"/>
    <p:sldId id="562" r:id="rId20"/>
    <p:sldId id="763" r:id="rId21"/>
    <p:sldId id="505" r:id="rId22"/>
    <p:sldId id="563" r:id="rId23"/>
    <p:sldId id="613" r:id="rId24"/>
    <p:sldId id="764" r:id="rId25"/>
    <p:sldId id="765" r:id="rId26"/>
    <p:sldId id="289" r:id="rId27"/>
    <p:sldId id="730" r:id="rId28"/>
    <p:sldId id="744" r:id="rId29"/>
    <p:sldId id="673" r:id="rId30"/>
    <p:sldId id="481" r:id="rId31"/>
    <p:sldId id="290" r:id="rId32"/>
    <p:sldId id="291" r:id="rId33"/>
    <p:sldId id="669" r:id="rId34"/>
    <p:sldId id="668" r:id="rId35"/>
    <p:sldId id="522" r:id="rId36"/>
    <p:sldId id="676" r:id="rId37"/>
    <p:sldId id="336" r:id="rId38"/>
    <p:sldId id="295" r:id="rId39"/>
    <p:sldId id="501" r:id="rId40"/>
    <p:sldId id="482" r:id="rId41"/>
    <p:sldId id="539" r:id="rId42"/>
    <p:sldId id="751" r:id="rId43"/>
    <p:sldId id="654" r:id="rId44"/>
    <p:sldId id="659" r:id="rId45"/>
    <p:sldId id="655" r:id="rId46"/>
    <p:sldId id="656" r:id="rId47"/>
    <p:sldId id="657" r:id="rId48"/>
    <p:sldId id="658" r:id="rId49"/>
    <p:sldId id="531" r:id="rId50"/>
    <p:sldId id="533" r:id="rId51"/>
    <p:sldId id="756" r:id="rId52"/>
    <p:sldId id="771" r:id="rId53"/>
    <p:sldId id="546" r:id="rId54"/>
    <p:sldId id="536" r:id="rId55"/>
    <p:sldId id="772" r:id="rId56"/>
    <p:sldId id="752" r:id="rId57"/>
    <p:sldId id="770" r:id="rId58"/>
    <p:sldId id="388" r:id="rId59"/>
    <p:sldId id="312" r:id="rId60"/>
    <p:sldId id="380" r:id="rId61"/>
    <p:sldId id="529" r:id="rId62"/>
    <p:sldId id="369" r:id="rId63"/>
    <p:sldId id="748" r:id="rId64"/>
    <p:sldId id="747" r:id="rId65"/>
    <p:sldId id="313" r:id="rId66"/>
    <p:sldId id="315" r:id="rId67"/>
    <p:sldId id="753" r:id="rId68"/>
    <p:sldId id="320" r:id="rId69"/>
    <p:sldId id="650" r:id="rId70"/>
    <p:sldId id="729" r:id="rId71"/>
    <p:sldId id="737" r:id="rId72"/>
    <p:sldId id="743" r:id="rId73"/>
    <p:sldId id="738" r:id="rId74"/>
    <p:sldId id="754" r:id="rId75"/>
    <p:sldId id="332" r:id="rId76"/>
    <p:sldId id="586" r:id="rId77"/>
    <p:sldId id="349" r:id="rId78"/>
    <p:sldId id="492" r:id="rId79"/>
    <p:sldId id="335" r:id="rId80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48" autoAdjust="0"/>
    <p:restoredTop sz="94611"/>
  </p:normalViewPr>
  <p:slideViewPr>
    <p:cSldViewPr>
      <p:cViewPr varScale="1">
        <p:scale>
          <a:sx n="82" d="100"/>
          <a:sy n="82" d="100"/>
        </p:scale>
        <p:origin x="-27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Users\randybronte\Documents\Positions\2017\November\Position%20Sheet%2020171106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\\Users\randybronte\Documents\Positions\2018\GTD%20February\Position%20Sheet%2020180227%20NEW%20FORMA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plotArea>
      <c:layout/>
      <c:pieChart>
        <c:varyColors val="1"/>
        <c:dLbls/>
        <c:firstSliceAng val="0"/>
      </c:pie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/>
              <a:t>9.00%</a:t>
            </a:r>
            <a:r>
              <a:rPr lang="en-US" sz="3200" b="1" baseline="0"/>
              <a:t> Year to Date</a:t>
            </a:r>
            <a:endParaRPr lang="en-US" sz="3200" b="1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8FA-2C40-9EE9-E39A80CC42B0}"/>
              </c:ext>
            </c:extLst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8FA-2C40-9EE9-E39A80CC42B0}"/>
              </c:ext>
            </c:extLst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8FA-2C40-9EE9-E39A80CC42B0}"/>
              </c:ext>
            </c:extLst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8FA-2C40-9EE9-E39A80CC42B0}"/>
              </c:ext>
            </c:extLst>
          </c:dPt>
          <c:dPt>
            <c:idx val="4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8FA-2C40-9EE9-E39A80CC42B0}"/>
              </c:ext>
            </c:extLst>
          </c:dPt>
          <c:dPt>
            <c:idx val="5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38FA-2C40-9EE9-E39A80CC42B0}"/>
              </c:ext>
            </c:extLst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38FA-2C40-9EE9-E39A80CC42B0}"/>
              </c:ext>
            </c:extLst>
          </c:dPt>
          <c:dPt>
            <c:idx val="7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38FA-2C40-9EE9-E39A80CC42B0}"/>
              </c:ext>
            </c:extLst>
          </c:dPt>
          <c:dPt>
            <c:idx val="8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38FA-2C40-9EE9-E39A80CC42B0}"/>
              </c:ext>
            </c:extLst>
          </c:dPt>
          <c:dPt>
            <c:idx val="9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38FA-2C40-9EE9-E39A80CC42B0}"/>
              </c:ext>
            </c:extLst>
          </c:dPt>
          <c:dPt>
            <c:idx val="1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38FA-2C40-9EE9-E39A80CC42B0}"/>
              </c:ext>
            </c:extLst>
          </c:dPt>
          <c:dPt>
            <c:idx val="11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38FA-2C40-9EE9-E39A80CC42B0}"/>
              </c:ext>
            </c:extLst>
          </c:dPt>
          <c:dPt>
            <c:idx val="12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38FA-2C40-9EE9-E39A80CC42B0}"/>
              </c:ext>
            </c:extLst>
          </c:dPt>
          <c:dPt>
            <c:idx val="13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38FA-2C40-9EE9-E39A80CC42B0}"/>
              </c:ext>
            </c:extLst>
          </c:dPt>
          <c:val>
            <c:numRef>
              <c:f>Sheet1!$B$15:$B$23</c:f>
              <c:numCache>
                <c:formatCode>0.00%</c:formatCode>
                <c:ptCount val="9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6">
                  <c:v>-0.1</c:v>
                </c:pt>
                <c:pt idx="7">
                  <c:v>-0.1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C-38FA-2C40-9EE9-E39A80CC42B0}"/>
            </c:ext>
          </c:extLst>
        </c:ser>
        <c:dLbls/>
        <c:firstSliceAng val="0"/>
      </c:pie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821696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75260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41443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35659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1087358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808080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515896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5933172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1150078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747158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8231335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130189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17215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8839316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61966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482409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462485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012694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87625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526525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232846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60234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3877715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480379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144743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121125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808125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377956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890902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9875479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8656321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761421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546469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936625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9664567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35060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5550576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5529022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218958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01390724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58406540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56131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71773689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378884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062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91631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“The Melt Up, Down, Up of 2018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81000" y="5105401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Valley, CA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28, 2018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40B41E-1661-B846-BA07-BD5D04B46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3800" y="1676400"/>
            <a:ext cx="4368800" cy="3276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Economy-Bouncing Back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457200" y="914400"/>
            <a:ext cx="8229600" cy="6172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*Fed governor Powell signals a stringer US economy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*It’s all about the January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Consumer Price Index,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which rose a hot 0.5%, one more hot number like this and the market will crash again, January 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Retail Sales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down -.3%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*University of Michigan January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Consumer Sentiment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pops from 95 to 99.9, January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Small Business Optimism Index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rockets from 104.9 to 106.9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Consumer Confidence rockets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from 124 to 131, a 20 year high 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*February German ZEW Institute Index slows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from 20.4 to 17.8, hinting at slowdown in Europe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*It’s back to happy days as recession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fears fade for another year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0E462B7-EA8E-1D4A-A542-475501E4A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3886200"/>
            <a:ext cx="3035300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0270766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304801"/>
            <a:ext cx="8229600" cy="1447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Claims –The Most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-7,000</a:t>
            </a:r>
            <a:r>
              <a:rPr lang="en-US" sz="1800" b="1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 to</a:t>
            </a:r>
            <a:r>
              <a:rPr lang="en-US" sz="1800" b="1" i="0" u="none" strike="noStrike" cap="none" baseline="0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222,000 at 44 Year Low!</a:t>
            </a:r>
            <a: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2000" b="1" i="0" u="none" strike="noStrike" cap="none" baseline="0" dirty="0">
              <a:solidFill>
                <a:srgbClr val="FF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98D9CD-BACD-1E4E-BB75-D377BC2C2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95400"/>
            <a:ext cx="7269018" cy="527203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33400" y="3810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-Risks Rebuilding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04800" y="1143000"/>
            <a:ext cx="86868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*2018 has been the most volatile year in market history, up 2,000, down 3,000, up 2,000, dividend payouts now growing at fastest rate in history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*VIX collapses from $52.50 to $15 in three weeks, death of short volatility industry was a major factor allowing melt up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*Massive capitulation on Friday, February 9 will be the Dow low for the year at $23,800, with a PE multiple at 16X 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*Market blew through the 50-day MA on the upside on the first try, new all time highs are next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*Risks are building again, next big data points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are the Feb Nonfarm Payroll Report on March 9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 the Feb CPI on March 12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has not gone away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FFB11F2-3E7E-A146-84A1-4B88DDBDD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205" y="4574710"/>
            <a:ext cx="3162195" cy="183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919252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3/$275-$280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0150F7-164E-4ADA-A7CF-4D06301B5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254530" cy="551954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533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Average-13.33% Correction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0D4E3B-5752-4665-B960-9CBFE41E2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144374" cy="544288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85775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(IWM)-Peaked 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the (IWM) 12/$152-$155 bear put spread</a:t>
            </a: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29DBE6-7A70-463C-9174-01E033EB6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95400"/>
            <a:ext cx="6915150" cy="528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700783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-Crushed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F0A8C35-6D46-4E3D-858D-5C3470596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233736" cy="560590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Nine Year High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48B5AD-3AE1-4E1B-80A1-E86158245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85354"/>
            <a:ext cx="6898395" cy="533684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 S&amp;P 500 VIX Short-Term Futures ETN (VXX)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3/$55-$60 bear put spread-puts staying at artificially high levels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11/$20 calls</a:t>
            </a:r>
            <a:endParaRPr lang="en-US" sz="18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CBD9E0D-617B-4039-B33F-B725C8FF1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476513"/>
            <a:ext cx="6807679" cy="522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6606044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General Electric (GE)-No Recovery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Breakup Value is $15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1D6CC2-0B2D-4BC3-A0E6-356432A3D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87" y="1143000"/>
            <a:ext cx="7210425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5296020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High!!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i="0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4.09%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1.95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000" b="1" u="sng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+5.25</a:t>
            </a:r>
            <a:r>
              <a:rPr lang="en-US" sz="20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MTD      </a:t>
            </a:r>
            <a:r>
              <a:rPr lang="en-US" sz="20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+18.38%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+4.87%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+7.65</a:t>
            </a:r>
            <a:r>
              <a:rPr lang="en-US" sz="220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*April  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+1.84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+1.39%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0.45%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         *November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+2.08%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+0.70%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+3.76%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*2018 Year to Date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9.34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3.2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*Trailing One</a:t>
            </a: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+54.88%,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285.81%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34.64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77312305"/>
      </p:ext>
    </p:extLst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AAPL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)-Waiting for Buy Backs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3/$140-$145 calls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stopped out of long</a:t>
            </a:r>
            <a: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3/$170-$175 put spread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6/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$130-$140 calls spread</a:t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515E10-6160-41DB-9F06-32590E944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561730"/>
            <a:ext cx="6858000" cy="527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3259974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3/$1200-$1250 call spread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77545C-8CB4-47DE-AFB1-2DFD85748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95400"/>
            <a:ext cx="6929486" cy="530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424817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3/$155-$165 bull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3/$190-$195 bear put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A91082-860E-48B0-9C90-23B8B30D7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95400"/>
            <a:ext cx="7010400" cy="533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2459821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959A9D-A9FF-4A8B-A34E-F987F7E5C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143000"/>
            <a:ext cx="7161490" cy="549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0697041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(MU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)-Awaiting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3/$34-$37 bull call spread </a:t>
            </a:r>
            <a:r>
              <a:rPr lang="en-US" sz="18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Mad Hedge Technology Letter Only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933B89B-2109-4449-B530-6EFACA294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411111"/>
            <a:ext cx="6934132" cy="529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7302224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(CRM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3/$90-$95 bull call spread in </a:t>
            </a:r>
            <a:r>
              <a:rPr lang="en-US" sz="18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Mad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Hedge Technology Letter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07968D-6006-4333-A128-BC34A4151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71600"/>
            <a:ext cx="6793250" cy="524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376878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3CD5D5-85C1-441B-9445-EABA56A48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71600"/>
            <a:ext cx="6934199" cy="5268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)-New High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9/$21-$22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F630DC-3151-47D6-9AA6-66F0D7562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315200" cy="558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5214631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Railroad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UNP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100-$102</a:t>
            </a: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89AB59-AE95-4773-9A64-141C3EFA6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6968438" cy="532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48478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LUV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Warren Buffett’s Favorite Airline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64D4EA8-3160-44F9-AC85-6F65CE3B2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95400"/>
            <a:ext cx="6934200" cy="533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3797686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304800"/>
            <a:ext cx="807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20%/20% Balanced Long/Short Portfolio</a:t>
            </a:r>
            <a:br>
              <a:rPr lang="en-US" sz="2000" dirty="0"/>
            </a:br>
            <a:r>
              <a:rPr lang="en-US" sz="2000" dirty="0"/>
              <a:t>with long technology weighting</a:t>
            </a:r>
            <a:br>
              <a:rPr lang="en-US" sz="2000" dirty="0"/>
            </a:br>
            <a:endParaRPr lang="en-US" sz="20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82588099"/>
              </p:ext>
            </p:extLst>
          </p:nvPr>
        </p:nvGraphicFramePr>
        <p:xfrm>
          <a:off x="4953000" y="3505200"/>
          <a:ext cx="3650060" cy="2783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E798C2E0-42D8-874B-9379-E35D164B28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65291864"/>
              </p:ext>
            </p:extLst>
          </p:nvPr>
        </p:nvGraphicFramePr>
        <p:xfrm>
          <a:off x="609600" y="1447800"/>
          <a:ext cx="4724400" cy="4829708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453699">
                  <a:extLst>
                    <a:ext uri="{9D8B030D-6E8A-4147-A177-3AD203B41FA5}">
                      <a16:colId xmlns:a16="http://schemas.microsoft.com/office/drawing/2014/main" xmlns="" val="4079191571"/>
                    </a:ext>
                  </a:extLst>
                </a:gridCol>
                <a:gridCol w="1270701">
                  <a:extLst>
                    <a:ext uri="{9D8B030D-6E8A-4147-A177-3AD203B41FA5}">
                      <a16:colId xmlns:a16="http://schemas.microsoft.com/office/drawing/2014/main" xmlns="" val="43033217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Current Capital at Risk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extLst>
                  <a:ext uri="{0D108BD9-81ED-4DB2-BD59-A6C34878D82A}">
                    <a16:rowId xmlns:a16="http://schemas.microsoft.com/office/drawing/2014/main" xmlns="" val="57223771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extLst>
                  <a:ext uri="{0D108BD9-81ED-4DB2-BD59-A6C34878D82A}">
                    <a16:rowId xmlns:a16="http://schemas.microsoft.com/office/drawing/2014/main" xmlns="" val="25202136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Risk On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extLst>
                  <a:ext uri="{0D108BD9-81ED-4DB2-BD59-A6C34878D82A}">
                    <a16:rowId xmlns:a16="http://schemas.microsoft.com/office/drawing/2014/main" xmlns="" val="97558428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World is Getting Better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extLst>
                  <a:ext uri="{0D108BD9-81ED-4DB2-BD59-A6C34878D82A}">
                    <a16:rowId xmlns:a16="http://schemas.microsoft.com/office/drawing/2014/main" xmlns="" val="388693014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extLst>
                  <a:ext uri="{0D108BD9-81ED-4DB2-BD59-A6C34878D82A}">
                    <a16:rowId xmlns:a16="http://schemas.microsoft.com/office/drawing/2014/main" xmlns="" val="112253920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(AAPL) 6/$130-$140 call spread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extLst>
                  <a:ext uri="{0D108BD9-81ED-4DB2-BD59-A6C34878D82A}">
                    <a16:rowId xmlns:a16="http://schemas.microsoft.com/office/drawing/2014/main" xmlns="" val="291274812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(FB) 3/$155-$165 call spread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extLst>
                  <a:ext uri="{0D108BD9-81ED-4DB2-BD59-A6C34878D82A}">
                    <a16:rowId xmlns:a16="http://schemas.microsoft.com/office/drawing/2014/main" xmlns="" val="40511894"/>
                  </a:ext>
                </a:extLst>
              </a:tr>
              <a:tr h="4500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(FXY) 3/$91-$93 put spread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extLst>
                  <a:ext uri="{0D108BD9-81ED-4DB2-BD59-A6C34878D82A}">
                    <a16:rowId xmlns:a16="http://schemas.microsoft.com/office/drawing/2014/main" xmlns="" val="293289110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extLst>
                  <a:ext uri="{0D108BD9-81ED-4DB2-BD59-A6C34878D82A}">
                    <a16:rowId xmlns:a16="http://schemas.microsoft.com/office/drawing/2014/main" xmlns="" val="258710108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Risk Off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extLst>
                  <a:ext uri="{0D108BD9-81ED-4DB2-BD59-A6C34878D82A}">
                    <a16:rowId xmlns:a16="http://schemas.microsoft.com/office/drawing/2014/main" xmlns="" val="151766006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extLst>
                  <a:ext uri="{0D108BD9-81ED-4DB2-BD59-A6C34878D82A}">
                    <a16:rowId xmlns:a16="http://schemas.microsoft.com/office/drawing/2014/main" xmlns="" val="384777381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(FXE) 3/$120-$123 put apread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extLst>
                  <a:ext uri="{0D108BD9-81ED-4DB2-BD59-A6C34878D82A}">
                    <a16:rowId xmlns:a16="http://schemas.microsoft.com/office/drawing/2014/main" xmlns="" val="390872809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(FB) 3/190-$195 puts spread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extLst>
                  <a:ext uri="{0D108BD9-81ED-4DB2-BD59-A6C34878D82A}">
                    <a16:rowId xmlns:a16="http://schemas.microsoft.com/office/drawing/2014/main" xmlns="" val="47889682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extLst>
                  <a:ext uri="{0D108BD9-81ED-4DB2-BD59-A6C34878D82A}">
                    <a16:rowId xmlns:a16="http://schemas.microsoft.com/office/drawing/2014/main" xmlns="" val="173007143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Total Net Position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10.00%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extLst>
                  <a:ext uri="{0D108BD9-81ED-4DB2-BD59-A6C34878D82A}">
                    <a16:rowId xmlns:a16="http://schemas.microsoft.com/office/drawing/2014/main" xmlns="" val="3729209951"/>
                  </a:ext>
                </a:extLst>
              </a:tr>
            </a:tbl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674152650"/>
              </p:ext>
            </p:extLst>
          </p:nvPr>
        </p:nvGraphicFramePr>
        <p:xfrm>
          <a:off x="5362479" y="2185629"/>
          <a:ext cx="3324321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2505852961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Sector SPDR (XTN)-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FDF383-5DB2-4081-84D4-17449B018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19200"/>
            <a:ext cx="7013846" cy="540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774040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(RXL)-The New FANG?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B364DB-407A-4D47-934A-88A95B721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202675" cy="55017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(BLK/B), (WFC), (JPM), (BAC), (C), (GS)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12/$25.50-$27 bull call spread-</a:t>
            </a: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expires in 7 trading days</a:t>
            </a:r>
            <a:endParaRPr lang="en-US" sz="16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BEDA38-41F8-4BFB-A208-7724EC904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447800"/>
            <a:ext cx="6724650" cy="516801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-New High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stopped out of long 10/$220-$225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took profits on long 10/$227.50-$232.50 vertical bull call spread</a:t>
            </a:r>
            <a:endParaRPr lang="en-US" sz="16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671D077-B9D2-4153-98EA-76C885CF9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447800"/>
            <a:ext cx="6858000" cy="52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8612644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stopped out of long 2/$53-$55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83F16B-D4E6-4543-B65F-CECCF4252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229867" cy="552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5049131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)-Earnings Blast Off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4FC2F9-A40B-4983-9100-4D430EE9A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191047" cy="553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399747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NVDA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)-Fabulous Earnings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61940E-9D81-4CA2-B4F8-C67B97D1B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19200"/>
            <a:ext cx="7034511" cy="538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6120738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(XLY)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0D0823D-F477-4B1B-BB58-1D19351BD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162800" cy="546908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-Global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Rally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D145D2-0E15-4C7E-B083-D41C17E3A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188603" cy="554876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(DXJ)-More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Global Rally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D694708-94DA-43F5-A1CE-69CC9E8E4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304114" cy="557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247106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0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B021EAA-F9D9-BE4D-BD5F-2D27537BB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1371600"/>
            <a:ext cx="8204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0241213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$SSEC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Economic Recovery on Track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822F10-E112-43C5-AF78-3179F1E4E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7341633" cy="564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9253854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New High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C029832-CA01-4B1D-9183-AAEA5A43B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87" y="1143001"/>
            <a:ext cx="7197928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0030826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-1" y="454152"/>
            <a:ext cx="89154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Bonds-Stalling</a:t>
            </a:r>
            <a:r>
              <a:rPr lang="en-US" sz="24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Out</a:t>
            </a: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0668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*Ten year Treasury bonds hit new ten year high at 2.95%, market is begging for 3%. Two year yields already at a ten year high</a:t>
            </a:r>
            <a: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reaching the tag ends of an eight month, 92 basis point move to a four year high in rates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easy money on the bond short has been made, I’ll cherry pick new positions from here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*Still looking for 3.25%-3.5% ten year US Treasury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yield by yearend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*$1.2 trillion budget deficit for 2018 still provide a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terrible backdrop for bonds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*Chinese boycott of new US bond issues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makes matters worse, as does QT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3F4BB1B-94D8-E147-9374-81C2F4137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398" y="4419600"/>
            <a:ext cx="3047309" cy="228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7295950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4478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2.95 Topping Out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>
                <a:solidFill>
                  <a:srgbClr val="FF0000"/>
                </a:solidFill>
              </a:rPr>
              <a:t>stopped out of long 2/$114-$117 bull call spread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>
                <a:solidFill>
                  <a:srgbClr val="00B050"/>
                </a:solidFill>
              </a:rPr>
              <a:t>Took profits on long the (TLT)  2/$124-$127 vertical bear put spread 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Took profits on long the (TLT)  2/$127-$130 vertical bear put spread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dirty="0"/>
              <a:t/>
            </a:r>
            <a:br>
              <a:rPr lang="en-US" dirty="0"/>
            </a:b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021E4EA-DF37-4E4F-8F91-349D87A3F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447800"/>
            <a:ext cx="6781800" cy="518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8653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0025"/>
            <a:ext cx="9144000" cy="1143000"/>
          </a:xfrm>
        </p:spPr>
        <p:txBody>
          <a:bodyPr/>
          <a:lstStyle/>
          <a:p>
            <a:r>
              <a:rPr lang="en-US" sz="2400" dirty="0"/>
              <a:t>Ten Year Treasury Yield ($TNX) 2.87%</a:t>
            </a:r>
            <a:br>
              <a:rPr lang="en-US" sz="2400" dirty="0"/>
            </a:br>
            <a:r>
              <a:rPr lang="en-US" sz="2400" dirty="0"/>
              <a:t>Breakdown, Now major Support</a:t>
            </a:r>
            <a:br>
              <a:rPr lang="en-US" sz="24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EE801B-499D-4483-BF0D-E4BFC1FEF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12" y="1143000"/>
            <a:ext cx="716649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93722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5.39% Yield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 basis point pop in yield on stock crash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93E546-14A8-48F8-9B5D-60B723A3F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14450"/>
            <a:ext cx="6697122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7776870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81F9AE-AB4B-42C4-A654-BD3E4400F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50" y="1143000"/>
            <a:ext cx="6877050" cy="529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4828789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5.58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345431-D977-429E-BF3E-EB8F95286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086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0653971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(MUB)-2.08%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Huge 40 basis point yield pop on tax bill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8C3FF4F-35B5-4441-8DB5-35A59D266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1" y="1447800"/>
            <a:ext cx="6750424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7513064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Stronger US Economy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8229600" cy="6035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*Signs of strengthening US economy brings ”RISK ON” and a short term rally in the dollar, dive in the currencies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*Rising inflation and the rising rates they bring is now the market focus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*Speculator Euro (FXE) position has flipped from massive short to massively long in two years, from 70,000 contracts short to 160,000 contracts long last week. </a:t>
            </a:r>
            <a:br>
              <a:rPr lang="en-US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*Sell short Euro on time political</a:t>
            </a:r>
            <a:br>
              <a:rPr lang="en-US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 instability?</a:t>
            </a:r>
            <a:br>
              <a:rPr lang="en-US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*Yen spikes on US bond top out,</a:t>
            </a:r>
            <a:br>
              <a:rPr lang="en-US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BOJ commitment to more QE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tracks 1:1 with stocks to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the upside, and the downside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27AA2C-F922-3740-81B2-591D93DB4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4343400"/>
            <a:ext cx="3962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2054189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5334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Eight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34.64% Average Annualized Return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1587C7-BA06-914C-AF40-95C90BCB4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" y="1828800"/>
            <a:ext cx="78740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599132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FXY), (YCS)-Peaking 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(FXY) 3/$91-$93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181DA3-01CE-4C83-8D53-5B87FAA73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104" y="1313155"/>
            <a:ext cx="6844696" cy="524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9977844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Double Top!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(FXE) 12/$116-$118 vertical bear put spread</a:t>
            </a:r>
            <a:r>
              <a:rPr lang="en-US" sz="160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took profits on long (FXE) 12/$111-$113 vertical bull call spread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29E610-CF50-4794-9EFA-6B1AA6288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533412"/>
            <a:ext cx="6477000" cy="49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155807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DDA8AC1-DAAA-FA41-9DCC-D808BC160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9689"/>
            <a:ext cx="9144000" cy="559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37170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6CD0FF-51D1-4106-AC7C-60FDEFC0E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964" y="1219200"/>
            <a:ext cx="6928036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0849687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(CYB)-Stabilizing on Government Support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29CD16-38C6-40EB-9B3E-9CA76778A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567" y="1084555"/>
            <a:ext cx="7198033" cy="562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325036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Bitcoin-Modern Day Tulips!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Recovering from the latest 70% Plunge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F274FC5-4961-ED4D-8FC6-D836C038F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371600"/>
            <a:ext cx="8534400" cy="4876800"/>
          </a:xfrm>
          <a:prstGeom prst="rect">
            <a:avLst/>
          </a:prstGeom>
        </p:spPr>
      </p:pic>
      <p:sp>
        <p:nvSpPr>
          <p:cNvPr id="2" name="Left Arrow Callout 1">
            <a:extLst>
              <a:ext uri="{FF2B5EF4-FFF2-40B4-BE49-F238E27FC236}">
                <a16:creationId xmlns:a16="http://schemas.microsoft.com/office/drawing/2014/main" xmlns="" id="{87FAF5E6-3605-2140-A535-A10A76924175}"/>
              </a:ext>
            </a:extLst>
          </p:cNvPr>
          <p:cNvSpPr/>
          <p:nvPr/>
        </p:nvSpPr>
        <p:spPr>
          <a:xfrm>
            <a:off x="4419600" y="4419600"/>
            <a:ext cx="1600200" cy="9144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$6,000</a:t>
            </a:r>
            <a:br>
              <a:rPr lang="en-US" sz="2000" dirty="0"/>
            </a:br>
            <a:r>
              <a:rPr lang="en-US" sz="2000" dirty="0"/>
              <a:t>Bottom</a:t>
            </a:r>
          </a:p>
        </p:txBody>
      </p:sp>
      <p:sp>
        <p:nvSpPr>
          <p:cNvPr id="4" name="Right Arrow Callout 3">
            <a:extLst>
              <a:ext uri="{FF2B5EF4-FFF2-40B4-BE49-F238E27FC236}">
                <a16:creationId xmlns:a16="http://schemas.microsoft.com/office/drawing/2014/main" xmlns="" id="{5A7E6F9B-8395-AB40-9263-9C4644C8838C}"/>
              </a:ext>
            </a:extLst>
          </p:cNvPr>
          <p:cNvSpPr/>
          <p:nvPr/>
        </p:nvSpPr>
        <p:spPr>
          <a:xfrm>
            <a:off x="6172200" y="4419600"/>
            <a:ext cx="1524000" cy="914400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$6,000</a:t>
            </a:r>
            <a:br>
              <a:rPr lang="en-US" sz="2000" dirty="0"/>
            </a:br>
            <a:r>
              <a:rPr lang="en-US" sz="2000" dirty="0"/>
              <a:t>Bottom</a:t>
            </a:r>
          </a:p>
        </p:txBody>
      </p:sp>
    </p:spTree>
    <p:extLst>
      <p:ext uri="{BB962C8B-B14F-4D97-AF65-F5344CB8AC3E}">
        <p14:creationId xmlns:p14="http://schemas.microsoft.com/office/powerpoint/2010/main" xmlns="" val="548523059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-12583" y="210401"/>
            <a:ext cx="89154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Energy-Back to “RISK ON”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6096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533400" y="12954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*Stock market flash recovery says no recession coming, so oil recovers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*OPEC raises global oil production forecast by 1.4 million barrels, with all the increase coming from the US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*The proposed new 25 cent per gallon gasoline tax will certainly raise prices and cut demand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*Oil futures move to backwardation, pointing to lower prices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*Fracking supply is on the rebound,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Baker Hughes US Rig Count surges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by 3 to 978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*Buy the dips in energy stocks</a:t>
            </a: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D485C9C-2766-7A4A-B43F-54B1756E6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4262893"/>
            <a:ext cx="3949817" cy="222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4908274"/>
      </p:ext>
    </p:extLst>
  </p:cSld>
  <p:clrMapOvr>
    <a:masterClrMapping/>
  </p:clrMapOvr>
  <p:transition spd="slow"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6C2B58-66C1-D84D-9A35-02E2CCE9E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67463"/>
          </a:xfrm>
        </p:spPr>
        <p:txBody>
          <a:bodyPr/>
          <a:lstStyle/>
          <a:p>
            <a:r>
              <a:rPr lang="en-US" sz="2800" b="1" dirty="0"/>
              <a:t>Crude Oil Production Cost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799C412-527E-3F46-A020-5CB71DE6DF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561F391-63F5-A344-82B7-16B5C5CD9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36520"/>
            <a:ext cx="8382000" cy="566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64027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7ABC99-D4F4-4887-A367-B1A355BB3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107225"/>
            <a:ext cx="7116578" cy="544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835644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08495F-4858-4058-B46A-9F2205A6A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902" y="1164127"/>
            <a:ext cx="7007098" cy="531287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5334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Hedge Technology Letter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F4DE426-52A9-D24F-8478-A4F593DA6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693286"/>
            <a:ext cx="7776299" cy="463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9738938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C482C3-D676-4244-9F8A-552373075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114425"/>
            <a:ext cx="7110799" cy="543877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Alerian MLP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ETF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AMLP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 Approach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B1C074-6EBB-4765-9792-AF7AE7C0A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803" y="1066800"/>
            <a:ext cx="7104397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613823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XOM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BD9B7BC-56D2-4841-A020-9326C893F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71576"/>
            <a:ext cx="7162800" cy="542177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Schlumberger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SLB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9F1333-804E-4072-8F97-25EB97688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1" y="990600"/>
            <a:ext cx="7391400" cy="562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9640514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C205A7-2A4E-4774-8D30-10F615204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295" y="914400"/>
            <a:ext cx="742050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9640514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963131-A62B-4A3A-BA82-C8768BF67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760" y="1143000"/>
            <a:ext cx="7073440" cy="5410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2DAB7E-E8A4-427D-A75C-53F6B66F9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19200"/>
            <a:ext cx="6979999" cy="5410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-13771" y="301752"/>
            <a:ext cx="89154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Precious Metals-The Focus is Elsewhere</a:t>
            </a:r>
            <a:endParaRPr lang="en-US"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28600" y="1417639"/>
            <a:ext cx="79248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*Margin calls on stocks but the cap on gold for now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*Sharply rising US rates also averts traders’ gaze away from gold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*Gold is now tracking the Euro 1:1 to the downside for same reasons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*Weakness in gold stocks hint at lower lows to come</a:t>
            </a: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*Gold is seeing a sideways “time” correction prior to the next upside breakout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*Buy gold and silver stocks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 the next big dip, as it is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still early days for the bull market</a:t>
            </a:r>
            <a: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C2FC19-1244-CE49-91F3-91DE7BCED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4631980"/>
            <a:ext cx="2996130" cy="199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376581"/>
      </p:ext>
    </p:extLst>
  </p:cSld>
  <p:clrMapOvr>
    <a:masterClrMapping/>
  </p:clrMapOvr>
  <p:transition spd="slow">
    <p:wip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(GLD)-Double Top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2/$122-$125 bull call spread for small loss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(GLD) $12/$116-$119 bull call spread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80C7A5-04D7-47F7-959B-DB78AF49E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71600"/>
            <a:ext cx="7107810" cy="5486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9/$20.50-$21.50 bull call spread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2714933-C5E2-40CE-A1D1-447858FC3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837" y="1066801"/>
            <a:ext cx="7531561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419888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606552"/>
            <a:ext cx="89154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The Method to My </a:t>
            </a:r>
            <a:r>
              <a:rPr lang="en-US" sz="3600" b="1" i="1" dirty="0"/>
              <a:t>Madness</a:t>
            </a:r>
            <a:br>
              <a:rPr lang="en-US" sz="3600" b="1" i="1" dirty="0"/>
            </a:br>
            <a:r>
              <a:rPr lang="en-US" sz="2700" b="1" i="1" dirty="0"/>
              <a:t>The Fake Bear Market-Not Justified by Fundamentals</a:t>
            </a:r>
            <a:endParaRPr lang="en-US" sz="27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569900"/>
            <a:ext cx="8305800" cy="5135700"/>
          </a:xfrm>
        </p:spPr>
        <p:txBody>
          <a:bodyPr>
            <a:normAutofit fontScale="92500" lnSpcReduction="20000"/>
          </a:bodyPr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*Bailed out of risk positions early in melt down, then doubled up at bottom, record number of stop losses in Feb for risk control</a:t>
            </a: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*Then gave back most profits with short positions in two days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/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*We are now close to the same overbought condition we saw in January</a:t>
            </a:r>
            <a:r>
              <a:rPr lang="en-US" sz="2200" dirty="0">
                <a:solidFill>
                  <a:srgbClr val="FF0000"/>
                </a:solidFill>
              </a:rPr>
              <a:t/>
            </a:r>
            <a:br>
              <a:rPr lang="en-US" sz="2200" dirty="0">
                <a:solidFill>
                  <a:srgbClr val="FF0000"/>
                </a:solidFill>
              </a:rPr>
            </a:br>
            <a:r>
              <a:rPr lang="en-US" sz="2200" dirty="0">
                <a:solidFill>
                  <a:srgbClr val="FF0000"/>
                </a:solidFill>
              </a:rPr>
              <a:t/>
            </a:r>
            <a:br>
              <a:rPr lang="en-US" sz="2200" dirty="0">
                <a:solidFill>
                  <a:srgbClr val="FF0000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*Sell every bond rally</a:t>
            </a:r>
            <a:r>
              <a:rPr lang="mr-IN" sz="2200" dirty="0">
                <a:solidFill>
                  <a:schemeClr val="tx1"/>
                </a:solidFill>
              </a:rPr>
              <a:t>…</a:t>
            </a:r>
            <a:r>
              <a:rPr lang="en-US" sz="2200" dirty="0">
                <a:solidFill>
                  <a:schemeClr val="tx1"/>
                </a:solidFill>
              </a:rPr>
              <a:t>.The Fed is now engaged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 in major </a:t>
            </a:r>
            <a:r>
              <a:rPr lang="en-US" sz="2200" b="1" dirty="0">
                <a:solidFill>
                  <a:schemeClr val="tx1"/>
                </a:solidFill>
              </a:rPr>
              <a:t>Quantitative Tightening (QT?)</a:t>
            </a:r>
            <a:br>
              <a:rPr lang="en-US" sz="2200" b="1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in the face of exploding deficits</a:t>
            </a:r>
            <a:r>
              <a:rPr lang="en-US" sz="2200" b="1" dirty="0">
                <a:solidFill>
                  <a:srgbClr val="FF0000"/>
                </a:solidFill>
              </a:rPr>
              <a:t/>
            </a:r>
            <a:br>
              <a:rPr lang="en-US" sz="2200" b="1" dirty="0">
                <a:solidFill>
                  <a:srgbClr val="FF0000"/>
                </a:solidFill>
              </a:rPr>
            </a:br>
            <a:r>
              <a:rPr lang="en-US" sz="2200" b="1" dirty="0">
                <a:solidFill>
                  <a:srgbClr val="FF0000"/>
                </a:solidFill>
              </a:rPr>
              <a:t/>
            </a:r>
            <a:br>
              <a:rPr lang="en-US" sz="2200" b="1" dirty="0">
                <a:solidFill>
                  <a:srgbClr val="FF0000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*Keep a sharp focus on the the FANG’s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an all other tech stocks</a:t>
            </a:r>
            <a:r>
              <a:rPr lang="en-US" sz="2200" b="1" dirty="0">
                <a:solidFill>
                  <a:schemeClr val="tx1"/>
                </a:solidFill>
              </a:rPr>
              <a:t/>
            </a:r>
            <a:br>
              <a:rPr lang="en-US" sz="2200" b="1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/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*Short Euro and Yen on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“Risk On” move and rising US rates</a:t>
            </a:r>
          </a:p>
        </p:txBody>
      </p:sp>
      <p:pic>
        <p:nvPicPr>
          <p:cNvPr id="5" name="Picture 4" descr="IMG_43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36516" y="4114800"/>
            <a:ext cx="2250284" cy="246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4515453"/>
      </p:ext>
    </p:extLst>
  </p:cSld>
  <p:clrMapOvr>
    <a:masterClrMapping/>
  </p:clrMapOvr>
  <p:transition spd="slow">
    <p:wip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Gold (ABX)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 long 9/$15-16 call spread</a:t>
            </a: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775A172-E425-4A92-A519-4FC995A0C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799" y="1066801"/>
            <a:ext cx="7581571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6714637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)-Breakout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2/$36-$39 bull call spread for small loss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9/$32-$34 bull call spread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5859C7-62FF-4975-977C-D3309DCEC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837" y="1066801"/>
            <a:ext cx="750563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7858101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X Silver Miners ETF-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)-Breakout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9/$31-$33 bull call spread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FB3993-62CD-4687-B2CF-11443BF0B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1"/>
            <a:ext cx="750563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7881535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Bitcoin-Modern Day Tulips!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Recovering from the latest 70% Plunge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F274FC5-4961-ED4D-8FC6-D836C038F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0200"/>
            <a:ext cx="9144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5094977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0" y="202051"/>
            <a:ext cx="89154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Estate-Extreme Shortage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457200" y="685800"/>
            <a:ext cx="8229600" cy="58213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Home Construction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up a massive 9.7% as homebuilding rush to meet severe structural shortage, model homes selling out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Existing Home Sales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down 3.2% on extreme inventory shortages,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Pending Home Sales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down -4.7%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New Homes Sales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down a stunning 9.7%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*30 year fixed rate mortgage hits 4.65%, a four year high, cutting first time home buyers off at the knees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*Are hedge funds hogging homes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they bought during the crash?</a:t>
            </a: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S&amp;P 500 Case-Shiller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maintains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strong 6.3%, with absolute prices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hitting new all time highs,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FEBDA4B-86DA-984F-8F0E-5EEC2F054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4479255"/>
            <a:ext cx="3110917" cy="207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8156935"/>
      </p:ext>
    </p:extLst>
  </p:cSld>
  <p:clrMapOvr>
    <a:masterClrMapping/>
  </p:clrMapOvr>
  <p:transition spd="slow">
    <p:wip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December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S&amp;P7500/Case–Shiller Home Price Index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6.2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YOY,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Seattle (+12.7%),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Vegas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(+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11.1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%),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(+9.2%) still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leaders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price rises accelerating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A70E95-B6A7-8C49-8B23-DBA7933B4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485900"/>
            <a:ext cx="6881668" cy="4991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2000" dirty="0"/>
              <a:t>Simon Property Group (SPG)-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663A04-0A08-4F8F-8148-A85CA7A45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76417"/>
            <a:ext cx="7615257" cy="578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095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B551C9-4E75-4EED-8142-228219E6A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061621"/>
            <a:ext cx="7567937" cy="5766047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381001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457200" y="2255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Buy next big dip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*Bonds-sell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any and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rallies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industrials, energy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*Currencies-sell Euro and Yen-Risk On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*Volatility-go short on runs up to $35</a:t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endParaRPr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0" y="46482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42786855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March 14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2018</a:t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u="sng" dirty="0" err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madhedgefundtrader.com</a:t>
            </a:r>
            <a:r>
              <a:rPr lang="en-US" sz="2800" u="sng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800" b="1" i="0" u="sng" strike="noStrike" cap="none" baseline="0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2" name="Picture 1" descr="000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7400" y="1295400"/>
            <a:ext cx="2607859" cy="39264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838200"/>
            <a:ext cx="9144000" cy="1143000"/>
          </a:xfrm>
        </p:spPr>
        <p:txBody>
          <a:bodyPr/>
          <a:lstStyle/>
          <a:p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Market Timing Index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AA2694C-364C-0E4C-9816-EF082CE56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256693"/>
            <a:ext cx="7696200" cy="414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595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A 9 Year Low!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C3229E-8421-4040-AEF7-12C9F32DC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50" y="1689100"/>
            <a:ext cx="8293100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4617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23522</TotalTime>
  <Words>437</Words>
  <Application>Microsoft Office PowerPoint</Application>
  <PresentationFormat>On-screen Show (4:3)</PresentationFormat>
  <Paragraphs>115</Paragraphs>
  <Slides>79</Slides>
  <Notes>70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Office Theme</vt:lpstr>
      <vt:lpstr>The Mad Hedge Fund Trader “The Melt Up, Down, Up of 2018”</vt:lpstr>
      <vt:lpstr>Trade Alert Performance New All Time High!! </vt:lpstr>
      <vt:lpstr>Slide 2</vt:lpstr>
      <vt:lpstr>Slide 3</vt:lpstr>
      <vt:lpstr>Slide 4</vt:lpstr>
      <vt:lpstr>Slide 5</vt:lpstr>
      <vt:lpstr>The Method to My Madness The Fake Bear Market-Not Justified by Fundamentals</vt:lpstr>
      <vt:lpstr>The Mad Hedge Profit Predictor Market Timing Index An artificial intelligence driven algorithm that analyzes 30 different economic, technical, and momentum driven indicators </vt:lpstr>
      <vt:lpstr> The Mad Hedge Profit Predictor A 9 Year Low! </vt:lpstr>
      <vt:lpstr>The Global Economy-Bouncing Back</vt:lpstr>
      <vt:lpstr>Weekly Jobless Claims –The Most Important Statistic  -7,000 to 222,000 at 44 Year Low! </vt:lpstr>
      <vt:lpstr>Stocks-Risks Rebuilding</vt:lpstr>
      <vt:lpstr>S&amp;P 500-New Highs stopped out of Long 3/$275-$280 bear put spread   </vt:lpstr>
      <vt:lpstr> Dow Average-13.33% Correction </vt:lpstr>
      <vt:lpstr> Russell 2000 (IWM)-Peaked Out stopped out of long the (IWM) 12/$152-$155 bear put spread</vt:lpstr>
      <vt:lpstr>NASDAQ (QQQ)-Crushed</vt:lpstr>
      <vt:lpstr>(VIX)-Nine Year High </vt:lpstr>
      <vt:lpstr>iPath S&amp;P 500 VIX Short-Term Futures ETN (VXX) long 3/$55-$60 bear put spread-puts staying at artificially high levels took profits on long 11/$20 calls</vt:lpstr>
      <vt:lpstr> General Electric (GE)-No Recovery Breakup Value is $15 </vt:lpstr>
      <vt:lpstr> Apple (AAPL)-Waiting for Buy Backs took profits on long 3/$140-$145 calls stopped out of long 3/$170-$175 put spread long 6/$130-$140 calls spread </vt:lpstr>
      <vt:lpstr> Amazon (AMZN) took profits on long 3/$1200-$1250 call spread  </vt:lpstr>
      <vt:lpstr>   Facebook (FB)- long 3/$155-$165 bull call spread Long 3/$190-$195 bear put spread     </vt:lpstr>
      <vt:lpstr>  Alphabet (GOOG)-   </vt:lpstr>
      <vt:lpstr>  Micron Technology (MU)-Awaiting Earnings took profits on long 3/$34-$37 bull call spread  in Mad Hedge Technology Letter Only   </vt:lpstr>
      <vt:lpstr>  Salesforce (CRM)-New High took profits on long 3/$90-$95 bull call spread in  Mad Hedge Technology Letter Only  </vt:lpstr>
      <vt:lpstr>Industrials Sector SPDR (XLI)- (GE), (MMM), (UNP), (UTX), (BA), (HON)</vt:lpstr>
      <vt:lpstr>US Steel (X)-New High took profits on long the 9/$21-$22 vertical bull call spread </vt:lpstr>
      <vt:lpstr>Union Pacific Railroad (UNP)- took profits on long the 9/$100-$102 vertical bull call spread </vt:lpstr>
      <vt:lpstr>Southwest Airlines (LUV)- Warren Buffett’s Favorite Airline</vt:lpstr>
      <vt:lpstr>Transports Sector SPDR (XTN)-  (ALGT),  (ALK), (JBLU), (LUV), (CHRW), (DAL) </vt:lpstr>
      <vt:lpstr>Health Care Sector (XLV), (RXL)-The New FANG? (JNJ), (PFE), (MRK), (GILD), (ACT), (AMGN) </vt:lpstr>
      <vt:lpstr>Bank of America (BAC)-New Highs (BLK/B), (WFC), (JPM), (BAC), (C), (GS) took profits on long 12/$25.50-$27 bull call spread-expires in 7 trading days</vt:lpstr>
      <vt:lpstr>Goldman Sachs (GS)-New High  stopped out of long 10/$220-$225 vertical bull call spread  took profits on long 10/$227.50-$232.50 vertical bull call spread</vt:lpstr>
      <vt:lpstr> JP Morgan (JPM)-New High stopped out of long 2/$53-$55 call spread   </vt:lpstr>
      <vt:lpstr>Palo Alto Networks (PANW)-Earnings Blast Off</vt:lpstr>
      <vt:lpstr>NVIDIA (NVDA)-Fabulous Earnings  </vt:lpstr>
      <vt:lpstr>Consumer Discretionary SPDR (XLY) (DIS), (AMZN), (HD), (CMCSA), (MCD), (SBUX) </vt:lpstr>
      <vt:lpstr>Europe Hedged Equity (HEDJ)-Global Rally </vt:lpstr>
      <vt:lpstr>Japan (DXJ)-More Global Rally  </vt:lpstr>
      <vt:lpstr> China ($SSEC)-Economic Recovery on Track  </vt:lpstr>
      <vt:lpstr> Emerging Markets (EEM)- New High</vt:lpstr>
      <vt:lpstr>Bonds-Stalling Out</vt:lpstr>
      <vt:lpstr>  Treasury ETF (TLT) – 2.95 Topping Out stopped out of long 2/$114-$117 bull call spread Took profits on long the (TLT)  2/$124-$127 vertical bear put spread  Took profits on long the (TLT)  2/$127-$130 vertical bear put spread   </vt:lpstr>
      <vt:lpstr>Ten Year Treasury Yield ($TNX) 2.87% Breakdown, Now major Support </vt:lpstr>
      <vt:lpstr>Junk Bonds (HYG) 5.39% Yield 60 basis point pop in yield on stock crash</vt:lpstr>
      <vt:lpstr>2X Short Treasuries (TBT)-</vt:lpstr>
      <vt:lpstr>Emerging Market Debt (ELD) 5.58% Yield- </vt:lpstr>
      <vt:lpstr>Municipal Bonds (MUB)-2.08%   Mix of AAA, AA, and A rated bonds Huge 40 basis point yield pop on tax bill</vt:lpstr>
      <vt:lpstr>Foreign Currencies- Stronger US Economy</vt:lpstr>
      <vt:lpstr>   Japanese Yen (FXY), (YCS)-Peaking Out long (FXY) 3/$91-$93 bear put spread  </vt:lpstr>
      <vt:lpstr>   Euro ($XEU), (FXE), (EUO)- Double Top! took profits on long (FXE) 12/$116-$118 vertical bear put spread  took profits on long (FXE) 12/$111-$113 vertical bull call spread </vt:lpstr>
      <vt:lpstr>Slide 51</vt:lpstr>
      <vt:lpstr>Emerging Market Currencies (CEW)   </vt:lpstr>
      <vt:lpstr>Chinese Yuan- (CYB)-Stabilizing on Government Support </vt:lpstr>
      <vt:lpstr> Bitcoin-Modern Day Tulips! Recovering from the latest 70% Plunge </vt:lpstr>
      <vt:lpstr>Energy-Back to “RISK ON”</vt:lpstr>
      <vt:lpstr>Crude Oil Production Cost</vt:lpstr>
      <vt:lpstr>Oil-</vt:lpstr>
      <vt:lpstr> United States Oil Fund (USO)  </vt:lpstr>
      <vt:lpstr>Energy Select Sector SPDR (XLE)- (XOM), (CVX), (SLB), (KMI), (EOG), (COP) </vt:lpstr>
      <vt:lpstr>Alerian MLP ETF (AMLP)- Basket Approach</vt:lpstr>
      <vt:lpstr>Exxon (XOM)- </vt:lpstr>
      <vt:lpstr>Schlumberger (SLB)- </vt:lpstr>
      <vt:lpstr>Halliburton (HAL)- </vt:lpstr>
      <vt:lpstr>Natural Gas (UNG)- </vt:lpstr>
      <vt:lpstr> Copper (COPX)- </vt:lpstr>
      <vt:lpstr>Precious Metals-The Focus is Elsewhere</vt:lpstr>
      <vt:lpstr>Gold (GLD)-Double Top Stopped out of 2/$122-$125 bull call spread for small loss took profits on long (GLD) $12/$116-$119 bull call spread  </vt:lpstr>
      <vt:lpstr> Market Vectors Gold Miners ETF- (GDX) Took profits on long the 9/$20.50-$21.50 bull call spread </vt:lpstr>
      <vt:lpstr> Barrick Gold (ABX) stopped out of  long 9/$15-16 call spread</vt:lpstr>
      <vt:lpstr> Newmont Mining- (NEM)-Breakout stopped out of 2/$36-$39 bull call spread for small loss took profits on long the 9/$32-$34 bull call spread </vt:lpstr>
      <vt:lpstr> Global X Silver Miners ETF- (SIL)-Breakout took profits on long the 9/$31-$33 bull call spread </vt:lpstr>
      <vt:lpstr> Bitcoin-Modern Day Tulips! Recovering from the latest 70% Plunge </vt:lpstr>
      <vt:lpstr>Real Estate-Extreme Shortage</vt:lpstr>
      <vt:lpstr>December S&amp;P7500/Case–Shiller Home Price Index +6.2% YOY, Seattle (+12.7%), Las Vegas (+11.1%), San Francisco (+9.2%) still leaders price rises accelerating </vt:lpstr>
      <vt:lpstr>Simon Property Group (SPG)- </vt:lpstr>
      <vt:lpstr>US Home Construction Index (ITB) (DHI), (LEN), (PHM), (TOL), (NVR)   </vt:lpstr>
      <vt:lpstr>Trade Sheet- So What Do We Do About All This?</vt:lpstr>
      <vt:lpstr>    Next Strategy Webinar    12:00 EST Wednesday, March 14, 2018  San Francisco, CA   madhedgefundtrader.com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Nancy Milne</cp:lastModifiedBy>
  <cp:revision>5368</cp:revision>
  <cp:lastPrinted>2017-08-31T13:43:13Z</cp:lastPrinted>
  <dcterms:created xsi:type="dcterms:W3CDTF">2015-02-05T17:12:57Z</dcterms:created>
  <dcterms:modified xsi:type="dcterms:W3CDTF">2018-02-28T17:21:14Z</dcterms:modified>
</cp:coreProperties>
</file>