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charts/style1.xml" ContentType="application/vnd.ms-office.chartstyl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3"/>
  </p:notesMasterIdLst>
  <p:sldIdLst>
    <p:sldId id="256" r:id="rId2"/>
    <p:sldId id="776" r:id="rId3"/>
    <p:sldId id="780" r:id="rId4"/>
    <p:sldId id="772" r:id="rId5"/>
    <p:sldId id="605" r:id="rId6"/>
    <p:sldId id="663" r:id="rId7"/>
    <p:sldId id="664" r:id="rId8"/>
    <p:sldId id="767" r:id="rId9"/>
    <p:sldId id="749" r:id="rId10"/>
    <p:sldId id="647" r:id="rId11"/>
    <p:sldId id="695" r:id="rId12"/>
    <p:sldId id="755" r:id="rId13"/>
    <p:sldId id="267" r:id="rId14"/>
    <p:sldId id="750" r:id="rId15"/>
    <p:sldId id="774" r:id="rId16"/>
    <p:sldId id="773" r:id="rId17"/>
    <p:sldId id="281" r:id="rId18"/>
    <p:sldId id="282" r:id="rId19"/>
    <p:sldId id="570" r:id="rId20"/>
    <p:sldId id="283" r:id="rId21"/>
    <p:sldId id="285" r:id="rId22"/>
    <p:sldId id="603" r:id="rId23"/>
    <p:sldId id="562" r:id="rId24"/>
    <p:sldId id="763" r:id="rId25"/>
    <p:sldId id="505" r:id="rId26"/>
    <p:sldId id="563" r:id="rId27"/>
    <p:sldId id="613" r:id="rId28"/>
    <p:sldId id="764" r:id="rId29"/>
    <p:sldId id="765" r:id="rId30"/>
    <p:sldId id="289" r:id="rId31"/>
    <p:sldId id="730" r:id="rId32"/>
    <p:sldId id="744" r:id="rId33"/>
    <p:sldId id="673" r:id="rId34"/>
    <p:sldId id="481" r:id="rId35"/>
    <p:sldId id="290" r:id="rId36"/>
    <p:sldId id="291" r:id="rId37"/>
    <p:sldId id="669" r:id="rId38"/>
    <p:sldId id="668" r:id="rId39"/>
    <p:sldId id="522" r:id="rId40"/>
    <p:sldId id="676" r:id="rId41"/>
    <p:sldId id="336" r:id="rId42"/>
    <p:sldId id="295" r:id="rId43"/>
    <p:sldId id="501" r:id="rId44"/>
    <p:sldId id="482" r:id="rId45"/>
    <p:sldId id="539" r:id="rId46"/>
    <p:sldId id="751" r:id="rId47"/>
    <p:sldId id="654" r:id="rId48"/>
    <p:sldId id="659" r:id="rId49"/>
    <p:sldId id="655" r:id="rId50"/>
    <p:sldId id="656" r:id="rId51"/>
    <p:sldId id="657" r:id="rId52"/>
    <p:sldId id="658" r:id="rId53"/>
    <p:sldId id="531" r:id="rId54"/>
    <p:sldId id="533" r:id="rId55"/>
    <p:sldId id="756" r:id="rId56"/>
    <p:sldId id="546" r:id="rId57"/>
    <p:sldId id="536" r:id="rId58"/>
    <p:sldId id="777" r:id="rId59"/>
    <p:sldId id="752" r:id="rId60"/>
    <p:sldId id="388" r:id="rId61"/>
    <p:sldId id="312" r:id="rId62"/>
    <p:sldId id="380" r:id="rId63"/>
    <p:sldId id="529" r:id="rId64"/>
    <p:sldId id="369" r:id="rId65"/>
    <p:sldId id="747" r:id="rId66"/>
    <p:sldId id="313" r:id="rId67"/>
    <p:sldId id="315" r:id="rId68"/>
    <p:sldId id="753" r:id="rId69"/>
    <p:sldId id="778" r:id="rId70"/>
    <p:sldId id="320" r:id="rId71"/>
    <p:sldId id="650" r:id="rId72"/>
    <p:sldId id="729" r:id="rId73"/>
    <p:sldId id="737" r:id="rId74"/>
    <p:sldId id="743" r:id="rId75"/>
    <p:sldId id="754" r:id="rId76"/>
    <p:sldId id="332" r:id="rId77"/>
    <p:sldId id="586" r:id="rId78"/>
    <p:sldId id="349" r:id="rId79"/>
    <p:sldId id="492" r:id="rId80"/>
    <p:sldId id="779" r:id="rId81"/>
    <p:sldId id="335" r:id="rId82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 autoAdjust="0"/>
    <p:restoredTop sz="94674"/>
  </p:normalViewPr>
  <p:slideViewPr>
    <p:cSldViewPr>
      <p:cViewPr varScale="1">
        <p:scale>
          <a:sx n="71" d="100"/>
          <a:sy n="71" d="100"/>
        </p:scale>
        <p:origin x="-114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Users\randybronte\Documents\Positions\2017\November\Position%20Sheet%2020171106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\\Users\randybronte\Documents\Positions\2018\GTD%20February\Position%20Sheet%2020180227%20NEW%20FORMA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plotArea>
      <c:layout/>
      <c:pieChart>
        <c:varyColors val="1"/>
        <c:dLbls/>
        <c:firstSliceAng val="0"/>
      </c:pie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11.22%</a:t>
            </a:r>
            <a:r>
              <a:rPr lang="en-US" sz="2000" b="1" baseline="0" dirty="0"/>
              <a:t> Year to Date</a:t>
            </a:r>
            <a:br>
              <a:rPr lang="en-US" sz="2000" b="1" baseline="0" dirty="0"/>
            </a:br>
            <a:r>
              <a:rPr lang="en-US" sz="2000" b="1" baseline="0" dirty="0"/>
              <a:t>at expiration</a:t>
            </a:r>
            <a:endParaRPr lang="en-US" sz="2000" b="1" dirty="0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8FA-2C40-9EE9-E39A80CC42B0}"/>
              </c:ext>
            </c:extLst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8FA-2C40-9EE9-E39A80CC42B0}"/>
              </c:ext>
            </c:extLst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8FA-2C40-9EE9-E39A80CC42B0}"/>
              </c:ext>
            </c:extLst>
          </c:dPt>
          <c:dPt>
            <c:idx val="3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8FA-2C40-9EE9-E39A80CC42B0}"/>
              </c:ext>
            </c:extLst>
          </c:dPt>
          <c:dPt>
            <c:idx val="4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8FA-2C40-9EE9-E39A80CC42B0}"/>
              </c:ext>
            </c:extLst>
          </c:dPt>
          <c:dPt>
            <c:idx val="5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38FA-2C40-9EE9-E39A80CC42B0}"/>
              </c:ext>
            </c:extLst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38FA-2C40-9EE9-E39A80CC42B0}"/>
              </c:ext>
            </c:extLst>
          </c:dPt>
          <c:dPt>
            <c:idx val="7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38FA-2C40-9EE9-E39A80CC42B0}"/>
              </c:ext>
            </c:extLst>
          </c:dPt>
          <c:dPt>
            <c:idx val="8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38FA-2C40-9EE9-E39A80CC42B0}"/>
              </c:ext>
            </c:extLst>
          </c:dPt>
          <c:dPt>
            <c:idx val="9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38FA-2C40-9EE9-E39A80CC42B0}"/>
              </c:ext>
            </c:extLst>
          </c:dPt>
          <c:dPt>
            <c:idx val="1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38FA-2C40-9EE9-E39A80CC42B0}"/>
              </c:ext>
            </c:extLst>
          </c:dPt>
          <c:dPt>
            <c:idx val="11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38FA-2C40-9EE9-E39A80CC42B0}"/>
              </c:ext>
            </c:extLst>
          </c:dPt>
          <c:dPt>
            <c:idx val="12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38FA-2C40-9EE9-E39A80CC42B0}"/>
              </c:ext>
            </c:extLst>
          </c:dPt>
          <c:dPt>
            <c:idx val="13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38FA-2C40-9EE9-E39A80CC42B0}"/>
              </c:ext>
            </c:extLst>
          </c:dPt>
          <c:val>
            <c:numRef>
              <c:f>Sheet1!$B$15:$B$23</c:f>
              <c:numCache>
                <c:formatCode>0.00%</c:formatCode>
                <c:ptCount val="9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6">
                  <c:v>-0.1</c:v>
                </c:pt>
                <c:pt idx="7">
                  <c:v>-0.1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C-38FA-2C40-9EE9-E39A80CC42B0}"/>
            </c:ext>
          </c:extLst>
        </c:ser>
        <c:dLbls/>
        <c:firstSliceAng val="0"/>
      </c:pie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821696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75260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41443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35659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1087358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808080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515896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2646846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1150078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747158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8231335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130189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17215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8839316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61966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482409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462485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012694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87625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526525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232846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60234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3877715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480379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144743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121125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808125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377956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28091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9875479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8656321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7614216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546469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936625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9664567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3506044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55290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5550576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218958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01390724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58406540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5613155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3788843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717736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0628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91631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“Tech Melt Up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81000" y="5105401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Valley, CA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March 14, 2018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642A58-696C-174E-9156-E7349945A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900" y="1752600"/>
            <a:ext cx="6324600" cy="295148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8229600" cy="1143000"/>
          </a:xfrm>
        </p:spPr>
        <p:txBody>
          <a:bodyPr/>
          <a:lstStyle/>
          <a:p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Market Timing Index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648377E-E2D3-8741-9DEF-7375FEFCD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325412"/>
            <a:ext cx="7772400" cy="418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595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Bounce Back to Neutral</a:t>
            </a:r>
            <a:r>
              <a:rPr lang="en-US" sz="2400" b="1" dirty="0"/>
              <a:t/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61FCAA1-C72D-2D43-9546-9F22B33A6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8746"/>
            <a:ext cx="8280400" cy="463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4617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- Hotter than Hot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304800" y="914400"/>
            <a:ext cx="8229600" cy="6172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*February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Nonfarm Payroll Report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delivers a blockbuster 313,000, 100,000 more than expected with essentially zero wage growth, construction is off the charts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*Headline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Unemployment Rate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flat lines at a ten year low at 4.1%, U-6 at 8.2%, February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CPI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up 0.2%, annual rate at a low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2.2% Inflation Rate</a:t>
            </a:r>
          </a:p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*Second read on Q4 US GDP comes in at a lukewarm 2.5%, Fed governor Powell says “We are at or beyond full employment”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*Steel tariffs promise real damage for the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US economy,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taking 0.5% off US GDP growth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PER YEAR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will bring forward a recession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and bear market, </a:t>
            </a:r>
            <a:r>
              <a:rPr lang="en-US" sz="20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ags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and aircraft now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at high risk for retaliation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*It’s back to happy days as recession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fears fade for another year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9EA786-6D8F-E448-BD17-2924D3C59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4495800"/>
            <a:ext cx="3622909" cy="203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0270766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76201"/>
            <a:ext cx="8229600" cy="1447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Claims –The Most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-7,000</a:t>
            </a:r>
            <a:r>
              <a:rPr lang="en-US" sz="1800" b="1" dirty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 to</a:t>
            </a:r>
            <a:r>
              <a:rPr lang="en-US" sz="1800" b="1" i="0" u="none" strike="noStrike" cap="none" baseline="0" dirty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222,000 at 49 Year Low!</a:t>
            </a:r>
            <a: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/>
            </a:r>
            <a:b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endParaRPr lang="en-US" sz="2000" b="1" i="0" u="none" strike="noStrike" cap="none" baseline="0" dirty="0">
              <a:solidFill>
                <a:srgbClr val="FF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98D9CD-BACD-1E4E-BB75-D377BC2C2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95400"/>
            <a:ext cx="7269018" cy="527203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-Narrowing Focus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304800" y="982037"/>
            <a:ext cx="86868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*Market has shrunk to one sector only, with money pouring into tech and ignoring all else, red hot Feb Nonfarm Payroll report really through the fat on the fire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*Companies with the largest buybacks seeing the biggest gains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*Tech stocks are the new safe plays in a jittery market just coming out of a 13% correction, is also still one of the cheapest sectors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Only two more months of seasonal tailwind to go until we 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“Sell in May and Go away”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*Tech is draining liquidity out of all other asset classes,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including gold, oil, foreign currencies, and even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crypto currencies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has not gone away, it’s just resting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29B60F-A1F6-F341-A0B9-EAAEF383B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1" y="4087287"/>
            <a:ext cx="2267164" cy="254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919252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D2657E-6407-C344-92B4-221F5581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F6100C-21E8-6A48-859B-009B5EED6E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B26E891-EEFA-794F-AF99-96AF36D0B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013"/>
            <a:ext cx="9144000" cy="657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4362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46D92B-57C6-2B40-B99B-26413999D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Here is the </a:t>
            </a:r>
            <a:r>
              <a:rPr lang="en-US" sz="3200" b="1"/>
              <a:t>Real Problem!</a:t>
            </a:r>
            <a:endParaRPr lang="en-US" sz="32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7024236-05D1-5941-8CB5-43571A6ACC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EA5D34-6264-894D-B4A8-E4DD510EB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1143000"/>
            <a:ext cx="84963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5529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3/$275-$280 bear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7848B83-91F4-4155-A563-2D65C1EE8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62" y="1114425"/>
            <a:ext cx="7229475" cy="551497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533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Average-13.33% Correction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82F12B-24D0-433E-A64C-D97A9636D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914400"/>
            <a:ext cx="7682113" cy="591400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85775" y="2286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(IWM)-Peaked 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the (IWM) 12/$152-$155 bear put spread</a:t>
            </a: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85750F3-1343-4DFA-AA40-99FDD7B92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33500"/>
            <a:ext cx="72390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700783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249ABE-3409-D442-ABB7-BF84F22D3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Co-Host </a:t>
            </a:r>
            <a:r>
              <a:rPr lang="en-US" sz="2400" b="1" dirty="0" err="1"/>
              <a:t>Anka</a:t>
            </a:r>
            <a:r>
              <a:rPr lang="en-US" sz="2400" b="1" dirty="0"/>
              <a:t> Metcalf</a:t>
            </a:r>
            <a:br>
              <a:rPr lang="en-US" sz="2400" b="1" dirty="0"/>
            </a:br>
            <a:r>
              <a:rPr lang="en-US" sz="2400" b="1" dirty="0" err="1"/>
              <a:t>www.TradeOutLoud.com</a:t>
            </a:r>
            <a:endParaRPr lang="en-US" sz="24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B02E28-9447-4145-993F-E715A36A8D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dirty="0"/>
              <a:t>*Independent trader since 2003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*Investment banker in Europe for 10 years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*Trades stocks, ETF’s, and futures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*Is technical analysis and momentum</a:t>
            </a:r>
            <a:br>
              <a:rPr lang="en-US" sz="2000" dirty="0"/>
            </a:br>
            <a:r>
              <a:rPr lang="en-US" sz="2000" dirty="0"/>
              <a:t>driven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*Uses own proprietary indicators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*Educates individuals on how to</a:t>
            </a:r>
            <a:br>
              <a:rPr lang="en-US" sz="2000" dirty="0"/>
            </a:br>
            <a:r>
              <a:rPr lang="en-US" sz="2000" dirty="0"/>
              <a:t>become active day traders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4ACF3B4-9E9A-E64D-81CE-6FEFA32AB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300" y="2572463"/>
            <a:ext cx="2857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3346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-Crushed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7CDCCA-D6C8-4548-A07E-5BFFACDD4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90600"/>
            <a:ext cx="7570097" cy="580072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(VIX)-Crash!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916E2A2-1725-4C29-9547-75A325ECF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29810"/>
            <a:ext cx="7561070" cy="583854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 S&amp;P 500 VIX Short-Term Futures ETN (VXX)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3/$55-$60 bear put spread-puts staying at artificially high levels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$45-$60 put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11/$20 calls</a:t>
            </a:r>
            <a:endParaRPr lang="en-US" sz="18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E49C9BE-0963-49AD-BE66-F9377F654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352550"/>
            <a:ext cx="721995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6606044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General Electric (GE)-No Recovery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Breakup Value is $15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3CDBC7-0F54-4AAB-9767-A889FEC7A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74838"/>
            <a:ext cx="7315200" cy="558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5296020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AAPL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)-Waiting for Buy Backs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3/$140-$145 calls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stopped out of long</a:t>
            </a:r>
            <a: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3/$170-$175 put spread</a:t>
            </a:r>
            <a:b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4/$155-$165 calls spread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6/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$130-$140 calls spread</a:t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03DF495-9EC7-41CA-84E7-6B5218A24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670994"/>
            <a:ext cx="6705600" cy="515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3259974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3/$1200-$1250 call spread (Tech Letter)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444BE9-4CFE-41AA-9567-29040A9B5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75" y="1066800"/>
            <a:ext cx="7556326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8424817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3/$155-$165 bull call spread – expires in 2 days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3/$190-$195 bear put spread - expires in 2 days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4E649B3-E5B4-4797-8A5D-3DBE43D60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11046"/>
            <a:ext cx="7391400" cy="564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2459821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GOOG)-New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7A77B12-F1F4-401C-A850-8D668D332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1066800"/>
            <a:ext cx="7635436" cy="582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0697041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Micron Technology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(MU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)-The New NVIDIA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3/$34-$37 bull call spread in Mad Hedge Technology Letter Only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54% gain since initial recommendation a month ago by tech letter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5FFABBC-CAD9-44CB-B945-7F1110255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1066801"/>
            <a:ext cx="7555473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7302224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(CRM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3/$90-$95 bull call spread in Mad Hedge Technology Letter 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26% gain since recommended a month ago by Tech Letter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63039D1-2CDD-483B-9EA8-DA4B30C50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33500"/>
            <a:ext cx="721995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376878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F78943F-5180-C74F-A184-8C0418E0B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088" y="0"/>
            <a:ext cx="5383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67865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E07E27-B947-4DD1-8162-CE15DADE5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7478767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9/$21-$22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45F328-17F4-449D-9BD5-87FAF183B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1066800"/>
            <a:ext cx="7476995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5214631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Railroad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UNP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100-$102</a:t>
            </a: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510810-5743-4831-A08F-644DDDF03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86355"/>
            <a:ext cx="7620000" cy="587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48478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LUV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Warren Buffett’s Favorite Airline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0A2D6F1-F8AA-46B5-9832-E879A47DF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143001"/>
            <a:ext cx="7382235" cy="568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3797686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Sector SPDR (XTN)-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CC8B5D-A970-4027-BD11-2C5417330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641" y="1219200"/>
            <a:ext cx="732071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774040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(RXL)-The New FANG?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0F0E7F9-FC47-436B-A5E5-113823A2F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99" y="1066800"/>
            <a:ext cx="7614727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(BLK/B), (WFC), (JPM), (BAC), (C), (GS)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12/$25.50-$27 bull call spread-</a:t>
            </a: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expires in 7 trading days</a:t>
            </a:r>
            <a:endParaRPr lang="en-US" sz="16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A558660-952C-4F89-B131-77918FB8A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76293"/>
            <a:ext cx="7248526" cy="557578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Earnings Disappointment on bond losses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stopped out of long 10/$220-$225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took profits on long 10/$227.50-$232.50 vertical bull call spread</a:t>
            </a:r>
            <a:endParaRPr lang="en-US" sz="16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2B76D7-ADC1-4BD7-8E82-66587E453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578746"/>
            <a:ext cx="6895911" cy="527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8612644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2/$53-$55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7277BB-5060-434A-B998-20F6596DC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" y="1143000"/>
            <a:ext cx="749101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5049131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AC3D95-5699-4F40-857E-9D59F2A6A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1066800"/>
            <a:ext cx="7547343" cy="579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6399747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High!!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7772400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i="0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4.09% 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1.95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+1.54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+18.38%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u="sng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b="1" u="sng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+4.87% </a:t>
            </a:r>
            <a:r>
              <a:rPr lang="en-US" sz="22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r>
              <a:rPr lang="en-US" sz="2200" b="1" i="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b="1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+7.65</a:t>
            </a:r>
            <a:r>
              <a:rPr lang="en-US" sz="2200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*April  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+1.84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+1.39%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0.45%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         *November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+2.08%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+0.70%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+3.76%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*2018 Year to Date 10.37%</a:t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0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.2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*Trailing One</a:t>
            </a: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+51.94%,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286.24%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34.34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51832668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NVDA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)-Fabulous Earnings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182A355-0379-43BD-A7F1-BD4902511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90600"/>
            <a:ext cx="7618980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6120738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(XLY)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D9D1-3AF1-4626-BA24-77DF6E6FE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1"/>
            <a:ext cx="7525570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-Global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Rally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C05D033-BE3A-4F3D-8FF8-4F30622EF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90601"/>
            <a:ext cx="7600348" cy="585186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(DXJ)-More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Global Rally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9B0DE2-3953-440B-AAFC-9FC58EE51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914401"/>
            <a:ext cx="775430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247106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$SSEC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Economic Recovery on Track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866C4F9-0EFF-4C1D-9CAB-DBB393AB1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14401"/>
            <a:ext cx="7843284" cy="59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9253854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New High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0A5D70B-B920-41D6-B28F-943D4D4A4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90600"/>
            <a:ext cx="762762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0030826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-1" y="209267"/>
            <a:ext cx="89154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Bonds-Gone to Sleep</a:t>
            </a: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685800"/>
            <a:ext cx="8001000" cy="655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 market stalls with yields at four year highs, digesting recent large falls</a:t>
            </a:r>
            <a:r>
              <a:rPr lang="en-US" sz="18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*February Nonfarm Payroll Report shows wage growth at near zero, meaning no inflation soon, yet bonds can only rally 10 basis points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*The easy money on the bond short has been made, I’ll cherry pick new positions from here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*Still looking for 3.25%-3.5% ten year US Treasury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yield by yearend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*Watch out for (TBT) negative cost of carry of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-6.5%/year, is only good for catching rapid price falls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*$1.2 trillion budget deficit for 2018 still provide a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terrible backdrop for bonds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*Chinese boycott of new US bond issues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makes matters worse, as does QT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645BED-2117-8C4A-9693-4AC2ED1EF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087" y="3733800"/>
            <a:ext cx="2702312" cy="179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7295950"/>
      </p:ext>
    </p:extLst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14478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2.82 Topping Out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>
                <a:solidFill>
                  <a:srgbClr val="00B050"/>
                </a:solidFill>
              </a:rPr>
              <a:t>Took profits on long the (TLT)  2/$124-$127 vertical bear put spread again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>
                <a:solidFill>
                  <a:srgbClr val="FF0000"/>
                </a:solidFill>
              </a:rPr>
              <a:t>stopped out of long 2/$114-$117 bull call spread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>
                <a:solidFill>
                  <a:srgbClr val="00B050"/>
                </a:solidFill>
              </a:rPr>
              <a:t>Took profits on long the (TLT)  2/$124-$127 vertical bear put spread </a:t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Took profits on long the (TLT)  2/$127-$130 vertical bear put spread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dirty="0"/>
              <a:t/>
            </a:r>
            <a:br>
              <a:rPr lang="en-US" dirty="0"/>
            </a:b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8B0EF7-53BC-438C-82AE-5330ABD26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12" y="1781074"/>
            <a:ext cx="6657975" cy="507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8653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0025"/>
            <a:ext cx="9144000" cy="1143000"/>
          </a:xfrm>
        </p:spPr>
        <p:txBody>
          <a:bodyPr/>
          <a:lstStyle/>
          <a:p>
            <a:r>
              <a:rPr lang="en-US" sz="2400" dirty="0"/>
              <a:t>Ten Year Treasury Yield ($TNX) 2.82%</a:t>
            </a:r>
            <a:br>
              <a:rPr lang="en-US" sz="2400" dirty="0"/>
            </a:br>
            <a:r>
              <a:rPr lang="en-US" sz="2400" dirty="0"/>
              <a:t>Breakdown, Now major Support</a:t>
            </a:r>
            <a:br>
              <a:rPr lang="en-US" sz="2400" dirty="0"/>
            </a:b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4849FBA-7716-4E6D-87B7-A42DEB4EF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137528"/>
            <a:ext cx="7391400" cy="572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93722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5.39% Yield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 basis point pop in yield on stock crash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893F1B-9D35-4989-B534-89DDB6D0C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1"/>
            <a:ext cx="743048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7776870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304800"/>
            <a:ext cx="807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20%/20% Balanced Long/Short Portfolio</a:t>
            </a:r>
            <a:br>
              <a:rPr lang="en-US" sz="2000" dirty="0"/>
            </a:br>
            <a:r>
              <a:rPr lang="en-US" sz="2000" dirty="0"/>
              <a:t>with long technology weighting</a:t>
            </a:r>
            <a:br>
              <a:rPr lang="en-US" sz="2000" dirty="0"/>
            </a:br>
            <a:endParaRPr lang="en-US" sz="20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82588099"/>
              </p:ext>
            </p:extLst>
          </p:nvPr>
        </p:nvGraphicFramePr>
        <p:xfrm>
          <a:off x="4953000" y="3505200"/>
          <a:ext cx="3650060" cy="2783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xmlns="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79178828"/>
              </p:ext>
            </p:extLst>
          </p:nvPr>
        </p:nvGraphicFramePr>
        <p:xfrm>
          <a:off x="5377034" y="1751350"/>
          <a:ext cx="3324321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BD15FE19-C038-5A47-8FAC-87D1BFB427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91220082"/>
              </p:ext>
            </p:extLst>
          </p:nvPr>
        </p:nvGraphicFramePr>
        <p:xfrm>
          <a:off x="424922" y="1676400"/>
          <a:ext cx="4740095" cy="4525965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601304">
                  <a:extLst>
                    <a:ext uri="{9D8B030D-6E8A-4147-A177-3AD203B41FA5}">
                      <a16:colId xmlns:a16="http://schemas.microsoft.com/office/drawing/2014/main" xmlns="" val="3613635816"/>
                    </a:ext>
                  </a:extLst>
                </a:gridCol>
                <a:gridCol w="1138791">
                  <a:extLst>
                    <a:ext uri="{9D8B030D-6E8A-4147-A177-3AD203B41FA5}">
                      <a16:colId xmlns:a16="http://schemas.microsoft.com/office/drawing/2014/main" xmlns="" val="4002887708"/>
                    </a:ext>
                  </a:extLst>
                </a:gridCol>
              </a:tblGrid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Current Capital at Risk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extLst>
                  <a:ext uri="{0D108BD9-81ED-4DB2-BD59-A6C34878D82A}">
                    <a16:rowId xmlns:a16="http://schemas.microsoft.com/office/drawing/2014/main" xmlns="" val="413448524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extLst>
                  <a:ext uri="{0D108BD9-81ED-4DB2-BD59-A6C34878D82A}">
                    <a16:rowId xmlns:a16="http://schemas.microsoft.com/office/drawing/2014/main" xmlns="" val="345211144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Risk On</a:t>
                      </a:r>
                      <a:endParaRPr lang="en-US" sz="18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extLst>
                  <a:ext uri="{0D108BD9-81ED-4DB2-BD59-A6C34878D82A}">
                    <a16:rowId xmlns:a16="http://schemas.microsoft.com/office/drawing/2014/main" xmlns="" val="411104368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World is Getting Better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extLst>
                  <a:ext uri="{0D108BD9-81ED-4DB2-BD59-A6C34878D82A}">
                    <a16:rowId xmlns:a16="http://schemas.microsoft.com/office/drawing/2014/main" xmlns="" val="139517654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extLst>
                  <a:ext uri="{0D108BD9-81ED-4DB2-BD59-A6C34878D82A}">
                    <a16:rowId xmlns:a16="http://schemas.microsoft.com/office/drawing/2014/main" xmlns="" val="397222481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(AAPL) 6/$130-$140 call spread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10.00%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extLst>
                  <a:ext uri="{0D108BD9-81ED-4DB2-BD59-A6C34878D82A}">
                    <a16:rowId xmlns:a16="http://schemas.microsoft.com/office/drawing/2014/main" xmlns="" val="187531530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(AAPL) 4/$155-$165 calls spread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10.00%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extLst>
                  <a:ext uri="{0D108BD9-81ED-4DB2-BD59-A6C34878D82A}">
                    <a16:rowId xmlns:a16="http://schemas.microsoft.com/office/drawing/2014/main" xmlns="" val="129447250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(FB) 3/$155-$165 call spread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10.00%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extLst>
                  <a:ext uri="{0D108BD9-81ED-4DB2-BD59-A6C34878D82A}">
                    <a16:rowId xmlns:a16="http://schemas.microsoft.com/office/drawing/2014/main" xmlns="" val="357744119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extLst>
                  <a:ext uri="{0D108BD9-81ED-4DB2-BD59-A6C34878D82A}">
                    <a16:rowId xmlns:a16="http://schemas.microsoft.com/office/drawing/2014/main" xmlns="" val="51025647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Risk Off</a:t>
                      </a:r>
                      <a:endParaRPr lang="en-US" sz="18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extLst>
                  <a:ext uri="{0D108BD9-81ED-4DB2-BD59-A6C34878D82A}">
                    <a16:rowId xmlns:a16="http://schemas.microsoft.com/office/drawing/2014/main" xmlns="" val="41055117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extLst>
                  <a:ext uri="{0D108BD9-81ED-4DB2-BD59-A6C34878D82A}">
                    <a16:rowId xmlns:a16="http://schemas.microsoft.com/office/drawing/2014/main" xmlns="" val="162182254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(FXE) 3/$120-$123 put apread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-10.00%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extLst>
                  <a:ext uri="{0D108BD9-81ED-4DB2-BD59-A6C34878D82A}">
                    <a16:rowId xmlns:a16="http://schemas.microsoft.com/office/drawing/2014/main" xmlns="" val="283596356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(FB) 3/190-$195 puts spread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-10.00%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extLst>
                  <a:ext uri="{0D108BD9-81ED-4DB2-BD59-A6C34878D82A}">
                    <a16:rowId xmlns:a16="http://schemas.microsoft.com/office/drawing/2014/main" xmlns="" val="247049834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extLst>
                  <a:ext uri="{0D108BD9-81ED-4DB2-BD59-A6C34878D82A}">
                    <a16:rowId xmlns:a16="http://schemas.microsoft.com/office/drawing/2014/main" xmlns="" val="422497407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Total Net Position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10.00%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00" marR="7300" marT="7300" marB="0" anchor="b"/>
                </a:tc>
                <a:extLst>
                  <a:ext uri="{0D108BD9-81ED-4DB2-BD59-A6C34878D82A}">
                    <a16:rowId xmlns:a16="http://schemas.microsoft.com/office/drawing/2014/main" xmlns="" val="16694521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05852961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(TBT)-Watch Out for Cost of Carry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8AECC7-BD37-4D8F-B75E-4EBE5B1A7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1066801"/>
            <a:ext cx="7541563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4828789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5.58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9F8378-9B4D-4E48-BA8D-B48ECCB8B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14401"/>
            <a:ext cx="757477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0653971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(MUB)-2.08%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Huge 40 basis point yield pop on tax bill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5278230-45A9-4B80-8B32-0D4366294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457160"/>
            <a:ext cx="7010400" cy="541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7513064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8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Vascillation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8229600" cy="60356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*ECB hints at future rate raises, but takes no immediate action, weakening the Euro (FXE)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*Bank of Japan continues QE, but with a lesser amount, supporting the yen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*Speculator Euro (FXE) position still massively long</a:t>
            </a:r>
            <a:r>
              <a:rPr lang="en-US" sz="2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*Market is vacillating between pro dollar rising interest rates and anti dollar exploding deficits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tracks 1:1 with stocks to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the upside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668721-B1A7-EA4D-A9A4-BCC419D1B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4114800"/>
            <a:ext cx="25019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2054189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stopped out of long (FXY) 3/$91-$93 bear put spread at cost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197E09D-B46A-4F7A-B141-4F261B765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837" y="1219201"/>
            <a:ext cx="733336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9977844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Breakout!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(FXE) 3/$120-$123 vertical bear put spread – 2 days to expiration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(FXE) 12/$116-$118 vertical bear put spread</a:t>
            </a:r>
            <a:r>
              <a:rPr lang="en-US" sz="160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took profits on long (FXE) 12/$111-$113 vertical bull call spread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13978F-FFD8-4B28-9B80-8CE524E0E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1761156"/>
            <a:ext cx="6629400" cy="509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155807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14797C-B546-4F8F-8F5F-50C3C1E83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72112"/>
            <a:ext cx="7467600" cy="578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0849687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(CYB)-Stabilizing on Government Support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A2189A4-AA98-432D-A35A-8EE938F2E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224" y="990600"/>
            <a:ext cx="7480431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325036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Bitcoin-Modern Day Tulips!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Now banned in China and South Korea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BD9575-360D-5C45-B956-D7C37BBAB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7759700" cy="519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4856470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           Energy-Peaked</a:t>
            </a:r>
            <a:r>
              <a:rPr lang="en-US" sz="2800" b="0" i="0" u="none" strike="noStrike" cap="none" baseline="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for the Year?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6096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09600" y="1071465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*Oil is increasing tracking with other asset classes, meaning that the stock market is now leading oil prices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*Exxon Q4 earnings disappointment demolishes the stock big time, 88 cents versus $1.04 expected, as one time $2.1 billion hit from tax cuts takes its toll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*Big backwardation in the futures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markets hints at more falls to come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*Fracking supply is on the rebound,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Baker Hughes US Rig Count slowing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growth, rises by only 1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*Price is falling despite big cuts in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Iran and </a:t>
            </a:r>
            <a:r>
              <a:rPr lang="en-US" sz="1800">
                <a:solidFill>
                  <a:schemeClr val="tx1"/>
                </a:solidFill>
              </a:rPr>
              <a:t>Venezuela production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57B2EA-E6F1-B04D-8AA2-AF08677E5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3521541"/>
            <a:ext cx="3265195" cy="296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4908274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0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5246EF-43D9-624C-95CE-329B2F9A8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1371600"/>
            <a:ext cx="8229600" cy="495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0241213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Yuck!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034AB9-E4D2-4FD8-AF33-710CB1B0F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990601"/>
            <a:ext cx="7634689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835644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5D25E15-8686-4EBB-AFE5-87C0F03E7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14400"/>
            <a:ext cx="7788166" cy="5943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F07583-4FDA-415D-981E-71AC109CE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477819" cy="566977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Alerian MLP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ETF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AMLP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 Approach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A54506-FEEA-4D96-849A-27E9E82DB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537456" cy="579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613823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XOM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)-Earnings Dive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A57A276-1DD5-41BE-93A2-E39E37392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" y="914400"/>
            <a:ext cx="7738241" cy="5905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1AF550A-C4E5-4150-9646-37D72CC40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4" y="762001"/>
            <a:ext cx="7953129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9640514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B1816AC-848C-4CE8-88EF-9F104AD3B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838200"/>
            <a:ext cx="7793041" cy="599464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F458BE-0044-4A42-A70C-C874C2206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90600"/>
            <a:ext cx="7547978" cy="584816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-13771" y="0"/>
            <a:ext cx="89154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Precious Metals-Stuck in the Mud</a:t>
            </a:r>
            <a:endParaRPr lang="en-US"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28600" y="990600"/>
            <a:ext cx="79248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*Gold remains trapped in the $1,310-$1,360 range all year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*Gold backed ETF’s lose 5.1 metric tonnes in February, with all selling coming from the US, while China added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*Gary </a:t>
            </a:r>
            <a:r>
              <a:rPr lang="en-US" sz="20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Cohen gives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gold a short term boost which appears ephemeral</a:t>
            </a:r>
            <a: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*Gold is seeing a sideways “time” correction prior to the next upside breakout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*Gold mining stocks perform horribly,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suggesting further gold weakness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*Buy gold and silver stocks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on the next big dip, as it is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still early days for the bull market</a:t>
            </a:r>
            <a: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188A34-9CFB-4448-A4D2-319904CBD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437" y="4191000"/>
            <a:ext cx="3717192" cy="231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376581"/>
      </p:ext>
    </p:extLst>
  </p:cSld>
  <p:clrMapOvr>
    <a:masterClrMapping/>
  </p:clrMapOvr>
  <p:transition spd="slow">
    <p:wip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37703F-7403-5842-8F6C-B4CA41DF3BA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2800" dirty="0"/>
              <a:t>Gold is Definitely On Hold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1CB437-A2FE-2540-8A90-05D5F7F87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79965"/>
            <a:ext cx="7630515" cy="505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5448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Eight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34.34% Average Annualized Return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A24E29F-D728-BA46-AE4F-F58EC3B4E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19200"/>
            <a:ext cx="7753350" cy="513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599132"/>
      </p:ext>
    </p:extLst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One Year High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2/$122-$125 bull call spread for small loss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(GLD) $12/$116-$119 bull call spread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3864FE-D865-43B2-BEA7-7CED35F52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787" y="1336089"/>
            <a:ext cx="7210425" cy="5486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9/$20.50-$21.50 bull call spread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521014C-7515-4FE4-BCC7-2E01572DF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1066801"/>
            <a:ext cx="7561567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2419888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Gold (ABX)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 long 9/$15-16 call spread</a:t>
            </a: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7206404-C2A1-414D-8760-B469A710F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70" y="1066800"/>
            <a:ext cx="754853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6714637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)-Breakout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2/$36-$39 bull call spread for small loss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9/$32-$34 bull call spread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956731-AD54-4EB2-9795-68A34428D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0"/>
            <a:ext cx="7502627" cy="579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7858101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X Silver Miners ETF-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)-Breakout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9/$31-$33 bull call spread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E2BA004-30D3-4EC9-A951-9A200DDB7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53721"/>
            <a:ext cx="7620000" cy="593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7881535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0" y="202051"/>
            <a:ext cx="89154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Estate- Missing in Action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457200" y="838200"/>
            <a:ext cx="8229600" cy="58213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*Historic lack of inventory still the major factor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New Home Sale Listings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down 10%, the sharpest drop on record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*Home prices rising twice as fast as income growth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*Rising interest rates cutting out the entry level buyer the most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*30 year fixed rate mortgage hits 4.65%,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 four year high, cutting first time home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buyers off at the knees</a:t>
            </a:r>
            <a: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S&amp;P 500 Case-Shiller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maintains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strong 6.3%, with absolute prices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hitting new all time highs,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9D4B37-C3D9-0346-83DE-F80664617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900" y="4191000"/>
            <a:ext cx="312420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8156935"/>
      </p:ext>
    </p:extLst>
  </p:cSld>
  <p:clrMapOvr>
    <a:masterClrMapping/>
  </p:clrMapOvr>
  <p:transition spd="slow">
    <p:wip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December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S&amp;P7500/Case–Shiller Home Price Index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6.2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YOY,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Seattle (+12.7%),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Vegas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(+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11.1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%),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(+9.2%) still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leaders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price rises accelerating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5A70E95-B6A7-8C49-8B23-DBA7933B4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447800"/>
            <a:ext cx="6881668" cy="4991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sz="2000" dirty="0"/>
              <a:t>Simon Property Group (SPG)-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DDD2A21-62CA-4962-A5E3-4251D99F7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90600"/>
            <a:ext cx="7652061" cy="584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095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DA6CE85-CD15-4033-8CC7-4549635CE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029757"/>
            <a:ext cx="7620000" cy="5828243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381001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457200" y="22557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*Stocks-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Stand aside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*Bonds-sell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any and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rallies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industrials, energy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*Currencies-sell Euro and Yen-Risk On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*Volatility-go short on runs up to $35</a:t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endParaRPr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0" y="4648200"/>
            <a:ext cx="32004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42786855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Hedge Technology Letter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B2FDA86-FF72-D947-8BA7-6D0C030FF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1295400"/>
            <a:ext cx="7772400" cy="475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9738938"/>
      </p:ext>
    </p:extLst>
  </p:cSld>
  <p:clrMapOvr>
    <a:masterClrMapping/>
  </p:clrMapOvr>
  <p:transition spd="slow">
    <p:cut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249ABE-3409-D442-ABB7-BF84F22D3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Co-Host </a:t>
            </a:r>
            <a:r>
              <a:rPr lang="en-US" sz="2400" b="1" dirty="0" err="1"/>
              <a:t>Anka</a:t>
            </a:r>
            <a:r>
              <a:rPr lang="en-US" sz="2400" b="1" dirty="0"/>
              <a:t> Metcalf</a:t>
            </a:r>
            <a:br>
              <a:rPr lang="en-US" sz="2400" b="1" dirty="0"/>
            </a:br>
            <a:r>
              <a:rPr lang="en-US" sz="2400" b="1" dirty="0" err="1"/>
              <a:t>www.TradeOutLoud.com</a:t>
            </a:r>
            <a:endParaRPr lang="en-US" sz="24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B02E28-9447-4145-993F-E715A36A8D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endParaRPr lang="en-US" sz="2800" dirty="0" smtClean="0"/>
          </a:p>
          <a:p>
            <a:pPr marL="203200" indent="0">
              <a:buNone/>
            </a:pPr>
            <a:endParaRPr lang="en-US" sz="2800" dirty="0" smtClean="0"/>
          </a:p>
          <a:p>
            <a:pPr marL="203200" indent="0">
              <a:buNone/>
            </a:pPr>
            <a:endParaRPr lang="en-US" sz="2800" dirty="0" smtClean="0"/>
          </a:p>
          <a:p>
            <a:pPr marL="203200" indent="0">
              <a:buNone/>
            </a:pPr>
            <a:r>
              <a:rPr lang="en-US" sz="2800" dirty="0" smtClean="0"/>
              <a:t>Contact </a:t>
            </a:r>
            <a:r>
              <a:rPr lang="en-US" sz="2800" dirty="0" err="1"/>
              <a:t>Anka</a:t>
            </a:r>
            <a:r>
              <a:rPr lang="en-US" sz="2800" dirty="0"/>
              <a:t> at</a:t>
            </a:r>
            <a:br>
              <a:rPr lang="en-US" sz="2800" dirty="0"/>
            </a:br>
            <a:r>
              <a:rPr lang="en-US" sz="2800" dirty="0" err="1"/>
              <a:t>info@tradeoutloud.com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4ACF3B4-9E9A-E64D-81CE-6FEFA32AB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300" y="2572463"/>
            <a:ext cx="2857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167662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 March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2018</a:t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u="sng" dirty="0" err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madhedgefundtrader.com</a:t>
            </a:r>
            <a:r>
              <a:rPr lang="en-US" sz="2800" u="sng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800" b="1" i="0" u="sng" strike="noStrike" cap="none" baseline="0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2" name="Picture 1" descr="000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7400" y="1295400"/>
            <a:ext cx="2607859" cy="39264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02051"/>
            <a:ext cx="89154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The Method to My </a:t>
            </a:r>
            <a:r>
              <a:rPr lang="en-US" sz="3600" b="1" i="1" dirty="0"/>
              <a:t>Madness</a:t>
            </a:r>
            <a:br>
              <a:rPr lang="en-US" sz="3600" b="1" i="1" dirty="0"/>
            </a:br>
            <a:endParaRPr lang="en-US" sz="27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143000"/>
            <a:ext cx="8305800" cy="5135700"/>
          </a:xfrm>
        </p:spPr>
        <p:txBody>
          <a:bodyPr>
            <a:normAutofit lnSpcReduction="10000"/>
          </a:bodyPr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*Dumped all other positions to focus on technology equities only, was rewarded in spades</a:t>
            </a: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*Entry points are getting shorter as investor narrow focus to a smaller group of winning stocks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rgbClr val="FF0000"/>
                </a:solidFill>
              </a:rPr>
              <a:t/>
            </a:r>
            <a:br>
              <a:rPr lang="en-US" sz="2200" dirty="0">
                <a:solidFill>
                  <a:srgbClr val="FF0000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*We are now close to the same overbought condition we saw in January in tech</a:t>
            </a:r>
            <a:r>
              <a:rPr lang="en-US" sz="2200" dirty="0">
                <a:solidFill>
                  <a:srgbClr val="FF0000"/>
                </a:solidFill>
              </a:rPr>
              <a:t/>
            </a:r>
            <a:br>
              <a:rPr lang="en-US" sz="2200" dirty="0">
                <a:solidFill>
                  <a:srgbClr val="FF0000"/>
                </a:solidFill>
              </a:rPr>
            </a:br>
            <a:r>
              <a:rPr lang="en-US" sz="2200" dirty="0">
                <a:solidFill>
                  <a:srgbClr val="FF0000"/>
                </a:solidFill>
              </a:rPr>
              <a:t/>
            </a:r>
            <a:br>
              <a:rPr lang="en-US" sz="2200" dirty="0">
                <a:solidFill>
                  <a:srgbClr val="FF0000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*Sell every bond rally</a:t>
            </a:r>
            <a:r>
              <a:rPr lang="mr-IN" sz="2200" dirty="0">
                <a:solidFill>
                  <a:schemeClr val="tx1"/>
                </a:solidFill>
              </a:rPr>
              <a:t>…</a:t>
            </a:r>
            <a:r>
              <a:rPr lang="en-US" sz="2200" dirty="0">
                <a:solidFill>
                  <a:schemeClr val="tx1"/>
                </a:solidFill>
              </a:rPr>
              <a:t>.The Fed is now engaged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 in major </a:t>
            </a:r>
            <a:r>
              <a:rPr lang="en-US" sz="2200" b="1" dirty="0">
                <a:solidFill>
                  <a:schemeClr val="tx1"/>
                </a:solidFill>
              </a:rPr>
              <a:t>Quantitative Tightening (QT?)</a:t>
            </a:r>
            <a:br>
              <a:rPr lang="en-US" sz="2200" b="1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in the face of exploding deficits</a:t>
            </a:r>
            <a:r>
              <a:rPr lang="en-US" sz="2200" b="1" dirty="0">
                <a:solidFill>
                  <a:srgbClr val="FF0000"/>
                </a:solidFill>
              </a:rPr>
              <a:t/>
            </a:r>
            <a:br>
              <a:rPr lang="en-US" sz="2200" b="1" dirty="0">
                <a:solidFill>
                  <a:srgbClr val="FF0000"/>
                </a:solidFill>
              </a:rPr>
            </a:br>
            <a:r>
              <a:rPr lang="en-US" sz="2200" b="1" dirty="0">
                <a:solidFill>
                  <a:srgbClr val="FF0000"/>
                </a:solidFill>
              </a:rPr>
              <a:t/>
            </a:r>
            <a:br>
              <a:rPr lang="en-US" sz="2200" b="1" dirty="0">
                <a:solidFill>
                  <a:srgbClr val="FF0000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*Stand aside on oil, gold, foreign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 currencies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B6D7322-4AF3-1448-8F00-295C98A95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4622556"/>
            <a:ext cx="3023425" cy="201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4515453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23747</TotalTime>
  <Words>484</Words>
  <Application>Microsoft Office PowerPoint</Application>
  <PresentationFormat>On-screen Show (4:3)</PresentationFormat>
  <Paragraphs>120</Paragraphs>
  <Slides>81</Slides>
  <Notes>68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2" baseType="lpstr">
      <vt:lpstr>Office Theme</vt:lpstr>
      <vt:lpstr>The Mad Hedge Fund Trader “Tech Melt Up”</vt:lpstr>
      <vt:lpstr>Co-Host Anka Metcalf www.TradeOutLoud.com</vt:lpstr>
      <vt:lpstr>Slide 2</vt:lpstr>
      <vt:lpstr>Trade Alert Performance New All Time High!! </vt:lpstr>
      <vt:lpstr>Slide 4</vt:lpstr>
      <vt:lpstr>Slide 5</vt:lpstr>
      <vt:lpstr>Slide 6</vt:lpstr>
      <vt:lpstr>Slide 7</vt:lpstr>
      <vt:lpstr>The Method to My Madness </vt:lpstr>
      <vt:lpstr>The Mad Hedge Profit Predictor Market Timing Index An artificial intelligence driven algorithm that analyzes 30 different economic, technical, and momentum driven indicators </vt:lpstr>
      <vt:lpstr> The Mad Hedge Profit Predictor Bounce Back to Neutral </vt:lpstr>
      <vt:lpstr>The Global Economy - Hotter than Hot</vt:lpstr>
      <vt:lpstr>Weekly Jobless Claims –The Most Important Statistic  -7,000 to 222,000 at 49 Year Low! </vt:lpstr>
      <vt:lpstr>Stocks-Narrowing Focus</vt:lpstr>
      <vt:lpstr>Slide 14</vt:lpstr>
      <vt:lpstr>Here is the Real Problem!</vt:lpstr>
      <vt:lpstr>S&amp;P 500-New Highs stopped out of Long 3/$275-$280 bear put spread   </vt:lpstr>
      <vt:lpstr> Dow Average-13.33% Correction </vt:lpstr>
      <vt:lpstr> Russell 2000 (IWM)-Peaked Out stopped out of long the (IWM) 12/$152-$155 bear put spread</vt:lpstr>
      <vt:lpstr>NASDAQ (QQQ)-Crushed</vt:lpstr>
      <vt:lpstr>(VIX)-Crash! </vt:lpstr>
      <vt:lpstr>iPath S&amp;P 500 VIX Short-Term Futures ETN (VXX) long 3/$55-$60 bear put spread-puts staying at artificially high levels took profits on $45-$60 put spread took profits on long 11/$20 calls</vt:lpstr>
      <vt:lpstr> General Electric (GE)-No Recovery Breakup Value is $15 </vt:lpstr>
      <vt:lpstr> Apple (AAPL)-Waiting for Buy Backs took profits on long 3/$140-$145 calls stopped out of long 3/$170-$175 put spread long 4/$155-$165 calls spread long 6/$130-$140 calls spread </vt:lpstr>
      <vt:lpstr> Amazon (AMZN) took profits on long 3/$1200-$1250 call spread (Tech Letter)  </vt:lpstr>
      <vt:lpstr>   Facebook (FB)- long 3/$155-$165 bull call spread – expires in 2 days long 3/$190-$195 bear put spread - expires in 2 days     </vt:lpstr>
      <vt:lpstr>  Alphabet (GOOG)-New High   </vt:lpstr>
      <vt:lpstr>  Micron Technology (MU)-The New NVIDIA took profits on long 3/$34-$37 bull call spread in Mad Hedge Technology Letter Only 54% gain since initial recommendation a month ago by tech letter   </vt:lpstr>
      <vt:lpstr>  Salesforce (CRM)- took profits on long 3/$90-$95 bull call spread in Mad Hedge Technology Letter  26% gain since recommended a month ago by Tech Letter  </vt:lpstr>
      <vt:lpstr>Industrials Sector SPDR (XLI)- (GE), (MMM), (UNP), (UTX), (BA), (HON)</vt:lpstr>
      <vt:lpstr>US Steel (X)- took profits on long the 9/$21-$22 vertical bull call spread </vt:lpstr>
      <vt:lpstr>Union Pacific Railroad (UNP)- took profits on long the 9/$100-$102 vertical bull call spread </vt:lpstr>
      <vt:lpstr>Southwest Airlines (LUV)- Warren Buffett’s Favorite Airline</vt:lpstr>
      <vt:lpstr>Transports Sector SPDR (XTN)-  (ALGT),  (ALK), (JBLU), (LUV), (CHRW), (DAL) </vt:lpstr>
      <vt:lpstr>Health Care Sector (XLV), (RXL)-The New FANG? (JNJ), (PFE), (MRK), (GILD), (ACT), (AMGN) </vt:lpstr>
      <vt:lpstr>Bank of America (BAC)-New Highs (BLK/B), (WFC), (JPM), (BAC), (C), (GS) took profits on long 12/$25.50-$27 bull call spread-expires in 7 trading days</vt:lpstr>
      <vt:lpstr>Goldman Sachs (GS)-Earnings Disappointment on bond losses  stopped out of long 10/$220-$225 vertical bull call spread  took profits on long 10/$227.50-$232.50 vertical bull call spread</vt:lpstr>
      <vt:lpstr> JP Morgan (JPM)- stopped out of long 2/$53-$55 call spread   </vt:lpstr>
      <vt:lpstr>Palo Alto Networks (PANW)-</vt:lpstr>
      <vt:lpstr>NVIDIA (NVDA)-Fabulous Earnings  </vt:lpstr>
      <vt:lpstr>Consumer Discretionary SPDR (XLY) (DIS), (AMZN), (HD), (CMCSA), (MCD), (SBUX) </vt:lpstr>
      <vt:lpstr>Europe Hedged Equity (HEDJ)-Global Rally </vt:lpstr>
      <vt:lpstr>Japan (DXJ)-More Global Rally  </vt:lpstr>
      <vt:lpstr> China ($SSEC)-Economic Recovery on Track  </vt:lpstr>
      <vt:lpstr> Emerging Markets (EEM)- New High</vt:lpstr>
      <vt:lpstr>Bonds-Gone to Sleep</vt:lpstr>
      <vt:lpstr>  Treasury ETF (TLT) – 2.82 Topping Out Took profits on long the (TLT)  2/$124-$127 vertical bear put spread again stopped out of long 2/$114-$117 bull call spread Took profits on long the (TLT)  2/$124-$127 vertical bear put spread  Took profits on long the (TLT)  2/$127-$130 vertical bear put spread   </vt:lpstr>
      <vt:lpstr>Ten Year Treasury Yield ($TNX) 2.82% Breakdown, Now major Support </vt:lpstr>
      <vt:lpstr>Junk Bonds (HYG) 5.39% Yield 60 basis point pop in yield on stock crash</vt:lpstr>
      <vt:lpstr>2X Short Treasuries (TBT)-Watch Out for Cost of Carry</vt:lpstr>
      <vt:lpstr>Emerging Market Debt (ELD) 5.58% Yield- </vt:lpstr>
      <vt:lpstr>Municipal Bonds (MUB)-2.08%   Mix of AAA, AA, and A rated bonds Huge 40 basis point yield pop on tax bill</vt:lpstr>
      <vt:lpstr>Foreign Currencies- Vascillation</vt:lpstr>
      <vt:lpstr>   Japanese Yen (FXY), (YCS) stopped out of long (FXY) 3/$91-$93 bear put spread at cost  </vt:lpstr>
      <vt:lpstr>   Euro ($XEU), (FXE), (EUO)- Breakout!   long (FXE) 3/$120-$123 vertical bear put spread – 2 days to expiration took profits on long (FXE) 12/$116-$118 vertical bear put spread  took profits on long (FXE) 12/$111-$113 vertical bull call spread </vt:lpstr>
      <vt:lpstr>Emerging Market Currencies (CEW)   </vt:lpstr>
      <vt:lpstr>Chinese Yuan- (CYB)-Stabilizing on Government Support </vt:lpstr>
      <vt:lpstr> Bitcoin-Modern Day Tulips! Now banned in China and South Korea </vt:lpstr>
      <vt:lpstr>                    Energy-Peaked for the Year?</vt:lpstr>
      <vt:lpstr>Oil- Yuck!</vt:lpstr>
      <vt:lpstr> United States Oil Fund (USO)  </vt:lpstr>
      <vt:lpstr>Energy Select Sector SPDR (XLE)- (XOM), (CVX), (SLB), (KMI), (EOG), (COP) </vt:lpstr>
      <vt:lpstr>Alerian MLP ETF (AMLP)- Basket Approach</vt:lpstr>
      <vt:lpstr>Exxon (XOM)-Earnings Dive </vt:lpstr>
      <vt:lpstr>Halliburton (HAL)- </vt:lpstr>
      <vt:lpstr>Natural Gas (UNG)- </vt:lpstr>
      <vt:lpstr> Copper (COPX)- </vt:lpstr>
      <vt:lpstr>Precious Metals-Stuck in the Mud</vt:lpstr>
      <vt:lpstr>Gold is Definitely On Hold</vt:lpstr>
      <vt:lpstr>Gold (GLD)-New One Year High Stopped out of 2/$122-$125 bull call spread for small loss took profits on long (GLD) $12/$116-$119 bull call spread  </vt:lpstr>
      <vt:lpstr> Market Vectors Gold Miners ETF- (GDX) Took profits on long the 9/$20.50-$21.50 bull call spread </vt:lpstr>
      <vt:lpstr> Barrick Gold (ABX) stopped out of  long 9/$15-16 call spread</vt:lpstr>
      <vt:lpstr> Newmont Mining- (NEM)-Breakout stopped out of 2/$36-$39 bull call spread for small loss took profits on long the 9/$32-$34 bull call spread </vt:lpstr>
      <vt:lpstr> Global X Silver Miners ETF- (SIL)-Breakout took profits on long the 9/$31-$33 bull call spread </vt:lpstr>
      <vt:lpstr>Real Estate- Missing in Action</vt:lpstr>
      <vt:lpstr>December S&amp;P7500/Case–Shiller Home Price Index +6.2% YOY, Seattle (+12.7%), Las Vegas (+11.1%), San Francisco (+9.2%) still leaders price rises accelerating </vt:lpstr>
      <vt:lpstr>Simon Property Group (SPG)- </vt:lpstr>
      <vt:lpstr>US Home Construction Index (ITB) (DHI), (LEN), (PHM), (TOL), (NVR)   </vt:lpstr>
      <vt:lpstr>Trade Sheet- So What Do We Do About All This?</vt:lpstr>
      <vt:lpstr>Co-Host Anka Metcalf www.TradeOutLoud.com</vt:lpstr>
      <vt:lpstr>    Next Strategy Webinar    12:00 EST Wednesday, March 28, 2018  San Francisco, CA   madhedgefundtrader.com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Nancy Milne</cp:lastModifiedBy>
  <cp:revision>5401</cp:revision>
  <cp:lastPrinted>2017-08-31T13:43:13Z</cp:lastPrinted>
  <dcterms:created xsi:type="dcterms:W3CDTF">2015-02-05T17:12:57Z</dcterms:created>
  <dcterms:modified xsi:type="dcterms:W3CDTF">2018-03-14T16:33:11Z</dcterms:modified>
</cp:coreProperties>
</file>