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3"/>
  </p:notesMasterIdLst>
  <p:sldIdLst>
    <p:sldId id="256" r:id="rId2"/>
    <p:sldId id="565" r:id="rId3"/>
    <p:sldId id="781" r:id="rId4"/>
    <p:sldId id="782" r:id="rId5"/>
    <p:sldId id="772" r:id="rId6"/>
    <p:sldId id="605" r:id="rId7"/>
    <p:sldId id="663" r:id="rId8"/>
    <p:sldId id="664" r:id="rId9"/>
    <p:sldId id="701" r:id="rId10"/>
    <p:sldId id="749" r:id="rId11"/>
    <p:sldId id="783" r:id="rId12"/>
    <p:sldId id="647" r:id="rId13"/>
    <p:sldId id="695" r:id="rId14"/>
    <p:sldId id="755" r:id="rId15"/>
    <p:sldId id="780" r:id="rId16"/>
    <p:sldId id="267" r:id="rId17"/>
    <p:sldId id="750" r:id="rId18"/>
    <p:sldId id="281" r:id="rId19"/>
    <p:sldId id="282" r:id="rId20"/>
    <p:sldId id="570" r:id="rId21"/>
    <p:sldId id="283" r:id="rId22"/>
    <p:sldId id="285" r:id="rId23"/>
    <p:sldId id="603" r:id="rId24"/>
    <p:sldId id="562" r:id="rId25"/>
    <p:sldId id="763" r:id="rId26"/>
    <p:sldId id="505" r:id="rId27"/>
    <p:sldId id="563" r:id="rId28"/>
    <p:sldId id="613" r:id="rId29"/>
    <p:sldId id="764" r:id="rId30"/>
    <p:sldId id="765" r:id="rId31"/>
    <p:sldId id="289" r:id="rId32"/>
    <p:sldId id="730" r:id="rId33"/>
    <p:sldId id="744" r:id="rId34"/>
    <p:sldId id="673" r:id="rId35"/>
    <p:sldId id="481" r:id="rId36"/>
    <p:sldId id="290" r:id="rId37"/>
    <p:sldId id="291" r:id="rId38"/>
    <p:sldId id="669" r:id="rId39"/>
    <p:sldId id="668" r:id="rId40"/>
    <p:sldId id="522" r:id="rId41"/>
    <p:sldId id="676" r:id="rId42"/>
    <p:sldId id="336" r:id="rId43"/>
    <p:sldId id="295" r:id="rId44"/>
    <p:sldId id="501" r:id="rId45"/>
    <p:sldId id="482" r:id="rId46"/>
    <p:sldId id="539" r:id="rId47"/>
    <p:sldId id="751" r:id="rId48"/>
    <p:sldId id="654" r:id="rId49"/>
    <p:sldId id="659" r:id="rId50"/>
    <p:sldId id="655" r:id="rId51"/>
    <p:sldId id="656" r:id="rId52"/>
    <p:sldId id="657" r:id="rId53"/>
    <p:sldId id="658" r:id="rId54"/>
    <p:sldId id="531" r:id="rId55"/>
    <p:sldId id="533" r:id="rId56"/>
    <p:sldId id="756" r:id="rId57"/>
    <p:sldId id="546" r:id="rId58"/>
    <p:sldId id="536" r:id="rId59"/>
    <p:sldId id="777" r:id="rId60"/>
    <p:sldId id="752" r:id="rId61"/>
    <p:sldId id="388" r:id="rId62"/>
    <p:sldId id="312" r:id="rId63"/>
    <p:sldId id="380" r:id="rId64"/>
    <p:sldId id="529" r:id="rId65"/>
    <p:sldId id="369" r:id="rId66"/>
    <p:sldId id="748" r:id="rId67"/>
    <p:sldId id="747" r:id="rId68"/>
    <p:sldId id="313" r:id="rId69"/>
    <p:sldId id="315" r:id="rId70"/>
    <p:sldId id="753" r:id="rId71"/>
    <p:sldId id="320" r:id="rId72"/>
    <p:sldId id="650" r:id="rId73"/>
    <p:sldId id="729" r:id="rId74"/>
    <p:sldId id="737" r:id="rId75"/>
    <p:sldId id="743" r:id="rId76"/>
    <p:sldId id="754" r:id="rId77"/>
    <p:sldId id="332" r:id="rId78"/>
    <p:sldId id="586" r:id="rId79"/>
    <p:sldId id="349" r:id="rId80"/>
    <p:sldId id="492" r:id="rId81"/>
    <p:sldId id="335" r:id="rId8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4674"/>
  </p:normalViewPr>
  <p:slideViewPr>
    <p:cSldViewPr>
      <p:cViewPr varScale="1">
        <p:scale>
          <a:sx n="62" d="100"/>
          <a:sy n="62" d="100"/>
        </p:scale>
        <p:origin x="-6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randybronte\Documents\Positions\2018\GTD%20February\Position%20Sheet%2020180227%20NEW%20FORM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11.22%</a:t>
            </a:r>
            <a:r>
              <a:rPr lang="en-US" sz="2000" b="1" baseline="0" dirty="0"/>
              <a:t> Year to Date</a:t>
            </a:r>
            <a:br>
              <a:rPr lang="en-US" sz="2000" b="1" baseline="0" dirty="0"/>
            </a:br>
            <a:r>
              <a:rPr lang="en-US" sz="2000" b="1" baseline="0" dirty="0"/>
              <a:t>at expiration</a:t>
            </a:r>
            <a:endParaRPr lang="en-US" sz="2000" b="1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9236710293620868"/>
          <c:y val="0.25"/>
          <c:w val="0.72223500678785235"/>
          <c:h val="0.6564252515310588"/>
        </c:manualLayout>
      </c:layout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80808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6468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473578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52902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“Trade War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March 14,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1B24F2-CBF3-6344-9A5B-45E45DA82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967" y="1676400"/>
            <a:ext cx="5519665" cy="31067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77952"/>
            <a:ext cx="89154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</a:t>
            </a:r>
            <a:r>
              <a:rPr lang="en-US" sz="3600" dirty="0"/>
              <a:t>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41300"/>
            <a:ext cx="8305800" cy="5135700"/>
          </a:xfrm>
        </p:spPr>
        <p:txBody>
          <a:bodyPr>
            <a:normAutofit/>
          </a:bodyPr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*5 black swans in five days create extreme oversold conditions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*Margin calls are now a bigger driver than fundamentals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*If the chaos in Washington continues, volatility will increase and stocks will go lower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*Sell every bond rally</a:t>
            </a:r>
            <a:r>
              <a:rPr lang="mr-IN" sz="2200" dirty="0">
                <a:solidFill>
                  <a:schemeClr val="tx1"/>
                </a:solidFill>
              </a:rPr>
              <a:t>…</a:t>
            </a:r>
            <a:r>
              <a:rPr lang="en-US" sz="2200" dirty="0">
                <a:solidFill>
                  <a:schemeClr val="tx1"/>
                </a:solidFill>
              </a:rPr>
              <a:t>.The Fed is now engaged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 in major </a:t>
            </a:r>
            <a:r>
              <a:rPr lang="en-US" sz="2200" b="1" dirty="0">
                <a:solidFill>
                  <a:schemeClr val="tx1"/>
                </a:solidFill>
              </a:rPr>
              <a:t>Quantitative Tightening (QT?)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in the face of exploding deficits</a:t>
            </a:r>
            <a:r>
              <a:rPr lang="en-US" sz="2200" b="1" dirty="0">
                <a:solidFill>
                  <a:schemeClr val="tx1"/>
                </a:solidFill>
              </a:rPr>
              <a:t/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b="1" dirty="0">
                <a:solidFill>
                  <a:schemeClr val="tx1"/>
                </a:solidFill>
              </a:rPr>
              <a:t/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*Stand aside on oil, gold, foreign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 currencies, and commodities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D7322-4AF3-1448-8F00-295C98A9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724400"/>
            <a:ext cx="2794825" cy="18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DB0937-2888-904C-889C-83E7304DF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z="2800" b="1" dirty="0"/>
              <a:t>From the Mad Hedge Department of Humility</a:t>
            </a:r>
            <a:br>
              <a:rPr lang="en-US" sz="2800" b="1" dirty="0"/>
            </a:br>
            <a:r>
              <a:rPr lang="en-US" sz="2000" b="1" dirty="0"/>
              <a:t>Mistakes of 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46C679-131D-C443-9D02-C0A2020C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3319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*Overweight equities which haven’t been working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*Underweight bond shorts, which have been working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*Slow to adjust to higher volatility regime, even though I predicted it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004175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Index-All Time Low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EF16FA-7872-7C45-A66C-2FCC126E4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2554"/>
            <a:ext cx="7543800" cy="40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Collapse Back to Extreme Fear</a:t>
            </a:r>
            <a:br>
              <a:rPr lang="en-US" sz="2800" b="1" dirty="0"/>
            </a:br>
            <a:r>
              <a:rPr lang="en-US" sz="2800" b="1" dirty="0"/>
              <a:t>A New 5-45 Trading Range?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8EA45A-5EFE-6A4D-8F11-32837397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514600"/>
            <a:ext cx="82677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Risk from Politics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13716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*It’s all about the trade war. Chinese response has so far been muted, but how long will that last if the US escalates, as it has promised to do so?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 Durable Goods up 3.1% vs. 1.5% est., February University of Michigan Consumer Confidence jumps from 99.9 to 102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only chink in the economic armor is three consecutive months of falling retail sales when we were supposed to be spending like crazy because of the tax cut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*Weak global stock markets creating a negative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wealth effect, bringing recession fears forward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*NABE increases 2018 GDP forecast from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2.5% to 2.9%, 10 year Treasury yield to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3.6% in 2019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603D9F-F18C-734F-9684-9ABE76A64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504" y="3962400"/>
            <a:ext cx="280443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B5EDC3-D392-BC4D-9812-37C79B4F9B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2800" dirty="0"/>
              <a:t>US Job Providers</a:t>
            </a:r>
            <a:br>
              <a:rPr lang="en-US" sz="2800" dirty="0"/>
            </a:br>
            <a:r>
              <a:rPr lang="en-US" sz="2800" dirty="0"/>
              <a:t>130 million vs 20 million</a:t>
            </a:r>
            <a:br>
              <a:rPr lang="en-US" sz="2800" dirty="0"/>
            </a:br>
            <a:r>
              <a:rPr lang="en-US" sz="1800" dirty="0"/>
              <a:t>by protecting the 20 million you put a serious chunk of the 130 million at risk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9BF6D0-4BBF-5149-84C0-0D9EFEDFB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101850"/>
            <a:ext cx="7365722" cy="41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954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457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+3,000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229,000 hugging 49 Year Low!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26996"/>
            <a:ext cx="6811818" cy="49404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381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-Correction Time!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wars are both economy and stock market negative. We can win because our depression won’t be as bad as theirs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 fears putting all global markets into severe “RISK OFF” mode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most widely owned market leaders with the biggest gains, like tech and financials taking the biggest hits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This is all happening 5 weeks ahead of the strongest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earnings reporting season in history, Q1, 2018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*Are stocks setting up for a range for the rest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2018?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Only two more months of seasonal tailwind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to go until we “Sell in May and Go away”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Volatility spikes, but at half peak levels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seen in last rout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1F98D5-97DA-0C49-AD38-2BC07D91C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9624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500-Moving Into a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3/$275-$280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3E3BAD-80AF-48A4-A2B6-E93412288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990600"/>
            <a:ext cx="7400925" cy="56733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Average-13.33% Correction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CAF2ED-5A91-4346-AF09-9F925E81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39" y="1143000"/>
            <a:ext cx="7122861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>
                <a:ea typeface="ＭＳ Ｐゴシック" charset="-128"/>
                <a:cs typeface="ＭＳ Ｐゴシック" charset="-128"/>
              </a:rPr>
            </a:br>
            <a:r>
              <a:rPr lang="en-US" sz="280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1905000"/>
            <a:ext cx="2460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Incline Village, NV </a:t>
            </a:r>
            <a:br>
              <a:rPr lang="en-US" sz="2000" b="1" dirty="0"/>
            </a:br>
            <a:r>
              <a:rPr lang="en-US" sz="2000" b="1" dirty="0"/>
              <a:t>April 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37932" y="1935777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Fort </a:t>
            </a:r>
            <a:r>
              <a:rPr lang="en-US" sz="1800" b="1" dirty="0"/>
              <a:t>Worth, TX</a:t>
            </a:r>
            <a:br>
              <a:rPr lang="en-US" sz="1800" b="1" dirty="0"/>
            </a:br>
            <a:r>
              <a:rPr lang="en-US" sz="1800" b="1" dirty="0"/>
              <a:t>June 11</a:t>
            </a:r>
          </a:p>
        </p:txBody>
      </p:sp>
      <p:pic>
        <p:nvPicPr>
          <p:cNvPr id="8" name="Picture 7" descr="IMG_1219">
            <a:extLst>
              <a:ext uri="{FF2B5EF4-FFF2-40B4-BE49-F238E27FC236}">
                <a16:creationId xmlns:a16="http://schemas.microsoft.com/office/drawing/2014/main" xmlns="" id="{9968D424-E0A7-D74A-B44A-DF70A36552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954" y="3063433"/>
            <a:ext cx="3672445" cy="272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A5DCEB-E092-4D4C-99AF-4EB3DFC3EB3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63432"/>
            <a:ext cx="3581400" cy="2727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4871782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(IWM)-Peaked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the (IWM) 12/$152-$155 bear put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452E80-6CC7-4023-9B5A-AB3292C74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30" y="1207363"/>
            <a:ext cx="7394540" cy="565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-Crushed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0C61D7-63F4-43B1-AB6D-9900FB066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94688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Spike Again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7C5D82-E719-477F-B386-D8584911E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07153"/>
            <a:ext cx="7578817" cy="58508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3/$55-$60 bear put spread-puts staying at artificially high levels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$45-$60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11/$20 calls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920CDD-9A88-492A-BC8E-0E3257CB7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335534"/>
            <a:ext cx="72009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Electric (GE)-No Recovery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Breakup Value is $15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3E4421-8F57-4624-89D6-76460DAD7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73172"/>
            <a:ext cx="716280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AAPL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)-Waiting for Buy Backs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3/$140-$150 calls spread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3/$140-$145 calls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stopped out of long</a:t>
            </a: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3/$170-$175 put spread</a:t>
            </a:r>
            <a:b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4/$155-$165 calls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701A76-B382-4195-B025-DEB15CED8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01722"/>
            <a:ext cx="6853237" cy="525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2599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3/$1200-$1250 call spread (Tech Letter)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053001-7F21-472E-8E6C-A5EB43179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0"/>
            <a:ext cx="744920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299DE4-3F0A-4856-A190-3CB94060C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14450"/>
            <a:ext cx="719137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66AD8A-1ECF-4D76-8728-6FBFED884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0"/>
            <a:ext cx="765988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)-Spectacular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3/$34-$37 bull call spread in Mad Hedge Technology Letter Only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54% gain since initial recommendation a month ago by tech letter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44B9FD-6F06-40C1-A739-7E8E39234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81008"/>
            <a:ext cx="73901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>
                <a:ea typeface="ＭＳ Ｐゴシック" charset="-128"/>
                <a:cs typeface="ＭＳ Ｐゴシック" charset="-128"/>
              </a:rPr>
            </a:br>
            <a:r>
              <a:rPr lang="en-US" sz="280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560" y="1905000"/>
            <a:ext cx="2291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New Orleans, LA </a:t>
            </a:r>
            <a:br>
              <a:rPr lang="en-US" sz="2000" b="1" dirty="0"/>
            </a:br>
            <a:r>
              <a:rPr lang="en-US" sz="2000" b="1" dirty="0"/>
              <a:t>June 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35341" y="1935777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Philadelphia, PA</a:t>
            </a:r>
            <a:br>
              <a:rPr lang="en-US" sz="1800" b="1" dirty="0"/>
            </a:br>
            <a:r>
              <a:rPr lang="en-US" sz="1800" b="1" dirty="0"/>
              <a:t>June 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D500C3-2DF4-C748-87B4-F2A7A051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048000"/>
            <a:ext cx="3952875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13FF15-0AA1-8E47-AAD2-FA646F3FA88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00248"/>
            <a:ext cx="4064000" cy="2157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01611894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3/$90-$95 bull call spread in Mad Hedge Technology Letter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26% gain since recommended a month ago by Tech Letter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EDBE66-09EE-4D78-B71F-5F6D1427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04925"/>
            <a:ext cx="720090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F50EB1-1C93-4204-B598-94A46C16C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295400"/>
            <a:ext cx="7239000" cy="55149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C147A5-29A2-4FDF-8B1B-7BEC1E9A5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547585" cy="576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Railroad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100-$102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08836A-B47A-4771-8FEA-C06EBF32B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618728" cy="581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4847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484679-027D-4FDD-A88A-75A473348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1"/>
            <a:ext cx="750774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8CC21-FD78-4916-B34C-7CF18BE41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25" y="1143000"/>
            <a:ext cx="74265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(RXL)-The New FANG?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8A4176-296C-4B67-8BF9-4A03D377D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" y="1143000"/>
            <a:ext cx="7524420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12/$25.50-$27 bull call spread-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expires in 7 trading days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BC437F-6A02-422B-A21D-E59B7A839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52550"/>
            <a:ext cx="7229475" cy="5505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Disappointment on bond losses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4/240-$245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D30AAB-792D-4ACD-9C2E-4F3F4BB1F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756283"/>
            <a:ext cx="6619875" cy="510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A7F3E9-04F7-4451-A1CF-D990E34FE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1"/>
            <a:ext cx="769528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04913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>
                <a:ea typeface="ＭＳ Ｐゴシック" charset="-128"/>
                <a:cs typeface="ＭＳ Ｐゴシック" charset="-128"/>
              </a:rPr>
            </a:br>
            <a:r>
              <a:rPr lang="en-US" sz="280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905" y="1905000"/>
            <a:ext cx="1922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New York, NY </a:t>
            </a:r>
            <a:br>
              <a:rPr lang="en-US" sz="2000" b="1" dirty="0"/>
            </a:br>
            <a:r>
              <a:rPr lang="en-US" sz="2000" b="1" dirty="0"/>
              <a:t>June 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1057" y="1935777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Denver, CO</a:t>
            </a:r>
            <a:br>
              <a:rPr lang="en-US" sz="1800" b="1" dirty="0"/>
            </a:br>
            <a:r>
              <a:rPr lang="en-US" sz="1800" b="1" dirty="0"/>
              <a:t>June 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4762FC-435E-7A4A-8321-F3F5101F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17686"/>
            <a:ext cx="3894940" cy="2402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7E66DC-3C28-7C43-9C2F-D8471768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893536"/>
            <a:ext cx="4131084" cy="2426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FD1D8-A902-C641-B7E2-70B309F41BBC}"/>
              </a:ext>
            </a:extLst>
          </p:cNvPr>
          <p:cNvSpPr txBox="1"/>
          <p:nvPr/>
        </p:nvSpPr>
        <p:spPr>
          <a:xfrm>
            <a:off x="914400" y="566152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Soon to be Posted: The Queen Mary II Seminar at Sea in July, Paris, France, Zermatt, Switzerland, and Geneva Switzerland</a:t>
            </a:r>
          </a:p>
        </p:txBody>
      </p:sp>
    </p:spTree>
    <p:extLst>
      <p:ext uri="{BB962C8B-B14F-4D97-AF65-F5344CB8AC3E}">
        <p14:creationId xmlns:p14="http://schemas.microsoft.com/office/powerpoint/2010/main" xmlns="" val="1343039616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5DB301-204A-4BC6-A81A-9AC7EC371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143001"/>
            <a:ext cx="748181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)-Fabulous Earnings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Autonomous Driving fears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07A8E7-4702-443C-BCE3-42BD0D804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665693" cy="58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12073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6FEE11-D370-425D-87ED-84F40DC3D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86320"/>
            <a:ext cx="7391400" cy="56431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-Global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Rally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07ED56-5019-4EDA-B8B0-1CACE0830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482788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(DXJ)-More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Global Rally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AC035A-4F40-42DB-8FC5-2B2DE9425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990600"/>
            <a:ext cx="7660971" cy="58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 Recovery on Track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E5DF2E-ABB1-4E5D-BE79-EE718032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914401"/>
            <a:ext cx="77888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F60787-74EB-48E6-9ADA-CE7608D2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781835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-1" y="209267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Bonds-Catching a Bid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*Fed raises interest rates by 0.25% right on schedule, new overnight range is 1.50% to 1.75% for bank funding</a:t>
            </a: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 market still stalls with yields at four year highs, digesting recent large falls</a:t>
            </a: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pick up flight to safety big on stock market collapse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*Global liquidity is shrinking much faster overseas that it is here in the US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 US Treasury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yield by yearend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 says “everything is on the table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regarding existing $1 trillion in US bond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holdings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B225DB-F1D2-FA41-9398-517114BC8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99" y="4223042"/>
            <a:ext cx="3315127" cy="22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6002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2.95 Topping Out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4/$123-$126 vertical bear put spread</a:t>
            </a:r>
            <a:r>
              <a:rPr lang="en-US" sz="1800" dirty="0">
                <a:solidFill>
                  <a:srgbClr val="00B050"/>
                </a:solidFill>
              </a:rPr>
              <a:t/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the (TLT)  2/$124-$127 vertical bear put spread again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2/$114-$117 bull call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Took profits on long the (TLT)  2/$124-$127 vertical bear put spread 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the (TLT)  2/$127-$130 vertical bear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229B4B-94D0-4CF5-B8E2-28A6B303E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2" y="1922149"/>
            <a:ext cx="6429375" cy="49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2.75%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2C3798-7D1D-EB46-A82F-01AE56F04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78803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1.95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+18.38%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u="sng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-0.19%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b="1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+1.84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0.45%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+0.70%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5.44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4.03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46.70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283.17%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34.00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832668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5.39%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basis point pop in yield on stock crash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EFE91-34D5-441E-AA7B-D7999985C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5123"/>
            <a:ext cx="7315200" cy="560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CEF2E1-E8C1-402A-B037-456085617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3254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5.58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8E4325-6897-4AE0-B325-BD6E8CFF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71765"/>
            <a:ext cx="7467600" cy="585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(MUB)-2.08%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5E01A7-1067-46BA-A09A-53D5AC172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10502"/>
            <a:ext cx="7010400" cy="536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Dollar Dive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dollar is the big loser in any trade war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*Risks of a weaker US economy risk sends dollar diving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/>
              </a:rPr>
              <a:t>*Japanese yen catches a huge “carry trade” unwind bid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tracks 1:1 with stocks to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 downside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AF7279-155F-BC47-925D-21317DB3E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148" y="3657600"/>
            <a:ext cx="4198651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FA2FD5-657D-44DE-B3A2-406F0AB78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4" y="1219201"/>
            <a:ext cx="731782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3/$120-$123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12/$116-$118 vertical bear put spread</a:t>
            </a:r>
            <a: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(FXE) 12/$111-$113 vertical bull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B37491-72E7-42CC-970E-73EA78DF9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81" y="1722816"/>
            <a:ext cx="6624638" cy="516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D6AE9F-9F8D-4889-9DB9-D92D0AD8C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58930" cy="57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(CYB)-Stabilizing on Government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7BCFFD-EB5C-49D5-817E-B22AFCFF5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36484"/>
            <a:ext cx="7467600" cy="582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Bitcoin-Modern Day Tulips!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banned in China and South Korea, Feds closing in for the US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FBBB44-9690-FC45-9D3B-855C0B34E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7664450" cy="492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80% Cash</a:t>
            </a:r>
            <a:br>
              <a:rPr lang="en-US" sz="2000" dirty="0"/>
            </a:br>
            <a:r>
              <a:rPr lang="en-US" sz="2000" dirty="0"/>
              <a:t> Running Minimal Book During Extreme Volatility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47122152"/>
              </p:ext>
            </p:extLst>
          </p:nvPr>
        </p:nvGraphicFramePr>
        <p:xfrm>
          <a:off x="5377034" y="1751350"/>
          <a:ext cx="332432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68E9939-826C-F24A-BC80-6F46DF99C3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9044572"/>
              </p:ext>
            </p:extLst>
          </p:nvPr>
        </p:nvGraphicFramePr>
        <p:xfrm>
          <a:off x="388585" y="1676400"/>
          <a:ext cx="4441878" cy="475787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247166">
                  <a:extLst>
                    <a:ext uri="{9D8B030D-6E8A-4147-A177-3AD203B41FA5}">
                      <a16:colId xmlns:a16="http://schemas.microsoft.com/office/drawing/2014/main" xmlns="" val="473720745"/>
                    </a:ext>
                  </a:extLst>
                </a:gridCol>
                <a:gridCol w="1194712">
                  <a:extLst>
                    <a:ext uri="{9D8B030D-6E8A-4147-A177-3AD203B41FA5}">
                      <a16:colId xmlns:a16="http://schemas.microsoft.com/office/drawing/2014/main" xmlns="" val="2781081116"/>
                    </a:ext>
                  </a:extLst>
                </a:gridCol>
              </a:tblGrid>
              <a:tr h="331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Current Capital at 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1964406731"/>
                  </a:ext>
                </a:extLst>
              </a:tr>
              <a:tr h="331250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549921080"/>
                  </a:ext>
                </a:extLst>
              </a:tr>
              <a:tr h="331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4264618666"/>
                  </a:ext>
                </a:extLst>
              </a:tr>
              <a:tr h="331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903437941"/>
                  </a:ext>
                </a:extLst>
              </a:tr>
              <a:tr h="331250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201278859"/>
                  </a:ext>
                </a:extLst>
              </a:tr>
              <a:tr h="331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(AAPL) 6/$130-$140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746352372"/>
                  </a:ext>
                </a:extLst>
              </a:tr>
              <a:tr h="530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(TLT) 4/$123-$126 bear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4244542076"/>
                  </a:ext>
                </a:extLst>
              </a:tr>
              <a:tr h="33125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907967730"/>
                  </a:ext>
                </a:extLst>
              </a:tr>
              <a:tr h="331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975389451"/>
                  </a:ext>
                </a:extLst>
              </a:tr>
              <a:tr h="331250">
                <a:tc>
                  <a:txBody>
                    <a:bodyPr/>
                    <a:lstStyle/>
                    <a:p>
                      <a:pPr algn="ctr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759814098"/>
                  </a:ext>
                </a:extLst>
              </a:tr>
              <a:tr h="331250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2605623455"/>
                  </a:ext>
                </a:extLst>
              </a:tr>
              <a:tr h="331250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294411550"/>
                  </a:ext>
                </a:extLst>
              </a:tr>
              <a:tr h="331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xmlns="" val="353734040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FB22BC-623E-8D43-A59A-3D902E0A2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0855" y="2667000"/>
            <a:ext cx="4118162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Energy-Perfect Storm in Favor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0" y="1071465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*OPEC quota compliance spikes to an amazing 138%, support oil in the face of the latest global stock market selloff, will reaming in effect until 2019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*Crude and product inventories plunge by 6.3 million barrels on US economic strength, providing further support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*Saudi Arabia threat to obtain nukes if Iran does provides a geopolitical push for oil prices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*Venezuela production in free fall, down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from 3.5 to 1.5 million b/d in five years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*Fracking supply is on the rebound,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Baker Hughes US Rig Count slowing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growth, rises by only 4 to 804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2ADBBB-2CE2-9946-B832-6EF0A734D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330" y="4365430"/>
            <a:ext cx="377207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-Double Top Warning?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51BA88-D640-4A1F-9D9A-8EB328AFB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53763"/>
            <a:ext cx="7620000" cy="590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225FBE-F225-4648-8EAA-D08412647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38200"/>
            <a:ext cx="7828810" cy="59721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626398-578A-4E66-A877-D4943F705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585376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132231-4E5D-4BAF-91BB-D33987F9B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624887" cy="586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Dive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48266F-9455-4BBE-966A-7CD658154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38201"/>
            <a:ext cx="7949892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Schlumberger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SLB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626FC7-D8FF-4C11-AF3D-E352442EC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1"/>
            <a:ext cx="7797003" cy="5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08639E-6AD7-4EBF-8931-3D8024EDE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38200"/>
            <a:ext cx="788159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E576E0-1A59-46CA-A4C5-BAD0F03C4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8200"/>
            <a:ext cx="7848268" cy="598946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(COPX)-Trade War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0DEFFB-B5AE-419A-8D32-FE2E8CB0B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990600"/>
            <a:ext cx="7587155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5758BA-31CE-EC46-99C2-1BFD1067B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4000"/>
            <a:ext cx="8153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-13771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Metals-Finally a Flight to Safety Bid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*Investors finally run to gold as a “risk off” hedge after ignoring it many times before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positioning is so low that the margin call drag from the stock crash has virtually disappeared.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is finally outperforming Bitcoin too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mining stocks bottoming out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gold and silver stocks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the next big dip, as it 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still early days for the bull market</a:t>
            </a: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58B245-F396-3245-8CD0-D9F4416FA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740" y="3733800"/>
            <a:ext cx="393846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6581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One Year High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2/$122-$125 bull call spread for small loss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C3406E-3D83-4083-93B3-0AE0E600E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72550"/>
            <a:ext cx="7315200" cy="5585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A35AFE-F31A-4DF9-A309-D25FE12F2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622349" cy="57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9/$15-16 call spread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C76709-3650-447C-95DC-6E5A12F72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6009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2/$36-$39 bull call spread for small loss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9/$32-$34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C5BAEB-2F79-4ADA-9ADA-89C36F88A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9810"/>
            <a:ext cx="7583669" cy="58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)-Breakout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9/$31-$33 bull call spread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F7734F-898C-4D33-A3B0-695525AD8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1"/>
            <a:ext cx="769474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Estate- 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Low End Missing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7200" y="8382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Existing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rose 3.0% to 5.54 million units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*Only 1.59 million homes for sale, the lowest in history, down -8.9% YOY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*Sellers are reluctant because they don’t want to lose existing low interest rates mortgage, will increasingly become a factor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-0.6%, February Median Homes Sales $326,800, up 9.7% YOY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*Builders cutting back low end home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construction as lumber import duties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raise costs, building high end homes only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6.3%, with absolute prices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956BFF-E400-074C-AE50-D9A82DDDF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030875"/>
            <a:ext cx="3897376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S&amp;P7500/Case–Shiller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 (+12.7%),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11.1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(+9.2%) still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A70E95-B6A7-8C49-8B23-DBA7933B4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47800"/>
            <a:ext cx="6881668" cy="4991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1F8031-49FA-4E2D-9859-B120B0C60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7503237" cy="575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E764AC-0DAD-40DE-9B0E-78D3FBA82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3493"/>
            <a:ext cx="7543800" cy="57799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609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Eight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34.00% Average Annualized Return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EC7F7A-A516-4A4D-8037-78D589F53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828800"/>
            <a:ext cx="80264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*Volatility-go short on runs up to $35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11,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madhedgefundtrader.com</a:t>
            </a:r>
            <a:r>
              <a:rPr lang="en-US" sz="2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800" b="1" i="0" u="sng" strike="noStrike" cap="none" baseline="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1295400"/>
            <a:ext cx="2607859" cy="3926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2007B2B0-0BE9-D14C-80CA-F68F12377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6090626"/>
              </p:ext>
            </p:extLst>
          </p:nvPr>
        </p:nvGraphicFramePr>
        <p:xfrm>
          <a:off x="772441" y="2023153"/>
          <a:ext cx="7446718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46448">
                  <a:extLst>
                    <a:ext uri="{9D8B030D-6E8A-4147-A177-3AD203B41FA5}">
                      <a16:colId xmlns:a16="http://schemas.microsoft.com/office/drawing/2014/main" xmlns="" val="2662693459"/>
                    </a:ext>
                  </a:extLst>
                </a:gridCol>
                <a:gridCol w="1664880">
                  <a:extLst>
                    <a:ext uri="{9D8B030D-6E8A-4147-A177-3AD203B41FA5}">
                      <a16:colId xmlns:a16="http://schemas.microsoft.com/office/drawing/2014/main" xmlns="" val="4158677680"/>
                    </a:ext>
                  </a:extLst>
                </a:gridCol>
                <a:gridCol w="2135390">
                  <a:extLst>
                    <a:ext uri="{9D8B030D-6E8A-4147-A177-3AD203B41FA5}">
                      <a16:colId xmlns:a16="http://schemas.microsoft.com/office/drawing/2014/main" xmlns="" val="550617853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Buys: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Entry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Target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18265149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18382247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Apple, Inc. (AAPL)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156.00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175.00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92858555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Tesla, Inc. (TSLA)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250.00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328.00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78703332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Palo Alto Networks (PANW)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162.00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188.00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73434134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Celgene Corp (CELG)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88.00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97.00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73125745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Johnson &amp; Johnson (JNJ)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125.00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142.00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63254425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51769082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Sells: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62999622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19184529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Facebook, Inc (FB)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168.00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140.00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85907100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Overstock (OSTK)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50.00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37.00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77510500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Federal Express (FDX)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244.00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200.00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83231914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3M Company (MMM)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226.00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193.00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49155945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Amgen, Inc. (AMGN)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178.00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  150.00 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72466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26026814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23870</TotalTime>
  <Words>651</Words>
  <Application>Microsoft Office PowerPoint</Application>
  <PresentationFormat>On-screen Show (4:3)</PresentationFormat>
  <Paragraphs>153</Paragraphs>
  <Slides>81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The Mad Hedge Fund Trader “Trade War”</vt:lpstr>
      <vt:lpstr>MHFT Global Strategy Luncheons Buy tickets at www.madhedgefundtrader.com </vt:lpstr>
      <vt:lpstr>MHFT Global Strategy Luncheons Buy tickets at www.madhedgefundtrader.com </vt:lpstr>
      <vt:lpstr>MHFT Global Strategy Luncheons Buy tickets at www.madhedgefundtrader.com </vt:lpstr>
      <vt:lpstr>Trade Alert Performance New All Time High!! </vt:lpstr>
      <vt:lpstr>Slide 5</vt:lpstr>
      <vt:lpstr>Slide 6</vt:lpstr>
      <vt:lpstr>Slide 7</vt:lpstr>
      <vt:lpstr>The Bill Davis View A $1,500 Upgrade for the Mad Day Trader Service </vt:lpstr>
      <vt:lpstr> The Method to My Madness </vt:lpstr>
      <vt:lpstr>From the Mad Hedge Department of Humility Mistakes of 2018</vt:lpstr>
      <vt:lpstr>The Mad Hedge Profit Predictor Market Timing Index-All Time Low An artificial intelligence driven algorithm that analyzes 30 different economic, technical, and momentum driven indicators </vt:lpstr>
      <vt:lpstr> The Mad Hedge Profit Predictor Collapse Back to Extreme Fear A New 5-45 Trading Range? </vt:lpstr>
      <vt:lpstr>The Global Economy – At Risk from Politics</vt:lpstr>
      <vt:lpstr>US Job Providers 130 million vs 20 million by protecting the 20 million you put a serious chunk of the 130 million at risk</vt:lpstr>
      <vt:lpstr>Weekly Jobless Claims –The Most Important Statistic  +3,000 to 229,000 hugging 49 Year Low! </vt:lpstr>
      <vt:lpstr>Stocks-Correction Time!</vt:lpstr>
      <vt:lpstr>S&amp;P 500-Moving Into a Range stopped out of Long 3/$275-$280 bear put spread   </vt:lpstr>
      <vt:lpstr> Dow Average-13.33% Correction </vt:lpstr>
      <vt:lpstr> Russell 2000 (IWM)-Peaked Out stopped out of long the (IWM) 12/$152-$155 bear put spread</vt:lpstr>
      <vt:lpstr>NASDAQ (QQQ)-Crushed</vt:lpstr>
      <vt:lpstr>(VIX)-Spike Again! </vt:lpstr>
      <vt:lpstr>iPath S&amp;P 500 VIX Short-Term Futures ETN (VXX) long 3/$55-$60 bear put spread-puts staying at artificially high levels took profits on $45-$60 put spread took profits on long 11/$20 calls</vt:lpstr>
      <vt:lpstr> General Electric (GE)-No Recovery Breakup Value is $15 </vt:lpstr>
      <vt:lpstr> Apple (AAPL)-Waiting for Buy Backs long 3/$140-$150 calls spread took profits on long 3/$140-$145 calls stopped out of long 3/$170-$175 put spread took profits on long 4/$155-$165 calls spread  </vt:lpstr>
      <vt:lpstr> Amazon (AMZN) took profits on long 3/$1200-$1250 call spread (Tech Letter)  </vt:lpstr>
      <vt:lpstr>   Facebook (FB)- stopped out of long 4/$150-$160 call spread took profits on long 3/$155-$165 bull call spread took profits on long 3/$190-$195 bear put spread     </vt:lpstr>
      <vt:lpstr>  Alphabet (GOOG)-   </vt:lpstr>
      <vt:lpstr>  Micron Technology (MU)-Spectacular Earnings took profits on long 3/$34-$37 bull call spread in Mad Hedge Technology Letter Only 54% gain since initial recommendation a month ago by tech letter   </vt:lpstr>
      <vt:lpstr>  Salesforce (CRM)- took profits on long 3/$90-$95 bull call spread in Mad Hedge Technology Letter  26% gain since recommended a month ago by Tech Letter  </vt:lpstr>
      <vt:lpstr>Industrials Sector SPDR (XLI)- (GE), (MMM), (UNP), (UTX), (BA), (HON)</vt:lpstr>
      <vt:lpstr>US Steel (X)- took profits on long the 9/$21-$22 vertical bull call spread </vt:lpstr>
      <vt:lpstr>Union Pacific Railroad (UNP)- took profits on long the 9/$100-$102 vertical bull call spread </vt:lpstr>
      <vt:lpstr>Southwest Airlines (LUV)- Warren Buffett’s Favorite Airline</vt:lpstr>
      <vt:lpstr>Transports Sector SPDR (XTN)-  (ALGT),  (ALK), (JBLU), (LUV), (CHRW), (DAL) </vt:lpstr>
      <vt:lpstr>Health Care Sector (XLV), (RXL)-The New FANG? (JNJ), (PFE), (MRK), (GILD), (ACT), (AMGN) </vt:lpstr>
      <vt:lpstr>Bank of America (BAC)-New Highs (BLK/B), (WFC), (JPM), (BAC), (C), (GS) took profits on long 12/$25.50-$27 bull call spread-expires in 7 trading days</vt:lpstr>
      <vt:lpstr>Goldman Sachs (GS)-Earnings Disappointment on bond losses  stopped out of long 4/240-$245 call spread stopped out of long 10/$220-$225 vertical bull call spread  took profits on long 10/$227.50-$232.50 vertical bull call spread</vt:lpstr>
      <vt:lpstr> JP Morgan (JPM)-   </vt:lpstr>
      <vt:lpstr>Palo Alto Networks (PANW)-</vt:lpstr>
      <vt:lpstr>NVIDIA (NVDA)-Fabulous Earnings Autonomous Driving fears  </vt:lpstr>
      <vt:lpstr>Consumer Discretionary SPDR (XLY) (DIS), (AMZN), (HD), (CMCSA), (MCD), (SBUX) </vt:lpstr>
      <vt:lpstr>Europe Hedged Equity (HEDJ)-Global Rally </vt:lpstr>
      <vt:lpstr>Japan (DXJ)-More Global Rally  </vt:lpstr>
      <vt:lpstr> China ($SSEC)-Economic Recovery on Track  </vt:lpstr>
      <vt:lpstr> Emerging Markets (EEM)- New High</vt:lpstr>
      <vt:lpstr>Bonds-Catching a Bid</vt:lpstr>
      <vt:lpstr>  Treasury ETF (TLT) – 2.95 Topping Out long 4/$123-$126 vertical bear put spread Took profits on long the (TLT)  2/$124-$127 vertical bear put spread again stopped out of long 2/$114-$117 bull call spread Took profits on long the (TLT)  2/$124-$127 vertical bear put spread  Took profits on long the (TLT)  2/$127-$130 vertical bear put spread   </vt:lpstr>
      <vt:lpstr>Ten Year Treasury Yield ($TNX) 2.75% Breakdown, Now major Support </vt:lpstr>
      <vt:lpstr>Junk Bonds (HYG) 5.39% Yield 60 basis point pop in yield on stock crash</vt:lpstr>
      <vt:lpstr>2X Short Treasuries (TBT)-</vt:lpstr>
      <vt:lpstr>Emerging Market Debt (ELD) 5.58% Yield- </vt:lpstr>
      <vt:lpstr>Municipal Bonds (MUB)-2.08%   Mix of AAA, AA, and A rated bonds Huge 40 basis point yield pop on tax bill</vt:lpstr>
      <vt:lpstr>Foreign Currencies- Dollar Dive</vt:lpstr>
      <vt:lpstr>   Japanese Yen (FXY), (YCS) long (FXY) 3/$91-$93 bear put spread  </vt:lpstr>
      <vt:lpstr>   Euro ($XEU), (FXE), (EUO)- Triple Top   took profits on long (FXE) 3/$120-$123 vertical bear put spread took profits on long (FXE) 12/$116-$118 vertical bear put spread  took profits on long (FXE) 12/$111-$113 vertical bull call spread </vt:lpstr>
      <vt:lpstr>Emerging Market Currencies (CEW)   </vt:lpstr>
      <vt:lpstr>Chinese Yuan- (CYB)-Stabilizing on Government Support </vt:lpstr>
      <vt:lpstr> Bitcoin-Modern Day Tulips! Now banned in China and South Korea, Feds closing in for the US </vt:lpstr>
      <vt:lpstr>Energy-Perfect Storm in Favor</vt:lpstr>
      <vt:lpstr>Oil-Double Top Warning?</vt:lpstr>
      <vt:lpstr> United States Oil Fund (USO)  </vt:lpstr>
      <vt:lpstr>Energy Select Sector SPDR (XLE)-No Performance! (XOM), (CVX), (SLB), (KMI), (EOG), (COP) </vt:lpstr>
      <vt:lpstr>Alerian MLP ETF (AMLP)- Basket Approach</vt:lpstr>
      <vt:lpstr>Exxon (XOM)-Earnings Dive </vt:lpstr>
      <vt:lpstr>Schlumberger (SLB)- </vt:lpstr>
      <vt:lpstr>Halliburton (HAL)- </vt:lpstr>
      <vt:lpstr>Natural Gas (UNG)- </vt:lpstr>
      <vt:lpstr> Copper (COPX)-Trade War Fears </vt:lpstr>
      <vt:lpstr>Precious Metals-Finally a Flight to Safety Bid</vt:lpstr>
      <vt:lpstr>Gold (GLD)-New One Year High Stopped out of 2/$122-$125 bull call spread for small loss took profits on long (GLD) $12/$116-$119 bull call spread  </vt:lpstr>
      <vt:lpstr> Market Vectors Gold Miners ETF- (GDX) Took profits on long the 9/$20.50-$21.50 bull call spread </vt:lpstr>
      <vt:lpstr> Barrick Gold (ABX) stopped out of  long 9/$15-16 call spread</vt:lpstr>
      <vt:lpstr> Newmont Mining- (NEM)-Breakout stopped out of 2/$36-$39 bull call spread for small loss took profits on long the 9/$32-$34 bull call spread </vt:lpstr>
      <vt:lpstr> Global X Silver Miners ETF- (SIL)-Breakout took profits on long the 9/$31-$33 bull call spread </vt:lpstr>
      <vt:lpstr>Real Estate- Low End Missing</vt:lpstr>
      <vt:lpstr>December S&amp;P7500/Case–Shiller Home Price Index +6.2% YOY, Seattle (+12.7%), Las Vegas (+11.1%), San Francisco (+9.2%) still leaders price rises accelerating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April 11, 2018  San Francisco, CA   madhedgefundtrader.com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5450</cp:revision>
  <cp:lastPrinted>2017-08-31T13:43:13Z</cp:lastPrinted>
  <dcterms:created xsi:type="dcterms:W3CDTF">2015-02-05T17:12:57Z</dcterms:created>
  <dcterms:modified xsi:type="dcterms:W3CDTF">2018-03-28T16:32:41Z</dcterms:modified>
</cp:coreProperties>
</file>