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3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67.xml" ContentType="application/vnd.openxmlformats-officedocument.presentationml.notes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56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63.xml" ContentType="application/vnd.openxmlformats-officedocument.presentationml.notesSlide+xml"/>
  <Override PartName="/ppt/charts/colors2.xml" ContentType="application/vnd.ms-office.chartcolorstyl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23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3.xml" ContentType="application/vnd.openxmlformats-officedocument.presentationml.notesSlide+xml"/>
  <Override PartName="/ppt/notesSlides/notesSlide68.xml" ContentType="application/vnd.openxmlformats-officedocument.presentationml.notesSlide+xml"/>
  <Override PartName="/ppt/charts/style1.xml" ContentType="application/vnd.ms-office.chartstyl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notesSlides/notesSlide39.xml" ContentType="application/vnd.openxmlformats-officedocument.presentationml.notesSlide+xml"/>
  <Override PartName="/ppt/notesSlides/notesSlide57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s/slide80.xml" ContentType="application/vnd.openxmlformats-officedocument.presentationml.slide+xml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64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notesSlides/notesSlide2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53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60.xml" ContentType="application/vnd.openxmlformats-officedocument.presentationml.notesSlide+xml"/>
  <Override PartName="/ppt/slideLayouts/slideLayout10.xml" ContentType="application/vnd.openxmlformats-officedocument.presentationml.slideLayout+xml"/>
  <Default Extension="gif" ContentType="image/gif"/>
  <Override PartName="/ppt/notesSlides/notesSlide8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charts/chart2.xml" ContentType="application/vnd.openxmlformats-officedocument.drawingml.chart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charts/style2.xml" ContentType="application/vnd.ms-office.chartstyle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58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65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54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50.xml" ContentType="application/vnd.openxmlformats-officedocument.presentationml.notesSlide+xml"/>
  <Override PartName="/ppt/slides/slide79.xml" ContentType="application/vnd.openxmlformats-officedocument.presentationml.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notesSlides/notesSlide5.xml" ContentType="application/vnd.openxmlformats-officedocument.presentationml.notes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notesSlides/notesSlide1.xml" ContentType="application/vnd.openxmlformats-officedocument.presentationml.notesSlide+xml"/>
  <Override PartName="/ppt/notesSlides/notesSlide59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Layouts/slideLayout5.xml" ContentType="application/vnd.openxmlformats-officedocument.presentationml.slideLayout+xml"/>
  <Override PartName="/ppt/notesSlides/notesSlide19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66.xml" ContentType="application/vnd.openxmlformats-officedocument.presentationml.notes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Default Extension="jpeg" ContentType="image/jpeg"/>
  <Override PartName="/ppt/notesSlides/notesSlide37.xml" ContentType="application/vnd.openxmlformats-officedocument.presentationml.notesSlide+xml"/>
  <Override PartName="/ppt/notesSlides/notesSlide55.xml" ContentType="application/vnd.openxmlformats-officedocument.presentationml.notesSlide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62.xml" ContentType="application/vnd.openxmlformats-officedocument.presentationml.notesSlide+xml"/>
  <Override PartName="/ppt/slides/slide20.xml" ContentType="application/vnd.openxmlformats-officedocument.presentationml.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51.xml" ContentType="application/vnd.openxmlformats-officedocument.presentationml.notesSlide+xml"/>
  <Override PartName="/ppt/charts/colors1.xml" ContentType="application/vnd.ms-office.chartcolorstyle+xml"/>
  <Override PartName="/ppt/notesSlides/notesSlide11.xml" ContentType="application/vnd.openxmlformats-officedocument.presentationml.notesSlide+xml"/>
  <Override PartName="/ppt/notesSlides/notesSlide40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trictFirstAndLastChars="0" saveSubsetFonts="1" autoCompressPictures="0">
  <p:sldMasterIdLst>
    <p:sldMasterId id="2147483659" r:id="rId1"/>
  </p:sldMasterIdLst>
  <p:notesMasterIdLst>
    <p:notesMasterId r:id="rId82"/>
  </p:notesMasterIdLst>
  <p:sldIdLst>
    <p:sldId id="256" r:id="rId2"/>
    <p:sldId id="784" r:id="rId3"/>
    <p:sldId id="565" r:id="rId4"/>
    <p:sldId id="781" r:id="rId5"/>
    <p:sldId id="782" r:id="rId6"/>
    <p:sldId id="772" r:id="rId7"/>
    <p:sldId id="605" r:id="rId8"/>
    <p:sldId id="663" r:id="rId9"/>
    <p:sldId id="664" r:id="rId10"/>
    <p:sldId id="749" r:id="rId11"/>
    <p:sldId id="647" r:id="rId12"/>
    <p:sldId id="695" r:id="rId13"/>
    <p:sldId id="755" r:id="rId14"/>
    <p:sldId id="267" r:id="rId15"/>
    <p:sldId id="693" r:id="rId16"/>
    <p:sldId id="750" r:id="rId17"/>
    <p:sldId id="783" r:id="rId18"/>
    <p:sldId id="281" r:id="rId19"/>
    <p:sldId id="282" r:id="rId20"/>
    <p:sldId id="570" r:id="rId21"/>
    <p:sldId id="283" r:id="rId22"/>
    <p:sldId id="285" r:id="rId23"/>
    <p:sldId id="603" r:id="rId24"/>
    <p:sldId id="562" r:id="rId25"/>
    <p:sldId id="763" r:id="rId26"/>
    <p:sldId id="505" r:id="rId27"/>
    <p:sldId id="563" r:id="rId28"/>
    <p:sldId id="613" r:id="rId29"/>
    <p:sldId id="764" r:id="rId30"/>
    <p:sldId id="765" r:id="rId31"/>
    <p:sldId id="289" r:id="rId32"/>
    <p:sldId id="730" r:id="rId33"/>
    <p:sldId id="673" r:id="rId34"/>
    <p:sldId id="481" r:id="rId35"/>
    <p:sldId id="290" r:id="rId36"/>
    <p:sldId id="291" r:id="rId37"/>
    <p:sldId id="669" r:id="rId38"/>
    <p:sldId id="668" r:id="rId39"/>
    <p:sldId id="522" r:id="rId40"/>
    <p:sldId id="676" r:id="rId41"/>
    <p:sldId id="336" r:id="rId42"/>
    <p:sldId id="295" r:id="rId43"/>
    <p:sldId id="501" r:id="rId44"/>
    <p:sldId id="482" r:id="rId45"/>
    <p:sldId id="539" r:id="rId46"/>
    <p:sldId id="751" r:id="rId47"/>
    <p:sldId id="654" r:id="rId48"/>
    <p:sldId id="659" r:id="rId49"/>
    <p:sldId id="655" r:id="rId50"/>
    <p:sldId id="656" r:id="rId51"/>
    <p:sldId id="657" r:id="rId52"/>
    <p:sldId id="658" r:id="rId53"/>
    <p:sldId id="531" r:id="rId54"/>
    <p:sldId id="533" r:id="rId55"/>
    <p:sldId id="756" r:id="rId56"/>
    <p:sldId id="546" r:id="rId57"/>
    <p:sldId id="536" r:id="rId58"/>
    <p:sldId id="777" r:id="rId59"/>
    <p:sldId id="752" r:id="rId60"/>
    <p:sldId id="388" r:id="rId61"/>
    <p:sldId id="312" r:id="rId62"/>
    <p:sldId id="380" r:id="rId63"/>
    <p:sldId id="529" r:id="rId64"/>
    <p:sldId id="369" r:id="rId65"/>
    <p:sldId id="748" r:id="rId66"/>
    <p:sldId id="747" r:id="rId67"/>
    <p:sldId id="313" r:id="rId68"/>
    <p:sldId id="315" r:id="rId69"/>
    <p:sldId id="753" r:id="rId70"/>
    <p:sldId id="320" r:id="rId71"/>
    <p:sldId id="650" r:id="rId72"/>
    <p:sldId id="729" r:id="rId73"/>
    <p:sldId id="737" r:id="rId74"/>
    <p:sldId id="743" r:id="rId75"/>
    <p:sldId id="754" r:id="rId76"/>
    <p:sldId id="332" r:id="rId77"/>
    <p:sldId id="586" r:id="rId78"/>
    <p:sldId id="349" r:id="rId79"/>
    <p:sldId id="492" r:id="rId80"/>
    <p:sldId id="335" r:id="rId81"/>
  </p:sldIdLst>
  <p:sldSz cx="9144000" cy="6858000" type="screen4x3"/>
  <p:notesSz cx="6858000" cy="9144000"/>
  <p:defaultTextStyle>
    <a:defPPr marR="0" algn="l" rtl="0">
      <a:lnSpc>
        <a:spcPct val="100000"/>
      </a:lnSpc>
      <a:spcBef>
        <a:spcPts val="0"/>
      </a:spcBef>
      <a:spcAft>
        <a:spcPts val="0"/>
      </a:spcAft>
    </a:defPPr>
    <a:lvl1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1pPr>
    <a:lvl2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2pPr>
    <a:lvl3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3pPr>
    <a:lvl4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4pPr>
    <a:lvl5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5pPr>
    <a:lvl6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6pPr>
    <a:lvl7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7pPr>
    <a:lvl8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8pPr>
    <a:lvl9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00A64B"/>
    <a:srgbClr val="005A9C"/>
    <a:srgbClr val="003D6A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D65DD7F7-462A-4F70-8277-D15755171BC1}">
  <a:tblStyle styleId="{D65DD7F7-462A-4F70-8277-D15755171BC1}" styleName="Table_0"/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266" autoAdjust="0"/>
    <p:restoredTop sz="94674"/>
  </p:normalViewPr>
  <p:slideViewPr>
    <p:cSldViewPr>
      <p:cViewPr varScale="1">
        <p:scale>
          <a:sx n="62" d="100"/>
          <a:sy n="62" d="100"/>
        </p:scale>
        <p:origin x="-660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notesMaster" Target="notesMasters/notesMaster1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oleObject" Target="file:///\\Users\randybronte\Documents\Positions\2017\November\Position%20Sheet%2020171106.xlsx" TargetMode="External"/></Relationships>
</file>

<file path=ppt/charts/_rels/chart2.xml.rels><?xml version="1.0" encoding="UTF-8" standalone="yes"?>
<Relationships xmlns="http://schemas.openxmlformats.org/package/2006/relationships"><Relationship Id="rId3" Type="http://schemas.microsoft.com/office/2011/relationships/chartStyle" Target="style2.xml"/><Relationship Id="rId2" Type="http://schemas.microsoft.com/office/2011/relationships/chartColorStyle" Target="colors2.xml"/><Relationship Id="rId1" Type="http://schemas.openxmlformats.org/officeDocument/2006/relationships/oleObject" Target="file:///\\Users\randybronte\Documents\Positions\2018\GTD%20February\Position%20Sheet%2020180227%20NEW%20FORMAT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chart>
    <c:title>
      <c:layout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plotArea>
      <c:layout/>
      <c:pieChart>
        <c:varyColors val="1"/>
        <c:dLbls/>
        <c:firstSliceAng val="0"/>
      </c:pieChart>
      <c:spPr>
        <a:noFill/>
        <a:ln>
          <a:noFill/>
        </a:ln>
        <a:effectLst/>
      </c:spPr>
    </c:plotArea>
    <c:legend>
      <c:legendPos val="b"/>
      <c:layout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rtl="0"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zero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000" b="1" dirty="0"/>
              <a:t>11.22%</a:t>
            </a:r>
            <a:r>
              <a:rPr lang="en-US" sz="2000" b="1" baseline="0" dirty="0"/>
              <a:t> Year to Date</a:t>
            </a:r>
            <a:br>
              <a:rPr lang="en-US" sz="2000" b="1" baseline="0" dirty="0"/>
            </a:br>
            <a:r>
              <a:rPr lang="en-US" sz="2000" b="1" baseline="0" dirty="0"/>
              <a:t>at expiration</a:t>
            </a:r>
            <a:endParaRPr lang="en-US" sz="2000" b="1" dirty="0"/>
          </a:p>
        </c:rich>
      </c:tx>
      <c:layout/>
      <c:spPr>
        <a:noFill/>
        <a:ln>
          <a:noFill/>
        </a:ln>
        <a:effectLst/>
      </c:spPr>
    </c:title>
    <c:plotArea>
      <c:layout>
        <c:manualLayout>
          <c:layoutTarget val="inner"/>
          <c:xMode val="edge"/>
          <c:yMode val="edge"/>
          <c:x val="0.19236710293620868"/>
          <c:y val="0.25"/>
          <c:w val="0.72223500678785235"/>
          <c:h val="0.6564252515310588"/>
        </c:manualLayout>
      </c:layout>
      <c:pieChart>
        <c:varyColors val="1"/>
        <c:dLbls/>
        <c:firstSliceAng val="0"/>
      </c:pieChart>
      <c:spPr>
        <a:noFill/>
        <a:ln>
          <a:noFill/>
        </a:ln>
        <a:effectLst/>
      </c:spPr>
    </c:plotArea>
    <c:legend>
      <c:legendPos val="b"/>
      <c:layout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rtl="0"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zero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3" name="Shape 3"/>
          <p:cNvSpPr txBox="1">
            <a:spLocks noGrp="1"/>
          </p:cNvSpPr>
          <p:nvPr>
            <p:ph type="dt" idx="10"/>
          </p:nvPr>
        </p:nvSpPr>
        <p:spPr>
          <a:xfrm>
            <a:off x="3884612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4" name="Shape 4"/>
          <p:cNvSpPr>
            <a:spLocks noGrp="1" noRot="1" noChangeAspect="1"/>
          </p:cNvSpPr>
          <p:nvPr>
            <p:ph type="sldImg" idx="3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rnd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5" name="Shape 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" name="Shape 6"/>
          <p:cNvSpPr txBox="1">
            <a:spLocks noGrp="1"/>
          </p:cNvSpPr>
          <p:nvPr>
            <p:ph type="ftr" idx="11"/>
          </p:nvPr>
        </p:nvSpPr>
        <p:spPr>
          <a:xfrm>
            <a:off x="0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sldNum" idx="12"/>
          </p:nvPr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xmlns="" val="3014097887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rnd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57" name="Shape 5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58" name="Shape 58"/>
          <p:cNvSpPr txBox="1"/>
          <p:nvPr/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-US" sz="12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xmlns="" val="18731236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Shape 23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31" name="Shape 23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82169667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38" name="Shape 23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47526009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38" name="Shape 23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84144363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Shape 24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45" name="Shape 24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233565947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Shape 2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59" name="Shape 25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42639282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Shape 2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59" name="Shape 25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42639282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Shape 30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8" name="Shape 30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210873586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Shape 30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8" name="Shape 30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68080804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65158962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5441144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72" name="Shape 7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26468468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54411448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11500786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417471586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49076232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49076232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49076232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82313352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Shape 29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94" name="Shape 29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201301897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231721508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4761137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hape 6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65" name="Shape 6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43906165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47611376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36309519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36309519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288393168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Shape 32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29" name="Shape 32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2619663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Shape 32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29" name="Shape 32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04824097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Shape 34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43" name="Shape 34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94624850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Shape 34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43" name="Shape 34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200126945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Shape 13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39" name="Shape 13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98762543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16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67" name="Shape 16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7526525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85" name="Shape 8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89014427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Shape 17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74" name="Shape 17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62328467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88" name="Shape 18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62602344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Shape 19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95" name="Shape 19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387771557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Shape 35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57" name="Shape 35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748037999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hape 3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64" name="Shape 36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914474366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hape 3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64" name="Shape 36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412112514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Shape 37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78" name="Shape 37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980812559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Shape 40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06" name="Shape 40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2353779562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928091037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Shape 42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27" name="Shape 42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2987547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85" name="Shape 8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890144279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Shape 44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1" name="Shape 44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686563210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876142166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4154646946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Shape 20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02" name="Shape 20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29366253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4217716473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4217716473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4217716473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Shape 45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55" name="Shape 45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2096645675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Shape 46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69" name="Shape 46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535060447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Shape 4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97" name="Shape 49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6552902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26" name="Shape 12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717736890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Shape 50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04" name="Shape 50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92189583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2435961301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2435961301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2435961301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2435961301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Shape 58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81" name="Shape 58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013907249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Shape 5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88" name="Shape 58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584065407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Shape 60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602" name="Shape 60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2056131554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Shape 60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rnd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609" name="Shape 60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610" name="Shape 610"/>
          <p:cNvSpPr txBox="1"/>
          <p:nvPr/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-US" sz="12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xmlns="" val="37888431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33" name="Shape 13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23506289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Shape 11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19" name="Shape 11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41053605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Shape 21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17" name="Shape 21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9916317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Vertical Title and Tex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 txBox="1">
            <a:spLocks noGrp="1"/>
          </p:cNvSpPr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17" name="Shape 17"/>
          <p:cNvSpPr txBox="1">
            <a:spLocks noGrp="1"/>
          </p:cNvSpPr>
          <p:nvPr>
            <p:ph type="body" idx="1"/>
          </p:nvPr>
        </p:nvSpPr>
        <p:spPr>
          <a:xfrm rot="5400000">
            <a:off x="541337" y="190500"/>
            <a:ext cx="5851525" cy="6019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spcAft>
                <a:spcPts val="0"/>
              </a:spcAft>
              <a:defRPr/>
            </a:lvl1pPr>
            <a:lvl2pPr marL="0" marR="0" indent="0" algn="ctr" rtl="0">
              <a:spcBef>
                <a:spcPts val="0"/>
              </a:spcBef>
              <a:spcAft>
                <a:spcPts val="0"/>
              </a:spcAft>
              <a:defRPr/>
            </a:lvl2pPr>
            <a:lvl3pPr marL="0" marR="0" indent="0" algn="ctr" rtl="0">
              <a:spcBef>
                <a:spcPts val="0"/>
              </a:spcBef>
              <a:spcAft>
                <a:spcPts val="0"/>
              </a:spcAft>
              <a:defRPr/>
            </a:lvl3pPr>
            <a:lvl4pPr marL="0" marR="0" indent="0" algn="ctr" rtl="0">
              <a:spcBef>
                <a:spcPts val="0"/>
              </a:spcBef>
              <a:spcAft>
                <a:spcPts val="0"/>
              </a:spcAft>
              <a:defRPr/>
            </a:lvl4pPr>
            <a:lvl5pPr marL="0" marR="0" indent="0"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marR="0" indent="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marR="0" indent="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marR="0" indent="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marR="0" indent="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50" name="Shape 50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799" cy="1752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ctr" rtl="0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1pPr>
            <a:lvl2pPr marL="457200" marR="0" indent="0" algn="ctr" rtl="0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2pPr>
            <a:lvl3pPr marL="914400" marR="0" indent="0" algn="ctr" rtl="0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3pPr>
            <a:lvl4pPr marL="1371600" marR="0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4pPr>
            <a:lvl5pPr marL="1828800" marR="0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5pPr>
            <a:lvl6pPr marL="22860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6pPr>
            <a:lvl7pPr marL="27432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7pPr>
            <a:lvl8pPr marL="32004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8pPr>
            <a:lvl9pPr marL="36576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Title and Vertical Text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hape 19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body" idx="1"/>
          </p:nvPr>
        </p:nvSpPr>
        <p:spPr>
          <a:xfrm rot="5400000">
            <a:off x="2309018" y="-251619"/>
            <a:ext cx="4525961" cy="8229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Picture with Caption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399" cy="56673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3" name="Shape 23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399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24" name="Shape 24"/>
          <p:cNvSpPr txBox="1">
            <a:spLocks noGrp="1"/>
          </p:cNvSpPr>
          <p:nvPr>
            <p:ph type="body" idx="1"/>
          </p:nvPr>
        </p:nvSpPr>
        <p:spPr>
          <a:xfrm>
            <a:off x="1792288" y="5367337"/>
            <a:ext cx="5486399" cy="8048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body" idx="1"/>
          </p:nvPr>
        </p:nvSpPr>
        <p:spPr>
          <a:xfrm>
            <a:off x="457200" y="1535112"/>
            <a:ext cx="4040187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7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6" name="Shape 36"/>
          <p:cNvSpPr txBox="1">
            <a:spLocks noGrp="1"/>
          </p:cNvSpPr>
          <p:nvPr>
            <p:ph type="body" idx="3"/>
          </p:nvPr>
        </p:nvSpPr>
        <p:spPr>
          <a:xfrm>
            <a:off x="4645025" y="1535112"/>
            <a:ext cx="4041774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4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599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1" name="Shape 41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599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43"/>
          <p:cNvSpPr txBox="1">
            <a:spLocks noGrp="1"/>
          </p:cNvSpPr>
          <p:nvPr>
            <p:ph type="title"/>
          </p:nvPr>
        </p:nvSpPr>
        <p:spPr>
          <a:xfrm>
            <a:off x="722312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4" name="Shape 44"/>
          <p:cNvSpPr txBox="1">
            <a:spLocks noGrp="1"/>
          </p:cNvSpPr>
          <p:nvPr>
            <p:ph type="body" idx="1"/>
          </p:nvPr>
        </p:nvSpPr>
        <p:spPr>
          <a:xfrm>
            <a:off x="722312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body" idx="1"/>
          </p:nvPr>
        </p:nvSpPr>
        <p:spPr>
          <a:xfrm>
            <a:off x="457200" y="163700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9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spcAft>
                <a:spcPts val="0"/>
              </a:spcAft>
              <a:defRPr/>
            </a:lvl1pPr>
            <a:lvl2pPr marL="0" marR="0" indent="0" algn="ctr" rtl="0">
              <a:spcBef>
                <a:spcPts val="0"/>
              </a:spcBef>
              <a:spcAft>
                <a:spcPts val="0"/>
              </a:spcAft>
              <a:defRPr/>
            </a:lvl2pPr>
            <a:lvl3pPr marL="0" marR="0" indent="0" algn="ctr" rtl="0">
              <a:spcBef>
                <a:spcPts val="0"/>
              </a:spcBef>
              <a:spcAft>
                <a:spcPts val="0"/>
              </a:spcAft>
              <a:defRPr/>
            </a:lvl3pPr>
            <a:lvl4pPr marL="0" marR="0" indent="0" algn="ctr" rtl="0">
              <a:spcBef>
                <a:spcPts val="0"/>
              </a:spcBef>
              <a:spcAft>
                <a:spcPts val="0"/>
              </a:spcAft>
              <a:defRPr/>
            </a:lvl4pPr>
            <a:lvl5pPr marL="0" marR="0" indent="0"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marR="0" indent="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marR="0" indent="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marR="0" indent="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marR="0" indent="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10" name="Shape 10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marR="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marR="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marR="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marR="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R="0" algn="ctr" rtl="0">
              <a:spcBef>
                <a:spcPts val="0"/>
              </a:spcBef>
              <a:defRPr/>
            </a:lvl1pPr>
          </a:lstStyle>
          <a:p>
            <a:endParaRPr/>
          </a:p>
        </p:txBody>
      </p:sp>
      <p:pic>
        <p:nvPicPr>
          <p:cNvPr id="8" name="Picture 7" descr="jtbg1.jpg"/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0" y="-1"/>
            <a:ext cx="9144000" cy="2066925"/>
          </a:xfrm>
          <a:prstGeom prst="rect">
            <a:avLst/>
          </a:prstGeom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</p:titleStyle>
    <p:body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adhedgefundtrader.com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hyperlink" Target="http://www.madhedgefundtrader.com/" TargetMode="External"/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9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9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9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hyperlink" Target="http://www.madhedgefundtrader.com/" TargetMode="Externa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6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9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9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9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9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9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9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9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9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9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hyperlink" Target="http://www.madhedgefundtrader.com/" TargetMode="Externa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8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9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9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9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9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9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9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9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9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9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9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9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9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9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9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9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9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9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9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0.png"/><Relationship Id="rId4" Type="http://schemas.openxmlformats.org/officeDocument/2006/relationships/chart" Target="../charts/char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9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9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9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9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9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9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9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9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9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hape 52"/>
          <p:cNvSpPr txBox="1">
            <a:spLocks noGrp="1"/>
          </p:cNvSpPr>
          <p:nvPr>
            <p:ph type="title"/>
          </p:nvPr>
        </p:nvSpPr>
        <p:spPr>
          <a:xfrm>
            <a:off x="533400" y="533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Mad Hedge Fund Trader</a:t>
            </a:r>
            <a:b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“The Bulls Are Back!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”</a:t>
            </a: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" name="Shape 53"/>
          <p:cNvSpPr txBox="1">
            <a:spLocks noGrp="1"/>
          </p:cNvSpPr>
          <p:nvPr>
            <p:ph type="body" idx="1"/>
          </p:nvPr>
        </p:nvSpPr>
        <p:spPr>
          <a:xfrm>
            <a:off x="381000" y="5105401"/>
            <a:ext cx="8229600" cy="17525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b="1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With John Thomas</a:t>
            </a: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from </a:t>
            </a: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Silicon Valley, CA</a:t>
            </a:r>
            <a:r>
              <a:rPr lang="en-US" sz="2400" b="0" i="1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</a:t>
            </a:r>
            <a:r>
              <a:rPr lang="en-US" sz="2800" b="0" i="1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April 11</a:t>
            </a:r>
            <a:r>
              <a:rPr lang="en-US" sz="2800" b="0" i="1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2018</a:t>
            </a:r>
            <a:r>
              <a:rPr lang="en-US" sz="2400" b="0" i="1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1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100" b="0" i="0" u="sng" strike="noStrike" cap="none" baseline="0" dirty="0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www.madhedgefundtrader.com</a:t>
            </a:r>
            <a:r>
              <a:rPr lang="en-US" sz="3100" b="0" i="0" u="none" strike="noStrike" cap="none" baseline="0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1938040-1220-8B4D-9670-D79608CE92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29000" y="1752600"/>
            <a:ext cx="2302934" cy="30480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202051"/>
            <a:ext cx="8915400" cy="841248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600" dirty="0"/>
              <a:t>The Method to My </a:t>
            </a:r>
            <a:r>
              <a:rPr lang="en-US" sz="3600" b="1" i="1" dirty="0"/>
              <a:t>Madness</a:t>
            </a:r>
            <a:br>
              <a:rPr lang="en-US" sz="3600" b="1" i="1" dirty="0"/>
            </a:br>
            <a:endParaRPr lang="en-US" sz="27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1143000"/>
            <a:ext cx="8305800" cy="5135700"/>
          </a:xfrm>
        </p:spPr>
        <p:txBody>
          <a:bodyPr>
            <a:normAutofit lnSpcReduction="10000"/>
          </a:bodyPr>
          <a:lstStyle/>
          <a:p>
            <a:pPr marL="203200" indent="0">
              <a:buNone/>
            </a:pPr>
            <a:r>
              <a:rPr lang="en-US" sz="1800" dirty="0">
                <a:solidFill>
                  <a:schemeClr val="tx1"/>
                </a:solidFill>
              </a:rPr>
              <a:t/>
            </a: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*Eleven 2% intraday swings in 12 days create the most volatile market in history</a:t>
            </a:r>
            <a:r>
              <a:rPr lang="en-US" sz="1800" dirty="0">
                <a:solidFill>
                  <a:srgbClr val="FF0000"/>
                </a:solidFill>
              </a:rPr>
              <a:t/>
            </a:r>
            <a:br>
              <a:rPr lang="en-US" sz="1800" dirty="0">
                <a:solidFill>
                  <a:srgbClr val="FF0000"/>
                </a:solidFill>
              </a:rPr>
            </a:br>
            <a:r>
              <a:rPr lang="en-US" sz="1800" dirty="0">
                <a:solidFill>
                  <a:srgbClr val="FF0000"/>
                </a:solidFill>
              </a:rPr>
              <a:t/>
            </a:r>
            <a:br>
              <a:rPr lang="en-US" sz="1800" dirty="0">
                <a:solidFill>
                  <a:srgbClr val="FF0000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*Washington in generating crisis faster than traders can deal with them</a:t>
            </a:r>
            <a:r>
              <a:rPr lang="en-US" sz="1800" dirty="0">
                <a:solidFill>
                  <a:srgbClr val="FF0000"/>
                </a:solidFill>
              </a:rPr>
              <a:t/>
            </a:r>
            <a:br>
              <a:rPr lang="en-US" sz="1800" dirty="0">
                <a:solidFill>
                  <a:srgbClr val="FF0000"/>
                </a:solidFill>
              </a:rPr>
            </a:br>
            <a:r>
              <a:rPr lang="en-US" sz="1800" dirty="0">
                <a:solidFill>
                  <a:srgbClr val="FF0000"/>
                </a:solidFill>
              </a:rPr>
              <a:t/>
            </a:r>
            <a:br>
              <a:rPr lang="en-US" sz="1800" dirty="0">
                <a:solidFill>
                  <a:srgbClr val="FF0000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*Washington is playing chicken with Beijing, the loser gets a recession and a bear market</a:t>
            </a: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/>
            </a: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*It probably is all bluff, bringing wide trading ranges for the next 6 months, and great trading opportunities right here</a:t>
            </a:r>
            <a:r>
              <a:rPr lang="en-US" sz="1800" dirty="0">
                <a:solidFill>
                  <a:srgbClr val="FF0000"/>
                </a:solidFill>
              </a:rPr>
              <a:t/>
            </a:r>
            <a:br>
              <a:rPr lang="en-US" sz="1800" dirty="0">
                <a:solidFill>
                  <a:srgbClr val="FF0000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/>
            </a: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*Sell every bond rally</a:t>
            </a:r>
            <a:r>
              <a:rPr lang="mr-IN" sz="1800" dirty="0">
                <a:solidFill>
                  <a:schemeClr val="tx1"/>
                </a:solidFill>
              </a:rPr>
              <a:t>…</a:t>
            </a:r>
            <a:r>
              <a:rPr lang="en-US" sz="1800" dirty="0">
                <a:solidFill>
                  <a:schemeClr val="tx1"/>
                </a:solidFill>
              </a:rPr>
              <a:t>.The Fed is now engaged</a:t>
            </a: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 in major </a:t>
            </a:r>
            <a:r>
              <a:rPr lang="en-US" sz="1800" b="1" dirty="0">
                <a:solidFill>
                  <a:schemeClr val="tx1"/>
                </a:solidFill>
              </a:rPr>
              <a:t>Quantitative Tightening (QT?)</a:t>
            </a:r>
            <a:br>
              <a:rPr lang="en-US" sz="1800" b="1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in the face of exploding deficits</a:t>
            </a:r>
            <a:r>
              <a:rPr lang="en-US" sz="1800" b="1" dirty="0">
                <a:solidFill>
                  <a:schemeClr val="tx1"/>
                </a:solidFill>
              </a:rPr>
              <a:t/>
            </a:r>
            <a:br>
              <a:rPr lang="en-US" sz="1800" b="1" dirty="0">
                <a:solidFill>
                  <a:schemeClr val="tx1"/>
                </a:solidFill>
              </a:rPr>
            </a:br>
            <a:r>
              <a:rPr lang="en-US" sz="1800" b="1" dirty="0">
                <a:solidFill>
                  <a:schemeClr val="tx1"/>
                </a:solidFill>
              </a:rPr>
              <a:t/>
            </a:r>
            <a:br>
              <a:rPr lang="en-US" sz="1800" b="1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*Stand aside on oil, gold, foreign</a:t>
            </a: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 currencies, and commodities, which are all </a:t>
            </a: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flat lining until multiple crisis end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B6D7322-4AF3-1448-8F00-295C98A95C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1200" y="4622556"/>
            <a:ext cx="3023425" cy="2013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34515453"/>
      </p:ext>
    </p:extLst>
  </p:cSld>
  <p:clrMapOvr>
    <a:masterClrMapping/>
  </p:clrMapOvr>
  <p:transition spd="slow"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57200"/>
            <a:ext cx="8229600" cy="1143000"/>
          </a:xfrm>
        </p:spPr>
        <p:txBody>
          <a:bodyPr/>
          <a:lstStyle/>
          <a:p>
            <a:r>
              <a:rPr lang="en-US" sz="2400" b="1" dirty="0"/>
              <a:t>The Mad Hedge Profit Predictor</a:t>
            </a:r>
            <a:br>
              <a:rPr lang="en-US" sz="2400" b="1" dirty="0"/>
            </a:br>
            <a:r>
              <a:rPr lang="en-US" sz="2400" b="1" dirty="0"/>
              <a:t>Market Timing Index-Sitting on All Time Lows</a:t>
            </a:r>
            <a:r>
              <a:rPr lang="en-US" sz="2800" b="1" dirty="0"/>
              <a:t/>
            </a:r>
            <a:br>
              <a:rPr lang="en-US" sz="2800" b="1" dirty="0"/>
            </a:br>
            <a:r>
              <a:rPr lang="en-US" sz="1800" dirty="0"/>
              <a:t>An artificial intelligence driven algorithm that analyzes 30 different</a:t>
            </a:r>
            <a:br>
              <a:rPr lang="en-US" sz="1800" dirty="0"/>
            </a:br>
            <a:r>
              <a:rPr lang="en-US" sz="1800" dirty="0"/>
              <a:t>economic, technical, and momentum driven indicators</a:t>
            </a:r>
            <a:br>
              <a:rPr lang="en-US" sz="1800" dirty="0"/>
            </a:br>
            <a:endParaRPr lang="en-US" sz="18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6B62F9E-798A-1A48-9EA7-BE7B1E803C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7858" y="1869027"/>
            <a:ext cx="7543800" cy="4062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35950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 dirty="0"/>
              <a:t/>
            </a:r>
            <a:br>
              <a:rPr lang="en-US" sz="2800" b="1" dirty="0"/>
            </a:br>
            <a:r>
              <a:rPr lang="en-US" sz="2800" b="1" dirty="0"/>
              <a:t>The Mad Hedge Profit Predictor</a:t>
            </a:r>
            <a:br>
              <a:rPr lang="en-US" sz="2800" b="1" dirty="0"/>
            </a:br>
            <a:r>
              <a:rPr lang="en-US" sz="2800" b="1" dirty="0"/>
              <a:t>Collapse Back to Extreme Fear</a:t>
            </a:r>
            <a:br>
              <a:rPr lang="en-US" sz="2800" b="1" dirty="0"/>
            </a:br>
            <a:r>
              <a:rPr lang="en-US" sz="2800" b="1" dirty="0"/>
              <a:t>A New 5-45 Trading Range?</a:t>
            </a:r>
            <a:r>
              <a:rPr lang="en-US" sz="2400" b="1" dirty="0"/>
              <a:t/>
            </a:r>
            <a:br>
              <a:rPr lang="en-US" sz="2400" b="1" dirty="0"/>
            </a:br>
            <a:endParaRPr lang="en-US" sz="24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057400"/>
            <a:ext cx="8229600" cy="452610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C5B57D3-AE62-2B4F-A41B-F246F68839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300" y="1619250"/>
            <a:ext cx="8153400" cy="4476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146172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Global Economy – Slowing</a:t>
            </a:r>
            <a:endParaRPr lang="en-US" sz="2400" b="0" i="0" u="none" strike="noStrike" cap="none" baseline="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2" name="Shape 122"/>
          <p:cNvSpPr txBox="1">
            <a:spLocks noGrp="1"/>
          </p:cNvSpPr>
          <p:nvPr>
            <p:ph type="body" idx="1"/>
          </p:nvPr>
        </p:nvSpPr>
        <p:spPr>
          <a:xfrm>
            <a:off x="304800" y="914400"/>
            <a:ext cx="8229600" cy="6172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buSzPct val="25000"/>
              <a:buNone/>
            </a:pP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*It’s all about the trade war. Chinese response has so far been muted, but how long will that last if the US escalates, as it has promised to do so?</a:t>
            </a: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*Final revision to Q4 GDP up 0.2% to a hot 2.9%, but is old data</a:t>
            </a: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*Negative data on the economy staring to pile up, with two weak Nonfarm Payroll reports in a row, 103,000 in March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Feb Dallas Fed </a:t>
            </a:r>
            <a: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General Business Activity Ind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ex drops from 28 to 21, March </a:t>
            </a:r>
            <a: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Institute of Supply Management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manufacturing activity drops from 61 to 59, services down from 59 to 58</a:t>
            </a: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*Weak global stock markets creating a negative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wealth effect, bringing recession fears forward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</a:rPr>
              <a:t/>
            </a:r>
            <a:br>
              <a:rPr lang="en-US" sz="1800" dirty="0">
                <a:solidFill>
                  <a:srgbClr val="FF0000"/>
                </a:solidFill>
              </a:rPr>
            </a:br>
            <a:r>
              <a:rPr lang="en-US" sz="1800" dirty="0">
                <a:solidFill>
                  <a:srgbClr val="FF0000"/>
                </a:solidFill>
              </a:rPr>
              <a:t/>
            </a:r>
            <a:br>
              <a:rPr lang="en-US" sz="1800" dirty="0">
                <a:solidFill>
                  <a:srgbClr val="FF0000"/>
                </a:solidFill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1" i="1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3E6D341-73E9-AD49-B8B4-4143583C17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3200" y="4536611"/>
            <a:ext cx="1965789" cy="1965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70270766"/>
      </p:ext>
    </p:extLst>
  </p:cSld>
  <p:clrMapOvr>
    <a:masterClrMapping/>
  </p:clrMapOvr>
  <p:transition spd="slow">
    <p:cut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hape 128"/>
          <p:cNvSpPr txBox="1">
            <a:spLocks noGrp="1"/>
          </p:cNvSpPr>
          <p:nvPr>
            <p:ph type="title"/>
          </p:nvPr>
        </p:nvSpPr>
        <p:spPr>
          <a:xfrm>
            <a:off x="457200" y="76201"/>
            <a:ext cx="8229600" cy="14477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Weekly Jobless Claims –The Most 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Important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Statistic </a:t>
            </a:r>
            <a:r>
              <a:rPr lang="en-US" sz="24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+24,000</a:t>
            </a:r>
            <a:r>
              <a:rPr lang="en-US" sz="1800" b="1" dirty="0">
                <a:solidFill>
                  <a:srgbClr val="FF0000"/>
                </a:solidFill>
                <a:latin typeface="+mj-lt"/>
                <a:ea typeface="Calibri"/>
                <a:cs typeface="Calibri"/>
                <a:sym typeface="Calibri"/>
              </a:rPr>
              <a:t> to</a:t>
            </a:r>
            <a:r>
              <a:rPr lang="en-US" sz="1800" b="1" i="0" u="none" strike="noStrike" cap="none" baseline="0" dirty="0">
                <a:solidFill>
                  <a:srgbClr val="FF0000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800" b="1">
                <a:solidFill>
                  <a:srgbClr val="FF0000"/>
                </a:solidFill>
                <a:latin typeface="+mj-lt"/>
                <a:ea typeface="Calibri"/>
                <a:cs typeface="Calibri"/>
                <a:sym typeface="Calibri"/>
              </a:rPr>
              <a:t>242,000-holiday distortions</a:t>
            </a:r>
            <a:r>
              <a:rPr lang="en-US" sz="2000" b="1" dirty="0">
                <a:solidFill>
                  <a:srgbClr val="FF0000"/>
                </a:solidFill>
                <a:latin typeface="+mj-lt"/>
                <a:ea typeface="Calibri"/>
                <a:cs typeface="Calibri"/>
                <a:sym typeface="Calibri"/>
              </a:rPr>
              <a:t/>
            </a:r>
            <a:br>
              <a:rPr lang="en-US" sz="2000" b="1" dirty="0">
                <a:solidFill>
                  <a:srgbClr val="FF0000"/>
                </a:solidFill>
                <a:latin typeface="+mj-lt"/>
                <a:ea typeface="Calibri"/>
                <a:cs typeface="Calibri"/>
                <a:sym typeface="Calibri"/>
              </a:rPr>
            </a:br>
            <a:endParaRPr lang="en-US" sz="2000" b="1" i="0" u="none" strike="noStrike" cap="none" baseline="0" dirty="0">
              <a:solidFill>
                <a:srgbClr val="FF0000"/>
              </a:solidFill>
              <a:latin typeface="+mj-lt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798D9CD-BACD-1E4E-BB75-D377BC2C2B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1295400"/>
            <a:ext cx="7269018" cy="5272035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hape 113"/>
          <p:cNvSpPr txBox="1">
            <a:spLocks noGrp="1"/>
          </p:cNvSpPr>
          <p:nvPr>
            <p:ph type="title"/>
          </p:nvPr>
        </p:nvSpPr>
        <p:spPr>
          <a:xfrm>
            <a:off x="381000" y="838200"/>
            <a:ext cx="8229600" cy="762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4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</a:t>
            </a:r>
            <a:r>
              <a:rPr lang="en-US" sz="4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Bill Davis</a:t>
            </a:r>
            <a:r>
              <a:rPr lang="en-US" sz="4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View</a:t>
            </a:r>
            <a:br>
              <a:rPr lang="en-US" sz="4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$1,500 Upgrade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for the </a:t>
            </a:r>
            <a:r>
              <a:rPr lang="en-US" sz="1800" b="1" i="1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Mad Day Trader Service</a:t>
            </a:r>
            <a:r>
              <a:rPr lang="en-US" sz="1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4" name="Shape 114"/>
          <p:cNvSpPr txBox="1"/>
          <p:nvPr/>
        </p:nvSpPr>
        <p:spPr>
          <a:xfrm>
            <a:off x="1828800" y="1524000"/>
            <a:ext cx="8077200" cy="53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endParaRPr lang="en-US" sz="2000" i="0" strike="noStrike" cap="none" baseline="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xmlns="" id="{198529E8-EE76-DC4A-AC53-FB4CFA70E4F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418199400"/>
              </p:ext>
            </p:extLst>
          </p:nvPr>
        </p:nvGraphicFramePr>
        <p:xfrm>
          <a:off x="748302" y="2023153"/>
          <a:ext cx="7494995" cy="4525965"/>
        </p:xfrm>
        <a:graphic>
          <a:graphicData uri="http://schemas.openxmlformats.org/drawingml/2006/table">
            <a:tbl>
              <a:tblPr>
                <a:tableStyleId>{D65DD7F7-462A-4F70-8277-D15755171BC1}</a:tableStyleId>
              </a:tblPr>
              <a:tblGrid>
                <a:gridCol w="3958709">
                  <a:extLst>
                    <a:ext uri="{9D8B030D-6E8A-4147-A177-3AD203B41FA5}">
                      <a16:colId xmlns:a16="http://schemas.microsoft.com/office/drawing/2014/main" xmlns="" val="3829060966"/>
                    </a:ext>
                  </a:extLst>
                </a:gridCol>
                <a:gridCol w="1641416">
                  <a:extLst>
                    <a:ext uri="{9D8B030D-6E8A-4147-A177-3AD203B41FA5}">
                      <a16:colId xmlns:a16="http://schemas.microsoft.com/office/drawing/2014/main" xmlns="" val="507723047"/>
                    </a:ext>
                  </a:extLst>
                </a:gridCol>
                <a:gridCol w="1894870">
                  <a:extLst>
                    <a:ext uri="{9D8B030D-6E8A-4147-A177-3AD203B41FA5}">
                      <a16:colId xmlns:a16="http://schemas.microsoft.com/office/drawing/2014/main" xmlns="" val="534508318"/>
                    </a:ext>
                  </a:extLst>
                </a:gridCol>
              </a:tblGrid>
              <a:tr h="301731"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Buys:</a:t>
                      </a:r>
                      <a:endParaRPr lang="en-US" sz="1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900" u="none" strike="noStrike">
                          <a:effectLst/>
                        </a:rPr>
                        <a:t>Entry</a:t>
                      </a:r>
                      <a:endParaRPr lang="en-US" sz="1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900" u="none" strike="noStrike">
                          <a:effectLst/>
                        </a:rPr>
                        <a:t>Target</a:t>
                      </a:r>
                      <a:endParaRPr lang="en-US" sz="1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extLst>
                  <a:ext uri="{0D108BD9-81ED-4DB2-BD59-A6C34878D82A}">
                    <a16:rowId xmlns:a16="http://schemas.microsoft.com/office/drawing/2014/main" xmlns="" val="3911215430"/>
                  </a:ext>
                </a:extLst>
              </a:tr>
              <a:tr h="301731">
                <a:tc>
                  <a:txBody>
                    <a:bodyPr/>
                    <a:lstStyle/>
                    <a:p>
                      <a:pPr algn="l" fontAlgn="b"/>
                      <a:endParaRPr lang="en-US" sz="1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extLst>
                  <a:ext uri="{0D108BD9-81ED-4DB2-BD59-A6C34878D82A}">
                    <a16:rowId xmlns:a16="http://schemas.microsoft.com/office/drawing/2014/main" xmlns="" val="1615055595"/>
                  </a:ext>
                </a:extLst>
              </a:tr>
              <a:tr h="301731"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Celgene Corp (CELG)</a:t>
                      </a:r>
                      <a:endParaRPr lang="en-US" sz="1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       88.00 </a:t>
                      </a:r>
                      <a:endParaRPr lang="en-US" sz="1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          97.00 </a:t>
                      </a:r>
                      <a:endParaRPr lang="en-US" sz="1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extLst>
                  <a:ext uri="{0D108BD9-81ED-4DB2-BD59-A6C34878D82A}">
                    <a16:rowId xmlns:a16="http://schemas.microsoft.com/office/drawing/2014/main" xmlns="" val="3641576596"/>
                  </a:ext>
                </a:extLst>
              </a:tr>
              <a:tr h="301731"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Patterson Dental Co. (PDCO)</a:t>
                      </a:r>
                      <a:endParaRPr lang="en-US" sz="1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       22.00 </a:t>
                      </a:r>
                      <a:endParaRPr lang="en-US" sz="1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          30.00 </a:t>
                      </a:r>
                      <a:endParaRPr lang="en-US" sz="1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extLst>
                  <a:ext uri="{0D108BD9-81ED-4DB2-BD59-A6C34878D82A}">
                    <a16:rowId xmlns:a16="http://schemas.microsoft.com/office/drawing/2014/main" xmlns="" val="4018101999"/>
                  </a:ext>
                </a:extLst>
              </a:tr>
              <a:tr h="301731"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Biogen Inc. (BIIB)</a:t>
                      </a:r>
                      <a:endParaRPr lang="en-US" sz="1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     265.00 </a:t>
                      </a:r>
                      <a:endParaRPr lang="en-US" sz="1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         300.00 </a:t>
                      </a:r>
                      <a:endParaRPr lang="en-US" sz="1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extLst>
                  <a:ext uri="{0D108BD9-81ED-4DB2-BD59-A6C34878D82A}">
                    <a16:rowId xmlns:a16="http://schemas.microsoft.com/office/drawing/2014/main" xmlns="" val="3168993781"/>
                  </a:ext>
                </a:extLst>
              </a:tr>
              <a:tr h="301731"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WageWorks Inc. (WAGE)</a:t>
                      </a:r>
                      <a:endParaRPr lang="en-US" sz="1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       42.00 </a:t>
                      </a:r>
                      <a:endParaRPr lang="en-US" sz="1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          55.00 </a:t>
                      </a:r>
                      <a:endParaRPr lang="en-US" sz="1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extLst>
                  <a:ext uri="{0D108BD9-81ED-4DB2-BD59-A6C34878D82A}">
                    <a16:rowId xmlns:a16="http://schemas.microsoft.com/office/drawing/2014/main" xmlns="" val="2490701117"/>
                  </a:ext>
                </a:extLst>
              </a:tr>
              <a:tr h="301731"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Alerian MLP (AMJ)</a:t>
                      </a:r>
                      <a:endParaRPr lang="en-US" sz="1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       24.00 </a:t>
                      </a:r>
                      <a:endParaRPr lang="en-US" sz="1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          28.00 </a:t>
                      </a:r>
                      <a:endParaRPr lang="en-US" sz="1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extLst>
                  <a:ext uri="{0D108BD9-81ED-4DB2-BD59-A6C34878D82A}">
                    <a16:rowId xmlns:a16="http://schemas.microsoft.com/office/drawing/2014/main" xmlns="" val="1090188150"/>
                  </a:ext>
                </a:extLst>
              </a:tr>
              <a:tr h="301731">
                <a:tc>
                  <a:txBody>
                    <a:bodyPr/>
                    <a:lstStyle/>
                    <a:p>
                      <a:pPr algn="l" fontAlgn="b"/>
                      <a:endParaRPr lang="en-US" sz="1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extLst>
                  <a:ext uri="{0D108BD9-81ED-4DB2-BD59-A6C34878D82A}">
                    <a16:rowId xmlns:a16="http://schemas.microsoft.com/office/drawing/2014/main" xmlns="" val="3162014316"/>
                  </a:ext>
                </a:extLst>
              </a:tr>
              <a:tr h="301731"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Sells:</a:t>
                      </a:r>
                      <a:endParaRPr lang="en-US" sz="1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extLst>
                  <a:ext uri="{0D108BD9-81ED-4DB2-BD59-A6C34878D82A}">
                    <a16:rowId xmlns:a16="http://schemas.microsoft.com/office/drawing/2014/main" xmlns="" val="164853563"/>
                  </a:ext>
                </a:extLst>
              </a:tr>
              <a:tr h="301731">
                <a:tc>
                  <a:txBody>
                    <a:bodyPr/>
                    <a:lstStyle/>
                    <a:p>
                      <a:pPr algn="l" fontAlgn="b"/>
                      <a:endParaRPr lang="en-US" sz="1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extLst>
                  <a:ext uri="{0D108BD9-81ED-4DB2-BD59-A6C34878D82A}">
                    <a16:rowId xmlns:a16="http://schemas.microsoft.com/office/drawing/2014/main" xmlns="" val="3821123236"/>
                  </a:ext>
                </a:extLst>
              </a:tr>
              <a:tr h="301731"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Facebook, Inc (FB)</a:t>
                      </a:r>
                      <a:endParaRPr lang="en-US" sz="1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     168.00 </a:t>
                      </a:r>
                      <a:endParaRPr lang="en-US" sz="1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         140.00 </a:t>
                      </a:r>
                      <a:endParaRPr lang="en-US" sz="1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extLst>
                  <a:ext uri="{0D108BD9-81ED-4DB2-BD59-A6C34878D82A}">
                    <a16:rowId xmlns:a16="http://schemas.microsoft.com/office/drawing/2014/main" xmlns="" val="1805662250"/>
                  </a:ext>
                </a:extLst>
              </a:tr>
              <a:tr h="301731"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Scotts Co. (SMG)</a:t>
                      </a:r>
                      <a:endParaRPr lang="en-US" sz="1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       92.00 </a:t>
                      </a:r>
                      <a:endParaRPr lang="en-US" sz="1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          78.00 </a:t>
                      </a:r>
                      <a:endParaRPr lang="en-US" sz="1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extLst>
                  <a:ext uri="{0D108BD9-81ED-4DB2-BD59-A6C34878D82A}">
                    <a16:rowId xmlns:a16="http://schemas.microsoft.com/office/drawing/2014/main" xmlns="" val="305340220"/>
                  </a:ext>
                </a:extLst>
              </a:tr>
              <a:tr h="301731"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AGCO Corp (AGCO)</a:t>
                      </a:r>
                      <a:endParaRPr lang="en-US" sz="1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       66.00 </a:t>
                      </a:r>
                      <a:endParaRPr lang="en-US" sz="1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          58.00 </a:t>
                      </a:r>
                      <a:endParaRPr lang="en-US" sz="1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extLst>
                  <a:ext uri="{0D108BD9-81ED-4DB2-BD59-A6C34878D82A}">
                    <a16:rowId xmlns:a16="http://schemas.microsoft.com/office/drawing/2014/main" xmlns="" val="3056717242"/>
                  </a:ext>
                </a:extLst>
              </a:tr>
              <a:tr h="301731"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Ambarella, Inc. (AMBA)</a:t>
                      </a:r>
                      <a:endParaRPr lang="en-US" sz="1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       50.00 </a:t>
                      </a:r>
                      <a:endParaRPr lang="en-US" sz="1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          42.00 </a:t>
                      </a:r>
                      <a:endParaRPr lang="en-US" sz="1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extLst>
                  <a:ext uri="{0D108BD9-81ED-4DB2-BD59-A6C34878D82A}">
                    <a16:rowId xmlns:a16="http://schemas.microsoft.com/office/drawing/2014/main" xmlns="" val="1929860015"/>
                  </a:ext>
                </a:extLst>
              </a:tr>
              <a:tr h="301731"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Tesla Inc. (TSLA)</a:t>
                      </a:r>
                      <a:endParaRPr lang="en-US" sz="1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     316.00 </a:t>
                      </a:r>
                      <a:endParaRPr lang="en-US" sz="1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 dirty="0">
                          <a:effectLst/>
                        </a:rPr>
                        <a:t> $           238.00 </a:t>
                      </a:r>
                      <a:endParaRPr lang="en-US" sz="19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extLst>
                  <a:ext uri="{0D108BD9-81ED-4DB2-BD59-A6C34878D82A}">
                    <a16:rowId xmlns:a16="http://schemas.microsoft.com/office/drawing/2014/main" xmlns="" val="102131283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2958349961"/>
      </p:ext>
    </p:extLst>
  </p:cSld>
  <p:clrMapOvr>
    <a:masterClrMapping/>
  </p:clrMapOvr>
  <p:transition spd="slow">
    <p:cut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Shape 211"/>
          <p:cNvSpPr txBox="1">
            <a:spLocks noGrp="1"/>
          </p:cNvSpPr>
          <p:nvPr>
            <p:ph type="title"/>
          </p:nvPr>
        </p:nvSpPr>
        <p:spPr>
          <a:xfrm>
            <a:off x="533400" y="152400"/>
            <a:ext cx="8229600" cy="685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Stocks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Correction Time</a:t>
            </a: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2" name="Shape 212"/>
          <p:cNvSpPr txBox="1">
            <a:spLocks noGrp="1"/>
          </p:cNvSpPr>
          <p:nvPr>
            <p:ph type="body" idx="1"/>
          </p:nvPr>
        </p:nvSpPr>
        <p:spPr>
          <a:xfrm>
            <a:off x="304800" y="982037"/>
            <a:ext cx="8686800" cy="541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spcBef>
                <a:spcPts val="0"/>
              </a:spcBef>
              <a:buSzPct val="25000"/>
              <a:buNone/>
            </a:pP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*So far, it’s just a normal correction. Solid economic data don’t justify a recession call</a:t>
            </a:r>
            <a: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*Lead stocks down 20%-30%, how much do you want to sell in from of record earnings reports in a few weeks? No much, and none if you are a big institution</a:t>
            </a:r>
            <a: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*Tech earnings looking to rise by </a:t>
            </a:r>
            <a:r>
              <a:rPr lang="en-US" sz="19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23.4%, </a:t>
            </a: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Financials by </a:t>
            </a:r>
            <a:r>
              <a:rPr lang="en-US" sz="19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24.4%, </a:t>
            </a: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account for 40% of the market, all stocks up by 17%</a:t>
            </a:r>
            <a: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*Stocks setting up for a range for the next six months going into the November election</a:t>
            </a:r>
            <a: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Only three more weeks until of seasonal headwind and “Sell in May and Go away”</a:t>
            </a:r>
            <a: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Volatility spikes, but at half peak levels</a:t>
            </a: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seen in last rout, is in no way reflecting</a:t>
            </a: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the massive intraday swings</a:t>
            </a: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Time to start adding leveraged leaps</a:t>
            </a: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in the best quality tech names</a:t>
            </a:r>
            <a: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/>
            </a:r>
            <a:br>
              <a:rPr lang="en-US" sz="1800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</a:br>
            <a:r>
              <a:rPr lang="en-US" sz="1800" dirty="0">
                <a:solidFill>
                  <a:srgbClr val="FF0000"/>
                </a:solidFill>
              </a:rPr>
              <a:t> </a:t>
            </a: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0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0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0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626E69E-20CB-F142-97C9-D1FA058506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0650" y="4876800"/>
            <a:ext cx="3371850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7919252"/>
      </p:ext>
    </p:extLst>
  </p:cSld>
  <p:clrMapOvr>
    <a:masterClrMapping/>
  </p:clrMapOvr>
  <p:transition spd="slow">
    <p:cut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555446F-21C5-E748-AE8C-DA6E6A55D4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It’s All About Buy Backs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86E8147-01D0-1546-B5B2-22BF88FC77A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03200" indent="0">
              <a:buNone/>
            </a:pPr>
            <a:r>
              <a:rPr lang="en-US" sz="2000" dirty="0"/>
              <a:t>*Corporate share buybacks are the only net buyers of stock in 2018,</a:t>
            </a:r>
            <a:br>
              <a:rPr lang="en-US" sz="2000" dirty="0"/>
            </a:br>
            <a:r>
              <a:rPr lang="en-US" sz="2000" dirty="0"/>
              <a:t>individuals, institutions, and pension funds sitting on their hands</a:t>
            </a:r>
            <a:br>
              <a:rPr lang="en-US" sz="2000" dirty="0"/>
            </a:br>
            <a:r>
              <a:rPr lang="en-US" sz="2000" dirty="0"/>
              <a:t/>
            </a:r>
            <a:br>
              <a:rPr lang="en-US" sz="2000" dirty="0"/>
            </a:br>
            <a:r>
              <a:rPr lang="en-US" sz="2000" dirty="0"/>
              <a:t>*Buy backs are up 51% this year</a:t>
            </a:r>
            <a:br>
              <a:rPr lang="en-US" sz="2000" dirty="0"/>
            </a:br>
            <a:r>
              <a:rPr lang="en-US" sz="2000" dirty="0"/>
              <a:t/>
            </a:r>
            <a:br>
              <a:rPr lang="en-US" sz="2000" dirty="0"/>
            </a:br>
            <a:r>
              <a:rPr lang="en-US" sz="2000" dirty="0"/>
              <a:t>*Next Round of Q1 2018 earnings will announce substantial increases in buyback commitments</a:t>
            </a:r>
            <a:br>
              <a:rPr lang="en-US" sz="2000" dirty="0"/>
            </a:br>
            <a:r>
              <a:rPr lang="en-US" sz="2000" dirty="0"/>
              <a:t/>
            </a:r>
            <a:br>
              <a:rPr lang="en-US" sz="2000" dirty="0"/>
            </a:br>
            <a:r>
              <a:rPr lang="en-US" sz="2000" dirty="0"/>
              <a:t>*Until then, companies have been sitting on their hands during the “Quiet Period” to avoid insider trading risks.</a:t>
            </a:r>
            <a:br>
              <a:rPr lang="en-US" sz="2000" dirty="0"/>
            </a:br>
            <a:r>
              <a:rPr lang="en-US" sz="2000" dirty="0"/>
              <a:t/>
            </a:r>
            <a:br>
              <a:rPr lang="en-US" sz="2000" dirty="0"/>
            </a:br>
            <a:r>
              <a:rPr lang="en-US" sz="2000" dirty="0"/>
              <a:t>Both corrections in 2018 have coincided with “Quiet Periods” in February and April, when they end i</a:t>
            </a:r>
            <a:r>
              <a:rPr lang="en-US" sz="2000" b="1" dirty="0"/>
              <a:t>ts off to the races</a:t>
            </a:r>
          </a:p>
        </p:txBody>
      </p:sp>
    </p:spTree>
    <p:extLst>
      <p:ext uri="{BB962C8B-B14F-4D97-AF65-F5344CB8AC3E}">
        <p14:creationId xmlns:p14="http://schemas.microsoft.com/office/powerpoint/2010/main" xmlns="" val="30294426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 txBox="1">
            <a:spLocks noGrp="1"/>
          </p:cNvSpPr>
          <p:nvPr>
            <p:ph type="title"/>
          </p:nvPr>
        </p:nvSpPr>
        <p:spPr>
          <a:xfrm>
            <a:off x="381000" y="2286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S&amp;P 500-Moving Into a Range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Long 3/$275-$280 bear put spread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b="1" i="1" u="none" strike="noStrike" cap="none" baseline="0"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BA4D8AF-4DEE-4AF4-B1B3-7AEF0D3D88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990600"/>
            <a:ext cx="7615020" cy="5841507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 txBox="1">
            <a:spLocks noGrp="1"/>
          </p:cNvSpPr>
          <p:nvPr>
            <p:ph type="title"/>
          </p:nvPr>
        </p:nvSpPr>
        <p:spPr>
          <a:xfrm>
            <a:off x="533400" y="76200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Dow Average-13.33% Correction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A2B1135-CF65-44F5-878D-8B8132575F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066800"/>
            <a:ext cx="7558197" cy="57150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570A809-0859-354A-B457-B6F98F2288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CE090D1-E9B2-EB49-9E08-BC24B65390F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6C12206-B22F-EE48-8C99-44BCA78534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76200"/>
            <a:ext cx="6788150" cy="6681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8161929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 txBox="1">
            <a:spLocks noGrp="1"/>
          </p:cNvSpPr>
          <p:nvPr>
            <p:ph type="title"/>
          </p:nvPr>
        </p:nvSpPr>
        <p:spPr>
          <a:xfrm>
            <a:off x="485775" y="228600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Russell 2000 (IWM)-Peaked Out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long the (IWM) 12/$152-$155 bear put spread</a:t>
            </a:r>
            <a:endParaRPr lang="en-US" sz="1800" b="0" i="0" u="none" strike="noStrike" cap="none" baseline="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B7C32E3-99F1-4E75-8783-03C711E29D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6679" y="1447800"/>
            <a:ext cx="7090641" cy="541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7700783"/>
      </p:ext>
    </p:extLst>
  </p:cSld>
  <p:clrMapOvr>
    <a:masterClrMapping/>
  </p:clrMapOvr>
  <p:transition spd="slow">
    <p:cut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Shape 240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NASDAQ (QQQ)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-Crushed</a:t>
            </a: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9E4CD8E-5CE1-4C53-8247-754E26345C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1219200"/>
            <a:ext cx="7446660" cy="56388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Shape 254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(VIX)-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Spike Again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!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25AB73F-D80C-4859-8923-A77901CC9A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990600"/>
            <a:ext cx="7627620" cy="58674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Shape 254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iPath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S&amp;P 500 VIX Short-Term Futures ETN (VXX)</a:t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long 3/$60-$65 bear put spread</a:t>
            </a:r>
            <a:r>
              <a:rPr lang="en-US" sz="1800" dirty="0">
                <a:solidFill>
                  <a:schemeClr val="tx1"/>
                </a:solidFill>
              </a:rPr>
              <a:t> – expires in 7 trading days</a:t>
            </a:r>
            <a:r>
              <a:rPr lang="en-US" sz="1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baseline="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3/$55-$60 bear put spread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41578F0-E5B0-4025-AC20-51FFDE037F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599" y="1447800"/>
            <a:ext cx="7068719" cy="5404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86606044"/>
      </p:ext>
    </p:extLst>
  </p:cSld>
  <p:clrMapOvr>
    <a:masterClrMapping/>
  </p:clrMapOvr>
  <p:transition spd="slow">
    <p:cut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Shape 303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General Electric (GE)-No Recovery</a:t>
            </a:r>
            <a:b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Breakup Value is $15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A0AC48E-5FB0-4C81-91A6-C47AF76E6A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1447801"/>
            <a:ext cx="7069328" cy="541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35296020"/>
      </p:ext>
    </p:extLst>
  </p:cSld>
  <p:clrMapOvr>
    <a:masterClrMapping/>
  </p:clrMapOvr>
  <p:transition spd="slow">
    <p:cut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Shape 303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Apple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AAPL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)-Waiting for Buy Backs</a:t>
            </a:r>
            <a:b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long 3/$140-$150 calls spread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3/$140-$145 calls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stopped out of long</a:t>
            </a:r>
            <a:r>
              <a:rPr lang="en-US" sz="1800" b="0" i="0" u="none" strike="noStrike" cap="none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 3/$170-$175 put spread</a:t>
            </a:r>
            <a:br>
              <a:rPr lang="en-US" sz="1800" b="0" i="0" u="none" strike="noStrike" cap="none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long 4/$155-$165 calls spread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80507CC-363A-4DC1-8579-484850D018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1676400"/>
            <a:ext cx="6716527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53259974"/>
      </p:ext>
    </p:extLst>
  </p:cSld>
  <p:clrMapOvr>
    <a:masterClrMapping/>
  </p:clrMapOvr>
  <p:transition spd="slow">
    <p:cut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Amazon (AMZN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baseline="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3/$1200-$1250 call spread (Tech Letter)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4BF1706-97BB-4997-8BDB-079CD18526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199" y="1143000"/>
            <a:ext cx="7531539" cy="5708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68424817"/>
      </p:ext>
    </p:extLst>
  </p:cSld>
  <p:clrMapOvr>
    <a:masterClrMapping/>
  </p:clrMapOvr>
  <p:transition spd="slow">
    <p:cut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Facebook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FB)-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long 4/$150-$160 call spread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3/$155-$165 bull call spread</a:t>
            </a: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3/$190-$195 bear put spread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9983C36-079D-40FE-9E51-8D419F6716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1447800"/>
            <a:ext cx="7080394" cy="541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12459821"/>
      </p:ext>
    </p:extLst>
  </p:cSld>
  <p:clrMapOvr>
    <a:masterClrMapping/>
  </p:clrMapOvr>
  <p:transition spd="slow">
    <p:cut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Alphabet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GOOGL)-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long 4/$900-$930 call spread-Expires in 7 trading days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0F25D89-E61B-48DD-AE83-32799E7D56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799" y="1143000"/>
            <a:ext cx="7518593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70697041"/>
      </p:ext>
    </p:extLst>
  </p:cSld>
  <p:clrMapOvr>
    <a:masterClrMapping/>
  </p:clrMapOvr>
  <p:transition spd="slow">
    <p:cut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160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Micron Technology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(MU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)-Spectacular Earnings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3/$34-$37 bull call spread in Mad Hedge Technology Letter Only</a:t>
            </a: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UBS bearish report decimates the entire industry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54AE483-A5AF-4B5F-8B2E-CDBF064E7E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599" y="1295401"/>
            <a:ext cx="7304211" cy="55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27302224"/>
      </p:ext>
    </p:extLst>
  </p:cSld>
  <p:clrMapOvr>
    <a:masterClrMapping/>
  </p:clrMapOvr>
  <p:transition spd="slow">
    <p:cut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>
                <a:ea typeface="ＭＳ Ｐゴシック" charset="-128"/>
                <a:cs typeface="ＭＳ Ｐゴシック" charset="-128"/>
              </a:rPr>
              <a:t>MHFT Global Strategy Luncheons</a:t>
            </a:r>
            <a:br>
              <a:rPr lang="en-US" sz="2800">
                <a:ea typeface="ＭＳ Ｐゴシック" charset="-128"/>
                <a:cs typeface="ＭＳ Ｐゴシック" charset="-128"/>
              </a:rPr>
            </a:br>
            <a:r>
              <a:rPr lang="en-US" sz="2800">
                <a:ea typeface="ＭＳ Ｐゴシック" charset="-128"/>
                <a:cs typeface="ＭＳ Ｐゴシック" charset="-128"/>
              </a:rPr>
              <a:t>Buy tickets at </a:t>
            </a:r>
            <a:r>
              <a:rPr lang="en-US" sz="2800">
                <a:ea typeface="ＭＳ Ｐゴシック" charset="-128"/>
                <a:cs typeface="ＭＳ Ｐゴシック" charset="-128"/>
                <a:hlinkClick r:id="rId2"/>
              </a:rPr>
              <a:t>www.madhedgefundtrader.com</a:t>
            </a:r>
            <a:r>
              <a:rPr lang="en-US" sz="2800">
                <a:ea typeface="ＭＳ Ｐゴシック" charset="-128"/>
                <a:cs typeface="ＭＳ Ｐゴシック" charset="-128"/>
              </a:rPr>
              <a:t>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607633" y="2057400"/>
            <a:ext cx="19287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b="1" dirty="0"/>
              <a:t>Forth Worth, TX</a:t>
            </a:r>
            <a:br>
              <a:rPr lang="en-US" sz="1800" b="1" dirty="0"/>
            </a:br>
            <a:r>
              <a:rPr lang="en-US" sz="1800" b="1" dirty="0"/>
              <a:t>June 11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E7A5DCEB-E092-4D4C-99AF-4EB3DFC3EB3D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81300" y="3200400"/>
            <a:ext cx="3581400" cy="272776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3448717829"/>
      </p:ext>
    </p:extLst>
  </p:cSld>
  <p:clrMapOvr>
    <a:masterClrMapping/>
  </p:clrMapOvr>
  <p:transition spd="slow">
    <p:wip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Salesforce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(CRM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long 6/$105-$110 call spread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3/$90-$95 bull call spread in Mad Hedge Technology Letter </a:t>
            </a: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81B9B91-3EC9-439E-9BE9-C411DDAC87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1295401"/>
            <a:ext cx="7238713" cy="55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7376878"/>
      </p:ext>
    </p:extLst>
  </p:cSld>
  <p:clrMapOvr>
    <a:masterClrMapping/>
  </p:clrMapOvr>
  <p:transition spd="slow">
    <p:cut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Industrials Sector SPDR (XLI)-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(GE), (MMM), (UNP), (UTX), (BA), (HON)</a:t>
            </a: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30736A4-18EB-4CBE-8268-A29234C652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1295400"/>
            <a:ext cx="7331985" cy="5586274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US Steel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X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</a:t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b="0" i="0" u="none" strike="noStrike" cap="none" baseline="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1800" b="0" i="0" u="none" strike="noStrike" cap="none" baseline="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long the 9/$21-$22 vertical bull call spread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841CEB3-2BBE-47B9-BEDC-A4E3215907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1143001"/>
            <a:ext cx="7493482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65214631"/>
      </p:ext>
    </p:extLst>
  </p:cSld>
  <p:clrMapOvr>
    <a:masterClrMapping/>
  </p:clrMapOvr>
  <p:transition spd="slow">
    <p:cut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Southwest Airlines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LUV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Warren Buffett’s Favorite Airline</a:t>
            </a:r>
            <a:endParaRPr lang="en-US" sz="16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97BA7BB-0035-40AC-AE65-93748AE380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1143000"/>
            <a:ext cx="7446818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13797686"/>
      </p:ext>
    </p:extLst>
  </p:cSld>
  <p:clrMapOvr>
    <a:masterClrMapping/>
  </p:clrMapOvr>
  <p:transition spd="slow">
    <p:cut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Transports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Sector SPDR (XTN)-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(ALGT),  (ALK), (JBLU), (LUV), (CHRW), (DAL) </a:t>
            </a: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DD057F6-BB84-4794-99C3-453D8220BD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567" y="1283563"/>
            <a:ext cx="7266866" cy="5574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67774040"/>
      </p:ext>
    </p:extLst>
  </p:cSld>
  <p:clrMapOvr>
    <a:masterClrMapping/>
  </p:clrMapOvr>
  <p:transition spd="slow">
    <p:cut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 txBox="1">
            <a:spLocks noGrp="1"/>
          </p:cNvSpPr>
          <p:nvPr>
            <p:ph type="title"/>
          </p:nvPr>
        </p:nvSpPr>
        <p:spPr>
          <a:xfrm>
            <a:off x="457200" y="304800"/>
            <a:ext cx="8229600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Health Care Sector (XLV), (RXL)-The New FANG?</a:t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(JNJ), (PFE), (MRK), (GILD), (ACT), (AMGN)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78D6FD9-A8B0-45A5-8C73-BC104F9262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399" y="1143000"/>
            <a:ext cx="7423683" cy="5697245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Citigroup (C)-Earnings 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on Friday up 25%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long 6/$60-$65 bull call spread</a:t>
            </a:r>
            <a:r>
              <a:rPr lang="en-US" sz="16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b="0" i="0" u="none" strike="noStrike" cap="none" baseline="0" dirty="0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23F661E-D0B7-46FA-9432-AFE862BD60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1066800"/>
            <a:ext cx="7585811" cy="57912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457200" y="3810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Goldman Sachs</a:t>
            </a: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GS</a:t>
            </a: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Earnings Disappointment on bond losses</a:t>
            </a: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stopped out of long 4/240-$245 call spread</a:t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long 10/$220-$225 vertical bull call spread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 took profits on long 10/$227.50-$232.50 vertical bull call spread</a:t>
            </a:r>
            <a:endParaRPr lang="en-US" sz="1600" b="0" i="0" u="none" strike="noStrike" cap="none" baseline="0" dirty="0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3485B59-6ECD-43F5-BEC6-36A2A6655C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1676400"/>
            <a:ext cx="6797156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38612644"/>
      </p:ext>
    </p:extLst>
  </p:cSld>
  <p:clrMapOvr>
    <a:masterClrMapping/>
  </p:clrMapOvr>
  <p:transition spd="slow">
    <p:cut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JP Morgan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JPM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long 4/$95-$100 call spread- Expires in 7 trading days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C58C77D-83E5-4870-9C5B-98E0618A44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1219200"/>
            <a:ext cx="7351718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35049131"/>
      </p:ext>
    </p:extLst>
  </p:cSld>
  <p:clrMapOvr>
    <a:masterClrMapping/>
  </p:clrMapOvr>
  <p:transition spd="slow">
    <p:cut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Palo Alto Networks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PANW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</a:t>
            </a: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312F382-B34A-4230-A400-E3FA8519FC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399" y="1219201"/>
            <a:ext cx="7287943" cy="5615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46399747"/>
      </p:ext>
    </p:extLst>
  </p:cSld>
  <p:clrMapOvr>
    <a:masterClrMapping/>
  </p:clrMapOvr>
  <p:transition spd="slow">
    <p:cut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>
                <a:ea typeface="ＭＳ Ｐゴシック" charset="-128"/>
                <a:cs typeface="ＭＳ Ｐゴシック" charset="-128"/>
              </a:rPr>
              <a:t>MHFT Global Strategy Luncheons</a:t>
            </a:r>
            <a:br>
              <a:rPr lang="en-US" sz="2800">
                <a:ea typeface="ＭＳ Ｐゴシック" charset="-128"/>
                <a:cs typeface="ＭＳ Ｐゴシック" charset="-128"/>
              </a:rPr>
            </a:br>
            <a:r>
              <a:rPr lang="en-US" sz="2800">
                <a:ea typeface="ＭＳ Ｐゴシック" charset="-128"/>
                <a:cs typeface="ＭＳ Ｐゴシック" charset="-128"/>
              </a:rPr>
              <a:t>Buy tickets at </a:t>
            </a:r>
            <a:r>
              <a:rPr lang="en-US" sz="2800">
                <a:ea typeface="ＭＳ Ｐゴシック" charset="-128"/>
                <a:cs typeface="ＭＳ Ｐゴシック" charset="-128"/>
                <a:hlinkClick r:id="rId2"/>
              </a:rPr>
              <a:t>www.madhedgefundtrader.com</a:t>
            </a:r>
            <a:r>
              <a:rPr lang="en-US" sz="2800">
                <a:ea typeface="ＭＳ Ｐゴシック" charset="-128"/>
                <a:cs typeface="ＭＳ Ｐゴシック" charset="-128"/>
              </a:rPr>
              <a:t>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75560" y="1905000"/>
            <a:ext cx="229101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/>
              <a:t>New Orleans, LA </a:t>
            </a:r>
            <a:br>
              <a:rPr lang="en-US" sz="2000" b="1" dirty="0"/>
            </a:br>
            <a:r>
              <a:rPr lang="en-US" sz="2000" b="1" dirty="0"/>
              <a:t>June 12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835341" y="1935777"/>
            <a:ext cx="19928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b="1" dirty="0"/>
              <a:t>Philadelphia, PA</a:t>
            </a:r>
            <a:br>
              <a:rPr lang="en-US" sz="1800" b="1" dirty="0"/>
            </a:br>
            <a:r>
              <a:rPr lang="en-US" sz="1800" b="1" dirty="0"/>
              <a:t>June 13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3D500C3-2DF4-C748-87B4-F2A7A05126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199" y="3048000"/>
            <a:ext cx="3952875" cy="22098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5413FF15-0AA1-8E47-AAD2-FA646F3FA88C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22800" y="3100248"/>
            <a:ext cx="4064000" cy="215755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2801611894"/>
      </p:ext>
    </p:extLst>
  </p:cSld>
  <p:clrMapOvr>
    <a:masterClrMapping/>
  </p:clrMapOvr>
  <p:transition spd="slow">
    <p:wip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NVIDIA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NVDA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</a:t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End of chip cycle fears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6F443E5-FC88-491A-BD0A-2E39A373C6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1143001"/>
            <a:ext cx="7454348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96120738"/>
      </p:ext>
    </p:extLst>
  </p:cSld>
  <p:clrMapOvr>
    <a:masterClrMapping/>
  </p:clrMapOvr>
  <p:transition spd="slow">
    <p:cut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457200" y="381000"/>
            <a:ext cx="8229600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Consumer Discretionary</a:t>
            </a: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SPDR (XLY)</a:t>
            </a:r>
            <a:b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(DIS), (AMZN), (HD), (CMCSA), (MCD), (SBUX)</a:t>
            </a:r>
            <a:br>
              <a:rPr lang="en-US" sz="20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7AF3D0C-C9F7-44BD-AF6B-472A4EE9D8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1295400"/>
            <a:ext cx="7210389" cy="55626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Shape 324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Europe Hedged Equity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HEDJ)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-Global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Rally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DEED1A9-B88B-4794-A8DE-DF39BE4F97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1066801"/>
            <a:ext cx="7622322" cy="57912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Shape 324"/>
          <p:cNvSpPr txBox="1">
            <a:spLocks noGrp="1"/>
          </p:cNvSpPr>
          <p:nvPr>
            <p:ph type="title"/>
          </p:nvPr>
        </p:nvSpPr>
        <p:spPr>
          <a:xfrm>
            <a:off x="457200" y="3048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Japan (DXJ)-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8E14BD0-16D3-4F7D-B8B1-37BEE39DF5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1066801"/>
            <a:ext cx="7549439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6247106"/>
      </p:ext>
    </p:extLst>
  </p:cSld>
  <p:clrMapOvr>
    <a:masterClrMapping/>
  </p:clrMapOvr>
  <p:transition spd="slow">
    <p:cut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Shape 338"/>
          <p:cNvSpPr txBox="1">
            <a:spLocks noGrp="1"/>
          </p:cNvSpPr>
          <p:nvPr>
            <p:ph type="title"/>
          </p:nvPr>
        </p:nvSpPr>
        <p:spPr>
          <a:xfrm>
            <a:off x="457200" y="3810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China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$SSEC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Economic Recovery on Track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453D308-E797-4075-9F6E-AC68E97372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6119" y="1143000"/>
            <a:ext cx="7511761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09253854"/>
      </p:ext>
    </p:extLst>
  </p:cSld>
  <p:clrMapOvr>
    <a:masterClrMapping/>
  </p:clrMapOvr>
  <p:transition spd="slow">
    <p:cut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Shape 338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Emerging Markets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EEM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New High</a:t>
            </a: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92F2EFA-36C5-4A04-A64D-6C19D5DB45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599" y="1143000"/>
            <a:ext cx="7475133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00030826"/>
      </p:ext>
    </p:extLst>
  </p:cSld>
  <p:clrMapOvr>
    <a:masterClrMapping/>
  </p:clrMapOvr>
  <p:transition spd="slow">
    <p:cut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Shape 135"/>
          <p:cNvSpPr txBox="1">
            <a:spLocks noGrp="1"/>
          </p:cNvSpPr>
          <p:nvPr>
            <p:ph type="title"/>
          </p:nvPr>
        </p:nvSpPr>
        <p:spPr>
          <a:xfrm>
            <a:off x="-1" y="209267"/>
            <a:ext cx="8915400" cy="841248"/>
          </a:xfrm>
          <a:prstGeom prst="rect">
            <a:avLst/>
          </a:prstGeom>
          <a:solidFill>
            <a:srgbClr val="2D2F2B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Bonds- Ignoring the Chaos</a:t>
            </a:r>
          </a:p>
        </p:txBody>
      </p:sp>
      <p:sp>
        <p:nvSpPr>
          <p:cNvPr id="136" name="Shape 136"/>
          <p:cNvSpPr txBox="1">
            <a:spLocks noGrp="1"/>
          </p:cNvSpPr>
          <p:nvPr>
            <p:ph type="body" idx="1"/>
          </p:nvPr>
        </p:nvSpPr>
        <p:spPr>
          <a:xfrm>
            <a:off x="457200" y="685800"/>
            <a:ext cx="8001000" cy="6553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lvl="0" indent="0">
              <a:lnSpc>
                <a:spcPts val="2040"/>
              </a:lnSpc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r>
              <a:rPr lang="en-US" sz="1800" i="0" u="none" strike="noStrike" cap="none" baseline="0" dirty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i="0" u="none" strike="noStrike" cap="none" baseline="0" dirty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i="0" u="none" strike="noStrike" cap="none" baseline="0" dirty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i="0" u="none" strike="noStrike" cap="none" baseline="0" dirty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i="0" u="none" strike="noStrike" cap="none" baseline="0" dirty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i="0" u="none" strike="noStrike" cap="none" baseline="0" dirty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*Fed to raise interest rates by 0.25% again in June</a:t>
            </a:r>
            <a:r>
              <a:rPr lang="en-US" sz="180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*Bond market still stalls with yields at four year highs, digesting recent large falls, not reacting at all to “risk off” stock collapse</a:t>
            </a:r>
            <a:br>
              <a:rPr lang="en-US" sz="200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*A 10 basis point drop in yields on a 13% drop in stocks? </a:t>
            </a:r>
            <a:br>
              <a:rPr lang="en-US" sz="200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*Is why we’re running a double short in the (TLT)</a:t>
            </a: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*Global liquidity is shrinking much faster overseas that it is here in the US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*Still looking for 3.25%-3.5% ten year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US Treasury </a:t>
            </a:r>
            <a:r>
              <a:rPr lang="en-US" sz="2000" dirty="0" err="1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myield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by yearend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*China says “everything is on the table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regarding existing $1 trillion in US bond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holdings, but bond market isn’t buying it</a:t>
            </a: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FF0000"/>
                </a:solidFill>
              </a:rPr>
              <a:t/>
            </a:r>
            <a:br>
              <a:rPr lang="en-US" sz="2000" dirty="0">
                <a:solidFill>
                  <a:srgbClr val="FF0000"/>
                </a:solidFill>
              </a:rPr>
            </a:b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FF0000"/>
                </a:solidFill>
              </a:rPr>
              <a:t/>
            </a:r>
            <a:br>
              <a:rPr lang="en-US" sz="2000" dirty="0">
                <a:solidFill>
                  <a:srgbClr val="FF0000"/>
                </a:solidFill>
              </a:rPr>
            </a:br>
            <a:endParaRPr lang="en-US" sz="2000" b="0" i="0" u="none" strike="noStrike" cap="none" baseline="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020E048-6469-164A-8A04-D9369B6B8A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95134" y="4343400"/>
            <a:ext cx="3352800" cy="223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17295950"/>
      </p:ext>
    </p:extLst>
  </p:cSld>
  <p:clrMapOvr>
    <a:masterClrMapping/>
  </p:clrMapOvr>
  <p:transition spd="slow">
    <p:wip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81000"/>
            <a:ext cx="8229600" cy="1600200"/>
          </a:xfrm>
        </p:spPr>
        <p:txBody>
          <a:bodyPr/>
          <a:lstStyle/>
          <a:p>
            <a:r>
              <a:rPr lang="en-US" sz="2400" dirty="0"/>
              <a:t> </a:t>
            </a:r>
            <a:br>
              <a:rPr lang="en-US" sz="2400" dirty="0"/>
            </a:br>
            <a:r>
              <a:rPr lang="en-US" sz="2400" dirty="0"/>
              <a:t>Treasury ETF (TLT) </a:t>
            </a:r>
            <a:r>
              <a:rPr lang="mr-IN" sz="2400" dirty="0"/>
              <a:t>–</a:t>
            </a:r>
            <a:r>
              <a:rPr lang="en-US" sz="2400" dirty="0"/>
              <a:t> 2.78 Bottoming Out</a:t>
            </a:r>
            <a:r>
              <a:rPr lang="en-US" sz="1800" dirty="0"/>
              <a:t/>
            </a:r>
            <a:br>
              <a:rPr lang="en-US" sz="1800" dirty="0"/>
            </a:br>
            <a:r>
              <a:rPr lang="en-US" sz="1800" dirty="0">
                <a:solidFill>
                  <a:schemeClr val="tx1"/>
                </a:solidFill>
              </a:rPr>
              <a:t>long 5/$124-$127 vertical bear put spread</a:t>
            </a:r>
            <a:r>
              <a:rPr lang="en-US" sz="1800" dirty="0"/>
              <a:t/>
            </a:r>
            <a:br>
              <a:rPr lang="en-US" sz="1800" dirty="0"/>
            </a:br>
            <a:r>
              <a:rPr lang="en-US" sz="1800" dirty="0">
                <a:solidFill>
                  <a:schemeClr val="tx1"/>
                </a:solidFill>
              </a:rPr>
              <a:t>long 4/$123-$126 vertical bear put spread – expires in 10 trading days</a:t>
            </a:r>
            <a:r>
              <a:rPr lang="en-US" sz="1800" dirty="0">
                <a:solidFill>
                  <a:srgbClr val="00B050"/>
                </a:solidFill>
              </a:rPr>
              <a:t/>
            </a:r>
            <a:br>
              <a:rPr lang="en-US" sz="1800" dirty="0">
                <a:solidFill>
                  <a:srgbClr val="00B050"/>
                </a:solidFill>
              </a:rPr>
            </a:br>
            <a:r>
              <a:rPr lang="en-US" sz="1800" dirty="0">
                <a:solidFill>
                  <a:srgbClr val="00B050"/>
                </a:solidFill>
              </a:rPr>
              <a:t>Took profits on long the (TLT)  2/$124-$127 vertical bear put spread again</a:t>
            </a:r>
            <a:r>
              <a:rPr lang="en-US" sz="1800" dirty="0"/>
              <a:t/>
            </a:r>
            <a:br>
              <a:rPr lang="en-US" sz="1800" dirty="0"/>
            </a:br>
            <a:r>
              <a:rPr lang="en-US" sz="1800" dirty="0"/>
              <a:t/>
            </a:r>
            <a:br>
              <a:rPr lang="en-US" sz="1800" dirty="0"/>
            </a:br>
            <a:r>
              <a:rPr lang="en-US" dirty="0"/>
              <a:t/>
            </a:r>
            <a:br>
              <a:rPr lang="en-US" dirty="0"/>
            </a:br>
            <a:r>
              <a:rPr lang="en-US" sz="16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rgbClr val="00B05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45BA0EF-25E2-405E-BF70-F3F9E83438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3012" y="1600200"/>
            <a:ext cx="6771043" cy="5224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286536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99611"/>
            <a:ext cx="8229600" cy="1143000"/>
          </a:xfrm>
        </p:spPr>
        <p:txBody>
          <a:bodyPr/>
          <a:lstStyle/>
          <a:p>
            <a:r>
              <a:rPr lang="en-US" sz="2400" dirty="0"/>
              <a:t>Ten Year Treasury Yield ($TNX) 2.79%</a:t>
            </a:r>
            <a:br>
              <a:rPr lang="en-US" sz="2400" dirty="0"/>
            </a:br>
            <a:r>
              <a:rPr lang="en-US" sz="2400" dirty="0"/>
              <a:t>Breakdown, Now major Support</a:t>
            </a:r>
            <a:br>
              <a:rPr lang="en-US" sz="2400" dirty="0"/>
            </a:br>
            <a:endParaRPr lang="en-US" sz="20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2AA232B-566C-4ECD-88A9-643B7398CC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799" y="1219200"/>
            <a:ext cx="7275971" cy="5514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6937220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hape 162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Junk Bonds (HYG) 5.39% Yield</a:t>
            </a:r>
            <a:b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60 basis point pop in yield on stock crash</a:t>
            </a: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C8FA70E-1228-41B3-A395-A8CD68E6CF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599" y="1295400"/>
            <a:ext cx="7252671" cy="5560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47776870"/>
      </p:ext>
    </p:extLst>
  </p:cSld>
  <p:clrMapOvr>
    <a:masterClrMapping/>
  </p:clrMapOvr>
  <p:transition spd="slow">
    <p:cut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>
                <a:ea typeface="ＭＳ Ｐゴシック" charset="-128"/>
                <a:cs typeface="ＭＳ Ｐゴシック" charset="-128"/>
              </a:rPr>
              <a:t>MHFT Global Strategy Luncheons</a:t>
            </a:r>
            <a:br>
              <a:rPr lang="en-US" sz="2800">
                <a:ea typeface="ＭＳ Ｐゴシック" charset="-128"/>
                <a:cs typeface="ＭＳ Ｐゴシック" charset="-128"/>
              </a:rPr>
            </a:br>
            <a:r>
              <a:rPr lang="en-US" sz="2800">
                <a:ea typeface="ＭＳ Ｐゴシック" charset="-128"/>
                <a:cs typeface="ＭＳ Ｐゴシック" charset="-128"/>
              </a:rPr>
              <a:t>Buy tickets at </a:t>
            </a:r>
            <a:r>
              <a:rPr lang="en-US" sz="2800">
                <a:ea typeface="ＭＳ Ｐゴシック" charset="-128"/>
                <a:cs typeface="ＭＳ Ｐゴシック" charset="-128"/>
                <a:hlinkClick r:id="rId2"/>
              </a:rPr>
              <a:t>www.madhedgefundtrader.com</a:t>
            </a:r>
            <a:r>
              <a:rPr lang="en-US" sz="2800">
                <a:ea typeface="ＭＳ Ｐゴシック" charset="-128"/>
                <a:cs typeface="ＭＳ Ｐゴシック" charset="-128"/>
              </a:rPr>
              <a:t>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259905" y="1905000"/>
            <a:ext cx="192232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/>
              <a:t>New York, NY </a:t>
            </a:r>
            <a:br>
              <a:rPr lang="en-US" sz="2000" b="1" dirty="0"/>
            </a:br>
            <a:r>
              <a:rPr lang="en-US" sz="2000" b="1" dirty="0"/>
              <a:t>June 14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111057" y="1935777"/>
            <a:ext cx="14414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b="1" dirty="0"/>
              <a:t>Denver, CO</a:t>
            </a:r>
            <a:br>
              <a:rPr lang="en-US" sz="1800" b="1" dirty="0"/>
            </a:br>
            <a:r>
              <a:rPr lang="en-US" sz="1800" b="1" dirty="0"/>
              <a:t>June 15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54762FC-435E-7A4A-8321-F3F5101F96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2917686"/>
            <a:ext cx="3894940" cy="240244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767E66DC-3C28-7C43-9C2F-D847176892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0600" y="2893536"/>
            <a:ext cx="4131084" cy="242659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BA8FD1D8-A902-C641-B7E2-70B309F41BBC}"/>
              </a:ext>
            </a:extLst>
          </p:cNvPr>
          <p:cNvSpPr txBox="1"/>
          <p:nvPr/>
        </p:nvSpPr>
        <p:spPr>
          <a:xfrm>
            <a:off x="914400" y="5661520"/>
            <a:ext cx="7543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Soon to be Posted: The Queen Mary II Seminar at Sea in July, Paris, France, Zermatt, Switzerland, and Geneva Switzerland</a:t>
            </a:r>
          </a:p>
        </p:txBody>
      </p:sp>
    </p:spTree>
    <p:extLst>
      <p:ext uri="{BB962C8B-B14F-4D97-AF65-F5344CB8AC3E}">
        <p14:creationId xmlns:p14="http://schemas.microsoft.com/office/powerpoint/2010/main" xmlns="" val="1343039616"/>
      </p:ext>
    </p:extLst>
  </p:cSld>
  <p:clrMapOvr>
    <a:masterClrMapping/>
  </p:clrMapOvr>
  <p:transition spd="slow">
    <p:wipe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hape 169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2X Short Treasuries (TBT)-</a:t>
            </a: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4FDE537-F191-4652-8483-2FAC323B0D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990601"/>
            <a:ext cx="7641057" cy="5844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34828789"/>
      </p:ext>
    </p:extLst>
  </p:cSld>
  <p:clrMapOvr>
    <a:masterClrMapping/>
  </p:clrMapOvr>
  <p:transition spd="slow">
    <p:cut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Shape 183"/>
          <p:cNvSpPr txBox="1">
            <a:spLocks noGrp="1"/>
          </p:cNvSpPr>
          <p:nvPr>
            <p:ph type="title"/>
          </p:nvPr>
        </p:nvSpPr>
        <p:spPr>
          <a:xfrm>
            <a:off x="381000" y="3048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Emerging Market Debt (ELD) 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5.58</a:t>
            </a:r>
            <a:r>
              <a:rPr lang="en-US" sz="20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% Yield-</a:t>
            </a:r>
            <a:br>
              <a:rPr lang="en-US" sz="20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BD36443-B87A-4325-B7E9-407DBF7D31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1066801"/>
            <a:ext cx="7397672" cy="5775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00653971"/>
      </p:ext>
    </p:extLst>
  </p:cSld>
  <p:clrMapOvr>
    <a:masterClrMapping/>
  </p:clrMapOvr>
  <p:transition spd="slow">
    <p:cut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Shape 190"/>
          <p:cNvSpPr txBox="1">
            <a:spLocks noGrp="1"/>
          </p:cNvSpPr>
          <p:nvPr>
            <p:ph type="title"/>
          </p:nvPr>
        </p:nvSpPr>
        <p:spPr>
          <a:xfrm>
            <a:off x="457200" y="3810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Municipal Bonds (MUB)-2.08% 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Mix of AAA, AA, and A rated bonds</a:t>
            </a:r>
            <a:br>
              <a:rPr lang="en-US" sz="20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Huge 40 basis point yield pop on tax bill</a:t>
            </a:r>
            <a:endParaRPr lang="en-US" sz="1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3F3B239-3C65-40E4-AF57-12FF685ACB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599" y="1447800"/>
            <a:ext cx="7076459" cy="541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07513064"/>
      </p:ext>
    </p:extLst>
  </p:cSld>
  <p:clrMapOvr>
    <a:masterClrMapping/>
  </p:clrMapOvr>
  <p:transition spd="slow">
    <p:cut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Shape 352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Foreign Currencies</a:t>
            </a: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Gone to Sleep</a:t>
            </a: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3" name="Shape 353"/>
          <p:cNvSpPr txBox="1">
            <a:spLocks noGrp="1"/>
          </p:cNvSpPr>
          <p:nvPr>
            <p:ph type="body" idx="1"/>
          </p:nvPr>
        </p:nvSpPr>
        <p:spPr>
          <a:xfrm>
            <a:off x="457200" y="1219200"/>
            <a:ext cx="8229600" cy="603567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*Chaos in stock market is sending trading capital into stock shorts and away from other asset classes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*US dollar is the big loser in any trade war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*Flat lining charts and ultra low volatility mean there are no good options trades in foreign exchange today</a:t>
            </a: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*25% of US corporate earnings came from a weak dollar in 2017, will reverse in 2018</a:t>
            </a: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*Bitcoin crashes again, some $25 billion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in capital gains due from US investors in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two weeks and they are selling bitcoin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to make the payment</a:t>
            </a: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indent="0"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9511AEB-793B-8A46-94DB-9395029253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7800" y="4114800"/>
            <a:ext cx="3517900" cy="231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82054189"/>
      </p:ext>
    </p:extLst>
  </p:cSld>
  <p:clrMapOvr>
    <a:masterClrMapping/>
  </p:clrMapOvr>
  <p:transition spd="slow">
    <p:cut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 txBox="1">
            <a:spLocks noGrp="1"/>
          </p:cNvSpPr>
          <p:nvPr>
            <p:ph type="title"/>
          </p:nvPr>
        </p:nvSpPr>
        <p:spPr>
          <a:xfrm>
            <a:off x="457200" y="304800"/>
            <a:ext cx="8229600" cy="53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Japanese Yen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FXY), (YCS)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(FXY) 3/$91-$93 bear put spread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868138A-668B-426E-817B-4150C711CF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1295401"/>
            <a:ext cx="7230324" cy="55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49977844"/>
      </p:ext>
    </p:extLst>
  </p:cSld>
  <p:clrMapOvr>
    <a:masterClrMapping/>
  </p:clrMapOvr>
  <p:transition spd="slow">
    <p:cut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 txBox="1">
            <a:spLocks noGrp="1"/>
          </p:cNvSpPr>
          <p:nvPr>
            <p:ph type="title"/>
          </p:nvPr>
        </p:nvSpPr>
        <p:spPr>
          <a:xfrm>
            <a:off x="457200" y="304800"/>
            <a:ext cx="8229600" cy="53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Euro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$XEU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),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(FXE), (EUO)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Triple Top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(FXE) 3/$120-$123 vertical bear put spread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(FXE) 12/$116-$118 vertical bear put spread</a:t>
            </a:r>
            <a:r>
              <a:rPr lang="en-US" sz="1600" i="0" u="none" strike="noStrike" cap="none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i="0" u="none" strike="noStrike" cap="none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 took profits on long (FXE) 12/$111-$113 vertical bull call spread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55361FF-B2D1-43FD-AE19-1239E7D974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1728683"/>
            <a:ext cx="6629400" cy="5129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0155807"/>
      </p:ext>
    </p:extLst>
  </p:cSld>
  <p:clrMapOvr>
    <a:masterClrMapping/>
  </p:clrMapOvr>
  <p:transition spd="slow">
    <p:cut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Shape 373"/>
          <p:cNvSpPr txBox="1">
            <a:spLocks noGrp="1"/>
          </p:cNvSpPr>
          <p:nvPr>
            <p:ph type="title"/>
          </p:nvPr>
        </p:nvSpPr>
        <p:spPr>
          <a:xfrm>
            <a:off x="457200" y="838200"/>
            <a:ext cx="8229600" cy="1219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Emerging </a:t>
            </a: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Market Currencies</a:t>
            </a:r>
            <a:r>
              <a:rPr lang="en-US" sz="2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CEW</a:t>
            </a:r>
            <a:r>
              <a:rPr lang="en-US" sz="2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32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4B7E2EA-E12E-4F48-A76F-CE6A0BBF21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219201"/>
            <a:ext cx="7314329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60849687"/>
      </p:ext>
    </p:extLst>
  </p:cSld>
  <p:clrMapOvr>
    <a:masterClrMapping/>
  </p:clrMapOvr>
  <p:transition spd="slow">
    <p:cut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Shape 401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Chinese Yuan- (CYB)-Stabilizing on Government Support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45726CE-F7B8-4392-A3B8-80B69496FD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0385" y="1108229"/>
            <a:ext cx="7383229" cy="5749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10325036"/>
      </p:ext>
    </p:extLst>
  </p:cSld>
  <p:clrMapOvr>
    <a:masterClrMapping/>
  </p:clrMapOvr>
  <p:transition spd="slow">
    <p:cut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Bitcoin-Modern Day Tulips!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Now banned in China and South Korea, Feds closing in for the US, tax overhang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F8B7760-18B1-8842-809A-FD8259D505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1219200"/>
            <a:ext cx="7349200" cy="5242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14856470"/>
      </p:ext>
    </p:extLst>
  </p:cSld>
  <p:clrMapOvr>
    <a:masterClrMapping/>
  </p:clrMapOvr>
  <p:transition spd="slow">
    <p:cut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Shape 422"/>
          <p:cNvSpPr txBox="1">
            <a:spLocks noGrp="1"/>
          </p:cNvSpPr>
          <p:nvPr>
            <p:ph type="title"/>
          </p:nvPr>
        </p:nvSpPr>
        <p:spPr>
          <a:xfrm>
            <a:off x="0" y="0"/>
            <a:ext cx="8915400" cy="841248"/>
          </a:xfrm>
          <a:prstGeom prst="rect">
            <a:avLst/>
          </a:prstGeom>
          <a:solidFill>
            <a:srgbClr val="2D2F2B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b="0" i="0" u="none" strike="noStrike" cap="none" baseline="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Energy-Double Topping</a:t>
            </a:r>
          </a:p>
        </p:txBody>
      </p:sp>
      <p:sp>
        <p:nvSpPr>
          <p:cNvPr id="423" name="Shape 423"/>
          <p:cNvSpPr txBox="1"/>
          <p:nvPr/>
        </p:nvSpPr>
        <p:spPr>
          <a:xfrm>
            <a:off x="609600" y="1066800"/>
            <a:ext cx="8153399" cy="541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>
              <a:buClr>
                <a:srgbClr val="000000"/>
              </a:buClr>
              <a:buSzPct val="25000"/>
            </a:pPr>
            <a:endParaRPr lang="en-US" dirty="0"/>
          </a:p>
          <a:p>
            <a:pPr lvl="0">
              <a:buClr>
                <a:srgbClr val="000000"/>
              </a:buClr>
              <a:buSzPct val="25000"/>
            </a:pPr>
            <a:r>
              <a:rPr lang="en-US" sz="1800" dirty="0">
                <a:solidFill>
                  <a:srgbClr val="FF0000"/>
                </a:solidFill>
              </a:rPr>
              <a:t/>
            </a:r>
            <a:br>
              <a:rPr lang="en-US" sz="1800" dirty="0">
                <a:solidFill>
                  <a:srgbClr val="FF0000"/>
                </a:solidFill>
              </a:rPr>
            </a:br>
            <a:r>
              <a:rPr lang="en-US" sz="1600" dirty="0">
                <a:solidFill>
                  <a:srgbClr val="FF0000"/>
                </a:solidFill>
              </a:rPr>
              <a:t/>
            </a:r>
            <a:br>
              <a:rPr lang="en-US" sz="1600" dirty="0">
                <a:solidFill>
                  <a:srgbClr val="FF0000"/>
                </a:solidFill>
              </a:rPr>
            </a:br>
            <a:r>
              <a:rPr lang="en-US" sz="1600" dirty="0">
                <a:solidFill>
                  <a:srgbClr val="FF0000"/>
                </a:solidFill>
              </a:rPr>
              <a:t/>
            </a:r>
            <a:br>
              <a:rPr lang="en-US" sz="1600" dirty="0">
                <a:solidFill>
                  <a:srgbClr val="FF0000"/>
                </a:solidFill>
              </a:rPr>
            </a:br>
            <a:r>
              <a:rPr lang="en-US" sz="1600" dirty="0">
                <a:solidFill>
                  <a:srgbClr val="FF0000"/>
                </a:solidFill>
              </a:rPr>
              <a:t/>
            </a:r>
            <a:br>
              <a:rPr lang="en-US" sz="1600" dirty="0">
                <a:solidFill>
                  <a:srgbClr val="FF0000"/>
                </a:solidFill>
              </a:rPr>
            </a:br>
            <a:r>
              <a:rPr lang="en-US" sz="1600" dirty="0">
                <a:solidFill>
                  <a:srgbClr val="FF0000"/>
                </a:solidFill>
              </a:rPr>
              <a:t/>
            </a:r>
            <a:br>
              <a:rPr lang="en-US" sz="1600" dirty="0">
                <a:solidFill>
                  <a:srgbClr val="FF0000"/>
                </a:solidFill>
              </a:rPr>
            </a:br>
            <a:r>
              <a:rPr lang="en-US" sz="1600" dirty="0">
                <a:solidFill>
                  <a:srgbClr val="FF0000"/>
                </a:solidFill>
              </a:rPr>
              <a:t/>
            </a:r>
            <a:br>
              <a:rPr lang="en-US" sz="1600" dirty="0">
                <a:solidFill>
                  <a:srgbClr val="FF0000"/>
                </a:solidFill>
              </a:rPr>
            </a:br>
            <a:r>
              <a:rPr lang="en-US" sz="1600" dirty="0">
                <a:solidFill>
                  <a:srgbClr val="FF0000"/>
                </a:solidFill>
              </a:rPr>
              <a:t/>
            </a:r>
            <a:br>
              <a:rPr lang="en-US" sz="1600" dirty="0">
                <a:solidFill>
                  <a:srgbClr val="FF0000"/>
                </a:solidFill>
              </a:rPr>
            </a:br>
            <a:r>
              <a:rPr lang="en-US" sz="1600" dirty="0">
                <a:solidFill>
                  <a:srgbClr val="FF0000"/>
                </a:solidFill>
              </a:rPr>
              <a:t/>
            </a:r>
            <a:br>
              <a:rPr lang="en-US" sz="1600" dirty="0">
                <a:solidFill>
                  <a:srgbClr val="FF0000"/>
                </a:solidFill>
              </a:rPr>
            </a:br>
            <a:endParaRPr lang="en-US" sz="1600" b="0" i="0" u="none" strike="noStrike" cap="none" baseline="0" dirty="0">
              <a:solidFill>
                <a:srgbClr val="FF0000"/>
              </a:solidFill>
              <a:sym typeface="Arial"/>
            </a:endParaRPr>
          </a:p>
        </p:txBody>
      </p:sp>
      <p:sp>
        <p:nvSpPr>
          <p:cNvPr id="7" name="Shape 423"/>
          <p:cNvSpPr txBox="1"/>
          <p:nvPr/>
        </p:nvSpPr>
        <p:spPr>
          <a:xfrm>
            <a:off x="609600" y="1071465"/>
            <a:ext cx="8153399" cy="541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>
              <a:buClr>
                <a:srgbClr val="000000"/>
              </a:buClr>
              <a:buSzPct val="25000"/>
            </a:pPr>
            <a:r>
              <a:rPr lang="en-US" sz="1800" dirty="0">
                <a:solidFill>
                  <a:schemeClr val="tx1"/>
                </a:solidFill>
              </a:rPr>
              <a:t/>
            </a: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/>
            </a: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*Oil charts are double topping, hinting at global economic slowdown</a:t>
            </a:r>
            <a:r>
              <a:rPr lang="en-US" sz="1800" dirty="0">
                <a:solidFill>
                  <a:srgbClr val="FF0000"/>
                </a:solidFill>
              </a:rPr>
              <a:t/>
            </a:r>
            <a:br>
              <a:rPr lang="en-US" sz="1800" dirty="0">
                <a:solidFill>
                  <a:srgbClr val="FF0000"/>
                </a:solidFill>
              </a:rPr>
            </a:br>
            <a:r>
              <a:rPr lang="en-US" sz="1800" dirty="0">
                <a:solidFill>
                  <a:srgbClr val="FF0000"/>
                </a:solidFill>
              </a:rPr>
              <a:t/>
            </a:r>
            <a:br>
              <a:rPr lang="en-US" sz="1800" dirty="0">
                <a:solidFill>
                  <a:srgbClr val="FF0000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*China starts trading oil futures priced in renminbi as they become the world’s largest oil importer</a:t>
            </a:r>
            <a:r>
              <a:rPr lang="en-US" sz="1800" dirty="0">
                <a:solidFill>
                  <a:srgbClr val="FF0000"/>
                </a:solidFill>
              </a:rPr>
              <a:t/>
            </a:r>
            <a:br>
              <a:rPr lang="en-US" sz="1800" dirty="0">
                <a:solidFill>
                  <a:srgbClr val="FF0000"/>
                </a:solidFill>
              </a:rPr>
            </a:br>
            <a:r>
              <a:rPr lang="en-US" sz="1800" dirty="0">
                <a:solidFill>
                  <a:srgbClr val="FF0000"/>
                </a:solidFill>
              </a:rPr>
              <a:t/>
            </a:r>
            <a:br>
              <a:rPr lang="en-US" sz="1800" dirty="0">
                <a:solidFill>
                  <a:srgbClr val="FF0000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*Bahrain discovers massive new field using fracking technology</a:t>
            </a:r>
            <a:r>
              <a:rPr lang="en-US" sz="1800" dirty="0">
                <a:solidFill>
                  <a:srgbClr val="FF0000"/>
                </a:solidFill>
              </a:rPr>
              <a:t/>
            </a:r>
            <a:br>
              <a:rPr lang="en-US" sz="1800" dirty="0">
                <a:solidFill>
                  <a:srgbClr val="FF0000"/>
                </a:solidFill>
              </a:rPr>
            </a:br>
            <a:r>
              <a:rPr lang="en-US" sz="1800" dirty="0">
                <a:solidFill>
                  <a:srgbClr val="FF0000"/>
                </a:solidFill>
              </a:rPr>
              <a:t/>
            </a:r>
            <a:br>
              <a:rPr lang="en-US" sz="1800" dirty="0">
                <a:solidFill>
                  <a:srgbClr val="FF0000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*Small backwardation in the futures markets hints at continued price weakness</a:t>
            </a:r>
            <a:r>
              <a:rPr lang="en-US" sz="1800" dirty="0">
                <a:solidFill>
                  <a:srgbClr val="FF0000"/>
                </a:solidFill>
              </a:rPr>
              <a:t/>
            </a:r>
            <a:br>
              <a:rPr lang="en-US" sz="1800" dirty="0">
                <a:solidFill>
                  <a:srgbClr val="FF0000"/>
                </a:solidFill>
              </a:rPr>
            </a:br>
            <a:r>
              <a:rPr lang="en-US" sz="1800" dirty="0">
                <a:solidFill>
                  <a:srgbClr val="FF0000"/>
                </a:solidFill>
              </a:rPr>
              <a:t/>
            </a:r>
            <a:br>
              <a:rPr lang="en-US" sz="1800" dirty="0">
                <a:solidFill>
                  <a:srgbClr val="FF0000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*Fracking supply is on the rebound,</a:t>
            </a: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 Baker Hughes US Rig Count rises</a:t>
            </a: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 sharply by 11 to 808</a:t>
            </a: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/>
            </a: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rgbClr val="FF0000"/>
                </a:solidFill>
              </a:rPr>
              <a:t/>
            </a:r>
            <a:br>
              <a:rPr lang="en-US" sz="2000" dirty="0">
                <a:solidFill>
                  <a:srgbClr val="FF0000"/>
                </a:solidFill>
              </a:rPr>
            </a:br>
            <a:endParaRPr lang="en-US" sz="2000" b="0" i="0" u="none" strike="noStrike" cap="none" baseline="0" dirty="0">
              <a:solidFill>
                <a:srgbClr val="FF0000"/>
              </a:solidFill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3C631C1-E63C-E34F-A70E-82E44FCF0E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9603" y="4185847"/>
            <a:ext cx="4114800" cy="2315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04908274"/>
      </p:ext>
    </p:extLst>
  </p:cSld>
  <p:clrMapOvr>
    <a:masterClrMapping/>
  </p:clrMapOvr>
  <p:transition spd="slow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 txBox="1">
            <a:spLocks noGrp="1"/>
          </p:cNvSpPr>
          <p:nvPr>
            <p:ph type="title"/>
          </p:nvPr>
        </p:nvSpPr>
        <p:spPr>
          <a:xfrm>
            <a:off x="685800" y="3810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Trade Alert Performance</a:t>
            </a:r>
            <a:b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New All Time High!!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400" b="1" i="1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" name="Shape 68"/>
          <p:cNvSpPr txBox="1">
            <a:spLocks noGrp="1"/>
          </p:cNvSpPr>
          <p:nvPr>
            <p:ph type="body" idx="1"/>
          </p:nvPr>
        </p:nvSpPr>
        <p:spPr>
          <a:xfrm>
            <a:off x="457200" y="1371600"/>
            <a:ext cx="7772400" cy="50291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buSzPct val="25000"/>
              <a:buNone/>
            </a:pPr>
            <a:r>
              <a:rPr lang="en-US" sz="220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i="0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*January</a:t>
            </a:r>
            <a:r>
              <a:rPr lang="en-US" sz="2200" i="0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r>
              <a:rPr lang="en-US" sz="2200" i="0" strike="noStrike" cap="none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 4.09% </a:t>
            </a:r>
            <a:r>
              <a:rPr lang="en-US" sz="2200" i="0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         </a:t>
            </a:r>
            <a:r>
              <a:rPr lang="en-US" sz="220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*July  </a:t>
            </a:r>
            <a:r>
              <a:rPr lang="en-US" sz="2200" i="0" u="none" strike="noStrike" cap="none" baseline="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</a:t>
            </a:r>
            <a:r>
              <a:rPr lang="en-US" sz="22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1.95</a:t>
            </a:r>
            <a:r>
              <a:rPr lang="en-US" sz="2200" i="0" u="none" strike="noStrike" cap="none" baseline="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*February   </a:t>
            </a:r>
            <a:r>
              <a:rPr lang="en-US" sz="20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+1.54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% Final      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  </a:t>
            </a: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*August </a:t>
            </a:r>
            <a:r>
              <a:rPr lang="en-US" sz="20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+18.38% </a:t>
            </a: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000" dirty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latin typeface="Calibri"/>
                <a:ea typeface="Calibri"/>
                <a:cs typeface="Calibri"/>
                <a:sym typeface="Calibri"/>
              </a:rPr>
              <a:t>*March    </a:t>
            </a:r>
            <a:r>
              <a:rPr lang="en-US" sz="22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+1.13%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r>
              <a:rPr lang="en-US" sz="2200" i="0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       </a:t>
            </a:r>
            <a:r>
              <a:rPr lang="en-US" sz="2200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*September </a:t>
            </a:r>
            <a:r>
              <a:rPr lang="en-US" sz="22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+7.65</a:t>
            </a:r>
            <a:r>
              <a:rPr lang="en-US" sz="2200" strike="noStrike" cap="none" baseline="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r>
              <a:rPr lang="en-US" sz="22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1" i="0" u="sng" strike="noStrike" cap="none" baseline="0" dirty="0">
                <a:latin typeface="Calibri"/>
                <a:ea typeface="Calibri"/>
                <a:cs typeface="Calibri"/>
                <a:sym typeface="Calibri"/>
              </a:rPr>
              <a:t>*April        </a:t>
            </a:r>
            <a:r>
              <a:rPr lang="en-US" sz="2200" b="1" u="sng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+3.89</a:t>
            </a:r>
            <a:r>
              <a:rPr lang="en-US" sz="2200" b="1" i="0" u="sng" strike="noStrike" cap="none" baseline="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% </a:t>
            </a:r>
            <a:r>
              <a:rPr lang="en-US" sz="2200" b="1" i="0" u="sng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MTD</a:t>
            </a:r>
            <a: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       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*October </a:t>
            </a:r>
            <a:r>
              <a:rPr lang="en-US" sz="22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+1.39%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*May        </a:t>
            </a:r>
            <a:r>
              <a:rPr lang="en-US" sz="22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lang="en-US" sz="22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0.45%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Final         *November </a:t>
            </a:r>
            <a:r>
              <a:rPr lang="en-US" sz="22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+2.08%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*June      </a:t>
            </a:r>
            <a:r>
              <a:rPr lang="en-US" sz="22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  +0.70% </a:t>
            </a: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      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*December </a:t>
            </a:r>
            <a:r>
              <a:rPr lang="en-US" sz="22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+3.76%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b="0" i="0" u="none" strike="noStrike" cap="none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*2018 Year to Date 10.66%</a:t>
            </a:r>
            <a:br>
              <a:rPr lang="en-US" sz="2000" b="0" i="0" u="none" strike="noStrike" cap="none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>
                <a:latin typeface="Calibri"/>
                <a:ea typeface="Calibri"/>
                <a:cs typeface="Calibri"/>
                <a:sym typeface="Calibri"/>
              </a:rPr>
              <a:t>compared to</a:t>
            </a:r>
            <a:r>
              <a:rPr lang="en-US" sz="2000" b="1" i="0" u="none" strike="noStrike" cap="none" baseline="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b="1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-2.37</a:t>
            </a:r>
            <a:r>
              <a:rPr lang="en-US" sz="20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%</a:t>
            </a:r>
            <a:r>
              <a:rPr lang="en-US" sz="2000" b="0" i="0" u="none" strike="noStrike" cap="none" baseline="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b="0" i="0" u="none" strike="noStrike" cap="none" baseline="0" dirty="0">
                <a:latin typeface="Calibri"/>
                <a:ea typeface="Calibri"/>
                <a:cs typeface="Calibri"/>
                <a:sym typeface="Calibri"/>
              </a:rPr>
              <a:t>for the Dow Average</a:t>
            </a:r>
            <a:r>
              <a:rPr lang="en-US" sz="20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>
                <a:latin typeface="Calibri"/>
                <a:ea typeface="Calibri"/>
                <a:cs typeface="Calibri"/>
                <a:sym typeface="Calibri"/>
              </a:rPr>
              <a:t>*Trailing One</a:t>
            </a:r>
            <a:r>
              <a:rPr lang="en-US" sz="2000" b="0" i="0" u="none" strike="noStrike" cap="none" dirty="0">
                <a:latin typeface="Calibri"/>
                <a:ea typeface="Calibri"/>
                <a:cs typeface="Calibri"/>
                <a:sym typeface="Calibri"/>
              </a:rPr>
              <a:t> year return </a:t>
            </a:r>
            <a:r>
              <a:rPr lang="en-US" sz="2000" b="0" i="0" u="none" strike="noStrike" cap="none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</a:t>
            </a:r>
            <a:r>
              <a:rPr lang="en-US" sz="20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49.72</a:t>
            </a:r>
            <a:r>
              <a:rPr lang="en-US" sz="2000" b="0" i="0" u="none" strike="noStrike" cap="none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%,</a:t>
            </a:r>
            <a:r>
              <a:rPr lang="en-US" sz="20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b="0" i="0" u="none" strike="noStrike" cap="none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</a:t>
            </a:r>
            <a:r>
              <a:rPr lang="en-US" sz="20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287.13%</a:t>
            </a:r>
            <a:r>
              <a:rPr lang="en-US" sz="2000" b="0" i="0" u="none" strike="noStrike" cap="none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b="0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since inception,</a:t>
            </a:r>
            <a:br>
              <a:rPr lang="en-US" sz="2000" b="0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1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b="1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*Average annualized return of </a:t>
            </a:r>
            <a:r>
              <a:rPr lang="en-US" sz="20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34.55</a:t>
            </a:r>
            <a:r>
              <a:rPr lang="en-US" sz="2000" b="0" i="0" u="none" strike="noStrike" cap="none" baseline="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%</a:t>
            </a:r>
            <a:endParaRPr sz="2000" dirty="0">
              <a:solidFill>
                <a:srgbClr val="008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58000" y="1676400"/>
            <a:ext cx="21336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851832668"/>
      </p:ext>
    </p:extLst>
  </p:cSld>
  <p:clrMapOvr>
    <a:masterClrMapping/>
  </p:clrMapOvr>
  <p:transition spd="slow">
    <p:cut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Shape 436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Oil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-Double Top Warning?</a:t>
            </a: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5D0D70A-913D-4F74-B2F8-7045F72DCE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599" y="1066800"/>
            <a:ext cx="7500143" cy="5772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34835644"/>
      </p:ext>
    </p:extLst>
  </p:cSld>
  <p:clrMapOvr>
    <a:masterClrMapping/>
  </p:clrMapOvr>
  <p:transition spd="slow">
    <p:cut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United States Oil Fund (USO)</a:t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F9D1B0B-9730-49DF-9D34-A0E773DCB3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295401"/>
            <a:ext cx="7272755" cy="552561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Energy Select Sector SPDR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XLE</a:t>
            </a:r>
            <a:r>
              <a:rPr lang="en-US" sz="240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)-No Performance!</a:t>
            </a:r>
            <a: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(XOM), (CVX), (SLB), (KMI), (EOG), (COP)</a:t>
            </a:r>
            <a:br>
              <a:rPr lang="en-US" sz="20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02B6548-6328-4867-A9EB-282E174EB5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1219200"/>
            <a:ext cx="7358082" cy="5617346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Shape 197"/>
          <p:cNvSpPr txBox="1">
            <a:spLocks noGrp="1"/>
          </p:cNvSpPr>
          <p:nvPr>
            <p:ph type="title"/>
          </p:nvPr>
        </p:nvSpPr>
        <p:spPr>
          <a:xfrm>
            <a:off x="457200" y="304800"/>
            <a:ext cx="8229600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Alerian MLP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ETF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AMLP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Basket Approach</a:t>
            </a: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0A907CA-2631-464C-9B05-10A2D376BD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1066801"/>
            <a:ext cx="7550770" cy="5783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31613823"/>
      </p:ext>
    </p:extLst>
  </p:cSld>
  <p:clrMapOvr>
    <a:masterClrMapping/>
  </p:clrMapOvr>
  <p:transition spd="slow">
    <p:cut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Exxon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XOM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)-Earnings Dive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0F7DCA1-2FE4-4CA7-8B8A-F111CA6E4D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199" y="1066800"/>
            <a:ext cx="7577563" cy="5787501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Schlumberger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SLB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7D2BEFD-79EC-4727-80FC-E850DA0D26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066801"/>
            <a:ext cx="7571417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99640514"/>
      </p:ext>
    </p:extLst>
  </p:cSld>
  <p:clrMapOvr>
    <a:masterClrMapping/>
  </p:clrMapOvr>
  <p:transition spd="slow">
    <p:cut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Halliburton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HAL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006C19D-EA52-4FDF-8474-D40F4FD5DF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1219201"/>
            <a:ext cx="7361418" cy="5609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99640514"/>
      </p:ext>
    </p:extLst>
  </p:cSld>
  <p:clrMapOvr>
    <a:masterClrMapping/>
  </p:clrMapOvr>
  <p:transition spd="slow">
    <p:cut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Shape 450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Natural Gas (UNG)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420553A-7415-4231-A8C4-C976934F7C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199" y="1066800"/>
            <a:ext cx="7504949" cy="5776404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Shape 464"/>
          <p:cNvSpPr txBox="1">
            <a:spLocks noGrp="1"/>
          </p:cNvSpPr>
          <p:nvPr>
            <p:ph type="title"/>
          </p:nvPr>
        </p:nvSpPr>
        <p:spPr>
          <a:xfrm>
            <a:off x="457200" y="228601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Copper (COPX)-Trade War Fears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800" b="1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C637AB1-689E-4886-B169-F1C4455E5B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066801"/>
            <a:ext cx="7416476" cy="5775663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Shape 492"/>
          <p:cNvSpPr txBox="1">
            <a:spLocks noGrp="1"/>
          </p:cNvSpPr>
          <p:nvPr>
            <p:ph type="title"/>
          </p:nvPr>
        </p:nvSpPr>
        <p:spPr>
          <a:xfrm>
            <a:off x="-13771" y="0"/>
            <a:ext cx="8915400" cy="841248"/>
          </a:xfrm>
          <a:prstGeom prst="rect">
            <a:avLst/>
          </a:prstGeom>
          <a:solidFill>
            <a:srgbClr val="2D2F2B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b="0" i="0" u="none" strike="noStrike" cap="none" baseline="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Precious Metals-Syria Worries</a:t>
            </a:r>
            <a:endParaRPr lang="en-US" sz="2400" b="0" i="0" u="none" strike="noStrike" cap="none" baseline="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3" name="Shape 493"/>
          <p:cNvSpPr txBox="1">
            <a:spLocks noGrp="1"/>
          </p:cNvSpPr>
          <p:nvPr>
            <p:ph type="body" idx="1"/>
          </p:nvPr>
        </p:nvSpPr>
        <p:spPr>
          <a:xfrm>
            <a:off x="228600" y="990600"/>
            <a:ext cx="7924800" cy="513556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r>
              <a:rPr lang="en-US" sz="1800" b="1" dirty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1" dirty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*Sudden worries about imminent war with Syria with Russian involvement sends gold soaring</a:t>
            </a: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*Venezuela is almost certainly the big seller above, but they will run out of gold within a year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*Russian, Chinese, and Turkish central banks are the buyers, supporting prices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*Gold is finally outperforming Bitcoin too</a:t>
            </a: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*Buy gold and silver stocks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on the next big dip, as it is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still early days for the bull market</a:t>
            </a:r>
            <a:r>
              <a:rPr lang="en-US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b="0" i="0" u="none" strike="noStrike" cap="none" baseline="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FA4D033-2A7E-0C47-81D4-8B60397803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5929" y="4419600"/>
            <a:ext cx="3518576" cy="208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5376581"/>
      </p:ext>
    </p:extLst>
  </p:cSld>
  <p:clrMapOvr>
    <a:masterClrMapping/>
  </p:clrMapOvr>
  <p:transition spd="slow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09600" y="304800"/>
            <a:ext cx="80772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Portfolio Review</a:t>
            </a:r>
            <a:r>
              <a:rPr lang="en-US" sz="2000" dirty="0"/>
              <a:t/>
            </a:r>
            <a:br>
              <a:rPr lang="en-US" sz="2000" dirty="0"/>
            </a:br>
            <a:r>
              <a:rPr lang="en-US" sz="1800" dirty="0"/>
              <a:t>20% Cash/80% invested</a:t>
            </a:r>
            <a:br>
              <a:rPr lang="en-US" sz="1800" dirty="0"/>
            </a:br>
            <a:r>
              <a:rPr lang="en-US" sz="1800" dirty="0"/>
              <a:t> Running Aggressive Book of Very Deep in the Money Call Spreads</a:t>
            </a:r>
            <a:br>
              <a:rPr lang="en-US" sz="1800" dirty="0"/>
            </a:br>
            <a:r>
              <a:rPr lang="en-US" sz="1800" dirty="0"/>
              <a:t>enough to handle a 10% correction from here and still max profit, </a:t>
            </a:r>
            <a:br>
              <a:rPr lang="en-US" sz="1800" dirty="0"/>
            </a:br>
            <a:r>
              <a:rPr lang="en-US" sz="1800" dirty="0"/>
              <a:t>short </a:t>
            </a:r>
            <a:r>
              <a:rPr lang="en-US" sz="1800"/>
              <a:t>dated </a:t>
            </a:r>
            <a:r>
              <a:rPr lang="en-US" sz="1800" dirty="0"/>
              <a:t>4</a:t>
            </a:r>
            <a:r>
              <a:rPr lang="en-US" sz="1800"/>
              <a:t> </a:t>
            </a:r>
            <a:r>
              <a:rPr lang="en-US" sz="1800" dirty="0"/>
              <a:t>of 9 positions expire in 7 trading days</a:t>
            </a:r>
            <a:r>
              <a:rPr lang="en-US" sz="2000" dirty="0"/>
              <a:t/>
            </a:r>
            <a:br>
              <a:rPr lang="en-US" sz="2000" dirty="0"/>
            </a:br>
            <a:r>
              <a:rPr lang="en-US" sz="2000" dirty="0"/>
              <a:t/>
            </a:r>
            <a:br>
              <a:rPr lang="en-US" sz="2000" dirty="0"/>
            </a:br>
            <a:endParaRPr lang="en-US" sz="2000" dirty="0"/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xmlns="" id="{00000000-0008-0000-0000-000002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482588099"/>
              </p:ext>
            </p:extLst>
          </p:nvPr>
        </p:nvGraphicFramePr>
        <p:xfrm>
          <a:off x="4953000" y="3505200"/>
          <a:ext cx="3650060" cy="27832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xmlns="" id="{00000000-0008-0000-0000-000002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2347122152"/>
              </p:ext>
            </p:extLst>
          </p:nvPr>
        </p:nvGraphicFramePr>
        <p:xfrm>
          <a:off x="5377034" y="1751350"/>
          <a:ext cx="3324321" cy="3657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5A7F9F57-EBD5-B24B-AF78-135DD8D4B2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98750" y="2794847"/>
            <a:ext cx="4084604" cy="3683000"/>
          </a:xfrm>
          <a:prstGeom prst="rect">
            <a:avLst/>
          </a:prstGeom>
        </p:spPr>
      </p:pic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xmlns="" id="{CECF44BB-901B-0546-8483-EBBBB76265A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91965002"/>
              </p:ext>
            </p:extLst>
          </p:nvPr>
        </p:nvGraphicFramePr>
        <p:xfrm>
          <a:off x="335586" y="2057400"/>
          <a:ext cx="3334920" cy="4525971"/>
        </p:xfrm>
        <a:graphic>
          <a:graphicData uri="http://schemas.openxmlformats.org/drawingml/2006/table">
            <a:tbl>
              <a:tblPr>
                <a:tableStyleId>{D65DD7F7-462A-4F70-8277-D15755171BC1}</a:tableStyleId>
              </a:tblPr>
              <a:tblGrid>
                <a:gridCol w="2436392">
                  <a:extLst>
                    <a:ext uri="{9D8B030D-6E8A-4147-A177-3AD203B41FA5}">
                      <a16:colId xmlns:a16="http://schemas.microsoft.com/office/drawing/2014/main" xmlns="" val="2233954120"/>
                    </a:ext>
                  </a:extLst>
                </a:gridCol>
                <a:gridCol w="898528">
                  <a:extLst>
                    <a:ext uri="{9D8B030D-6E8A-4147-A177-3AD203B41FA5}">
                      <a16:colId xmlns:a16="http://schemas.microsoft.com/office/drawing/2014/main" xmlns="" val="3606973570"/>
                    </a:ext>
                  </a:extLst>
                </a:gridCol>
              </a:tblGrid>
              <a:tr h="23820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Current Capital at Risk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b"/>
                </a:tc>
                <a:extLst>
                  <a:ext uri="{0D108BD9-81ED-4DB2-BD59-A6C34878D82A}">
                    <a16:rowId xmlns:a16="http://schemas.microsoft.com/office/drawing/2014/main" xmlns="" val="2341392502"/>
                  </a:ext>
                </a:extLst>
              </a:tr>
              <a:tr h="238209">
                <a:tc>
                  <a:txBody>
                    <a:bodyPr/>
                    <a:lstStyle/>
                    <a:p>
                      <a:pPr algn="ctr" fontAlgn="b"/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b"/>
                </a:tc>
                <a:extLst>
                  <a:ext uri="{0D108BD9-81ED-4DB2-BD59-A6C34878D82A}">
                    <a16:rowId xmlns:a16="http://schemas.microsoft.com/office/drawing/2014/main" xmlns="" val="1061292916"/>
                  </a:ext>
                </a:extLst>
              </a:tr>
              <a:tr h="23820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sng" strike="noStrike">
                          <a:effectLst/>
                        </a:rPr>
                        <a:t>Risk On</a:t>
                      </a:r>
                      <a:endParaRPr lang="en-US" sz="1200" b="1" i="0" u="sng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b"/>
                </a:tc>
                <a:extLst>
                  <a:ext uri="{0D108BD9-81ED-4DB2-BD59-A6C34878D82A}">
                    <a16:rowId xmlns:a16="http://schemas.microsoft.com/office/drawing/2014/main" xmlns="" val="767850771"/>
                  </a:ext>
                </a:extLst>
              </a:tr>
              <a:tr h="23820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World is Getting Better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b"/>
                </a:tc>
                <a:extLst>
                  <a:ext uri="{0D108BD9-81ED-4DB2-BD59-A6C34878D82A}">
                    <a16:rowId xmlns:a16="http://schemas.microsoft.com/office/drawing/2014/main" xmlns="" val="3143439430"/>
                  </a:ext>
                </a:extLst>
              </a:tr>
              <a:tr h="238209">
                <a:tc>
                  <a:txBody>
                    <a:bodyPr/>
                    <a:lstStyle/>
                    <a:p>
                      <a:pPr algn="ctr" fontAlgn="b"/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b"/>
                </a:tc>
                <a:extLst>
                  <a:ext uri="{0D108BD9-81ED-4DB2-BD59-A6C34878D82A}">
                    <a16:rowId xmlns:a16="http://schemas.microsoft.com/office/drawing/2014/main" xmlns="" val="11731050"/>
                  </a:ext>
                </a:extLst>
              </a:tr>
              <a:tr h="238209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(AAPL) 6/$130-$140 call spread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10.00%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b"/>
                </a:tc>
                <a:extLst>
                  <a:ext uri="{0D108BD9-81ED-4DB2-BD59-A6C34878D82A}">
                    <a16:rowId xmlns:a16="http://schemas.microsoft.com/office/drawing/2014/main" xmlns="" val="567365448"/>
                  </a:ext>
                </a:extLst>
              </a:tr>
              <a:tr h="238209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(TLT) 4/$123-$126 bear put spread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10.00%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b"/>
                </a:tc>
                <a:extLst>
                  <a:ext uri="{0D108BD9-81ED-4DB2-BD59-A6C34878D82A}">
                    <a16:rowId xmlns:a16="http://schemas.microsoft.com/office/drawing/2014/main" xmlns="" val="2352455570"/>
                  </a:ext>
                </a:extLst>
              </a:tr>
              <a:tr h="238209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(TLT) 5/$124-$127 put spread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10.00%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b"/>
                </a:tc>
                <a:extLst>
                  <a:ext uri="{0D108BD9-81ED-4DB2-BD59-A6C34878D82A}">
                    <a16:rowId xmlns:a16="http://schemas.microsoft.com/office/drawing/2014/main" xmlns="" val="1726857137"/>
                  </a:ext>
                </a:extLst>
              </a:tr>
              <a:tr h="238209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(VXX) 4/$60-$65 call spread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10.00%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b"/>
                </a:tc>
                <a:extLst>
                  <a:ext uri="{0D108BD9-81ED-4DB2-BD59-A6C34878D82A}">
                    <a16:rowId xmlns:a16="http://schemas.microsoft.com/office/drawing/2014/main" xmlns="" val="2075553281"/>
                  </a:ext>
                </a:extLst>
              </a:tr>
              <a:tr h="238209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(GOOGL) 4/$900-$930 call spread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10.00%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b"/>
                </a:tc>
                <a:extLst>
                  <a:ext uri="{0D108BD9-81ED-4DB2-BD59-A6C34878D82A}">
                    <a16:rowId xmlns:a16="http://schemas.microsoft.com/office/drawing/2014/main" xmlns="" val="1907599908"/>
                  </a:ext>
                </a:extLst>
              </a:tr>
              <a:tr h="238209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(GOOGL) 6/$900-$950 call spread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10.00%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b"/>
                </a:tc>
                <a:extLst>
                  <a:ext uri="{0D108BD9-81ED-4DB2-BD59-A6C34878D82A}">
                    <a16:rowId xmlns:a16="http://schemas.microsoft.com/office/drawing/2014/main" xmlns="" val="1951011834"/>
                  </a:ext>
                </a:extLst>
              </a:tr>
              <a:tr h="238209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(JPM) 4/$95-$100 call spread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10.00%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b"/>
                </a:tc>
                <a:extLst>
                  <a:ext uri="{0D108BD9-81ED-4DB2-BD59-A6C34878D82A}">
                    <a16:rowId xmlns:a16="http://schemas.microsoft.com/office/drawing/2014/main" xmlns="" val="3976852547"/>
                  </a:ext>
                </a:extLst>
              </a:tr>
              <a:tr h="238209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C 6/$60-$65 call spread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10.00%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b"/>
                </a:tc>
                <a:extLst>
                  <a:ext uri="{0D108BD9-81ED-4DB2-BD59-A6C34878D82A}">
                    <a16:rowId xmlns:a16="http://schemas.microsoft.com/office/drawing/2014/main" xmlns="" val="1058513009"/>
                  </a:ext>
                </a:extLst>
              </a:tr>
              <a:tr h="238209">
                <a:tc>
                  <a:txBody>
                    <a:bodyPr/>
                    <a:lstStyle/>
                    <a:p>
                      <a:pPr algn="l" fontAlgn="b"/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b"/>
                </a:tc>
                <a:extLst>
                  <a:ext uri="{0D108BD9-81ED-4DB2-BD59-A6C34878D82A}">
                    <a16:rowId xmlns:a16="http://schemas.microsoft.com/office/drawing/2014/main" xmlns="" val="2560293609"/>
                  </a:ext>
                </a:extLst>
              </a:tr>
              <a:tr h="23820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sng" strike="noStrike">
                          <a:effectLst/>
                        </a:rPr>
                        <a:t>Risk Off</a:t>
                      </a:r>
                      <a:endParaRPr lang="en-US" sz="1200" b="1" i="0" u="sng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b"/>
                </a:tc>
                <a:extLst>
                  <a:ext uri="{0D108BD9-81ED-4DB2-BD59-A6C34878D82A}">
                    <a16:rowId xmlns:a16="http://schemas.microsoft.com/office/drawing/2014/main" xmlns="" val="244981857"/>
                  </a:ext>
                </a:extLst>
              </a:tr>
              <a:tr h="238209">
                <a:tc>
                  <a:txBody>
                    <a:bodyPr/>
                    <a:lstStyle/>
                    <a:p>
                      <a:pPr algn="ctr" fontAlgn="b"/>
                      <a:endParaRPr lang="en-US" sz="1200" b="1" i="0" u="sng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b"/>
                </a:tc>
                <a:extLst>
                  <a:ext uri="{0D108BD9-81ED-4DB2-BD59-A6C34878D82A}">
                    <a16:rowId xmlns:a16="http://schemas.microsoft.com/office/drawing/2014/main" xmlns="" val="624043812"/>
                  </a:ext>
                </a:extLst>
              </a:tr>
              <a:tr h="238209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(GLD) 5/$119-$122 call spread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-10.00%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b"/>
                </a:tc>
                <a:extLst>
                  <a:ext uri="{0D108BD9-81ED-4DB2-BD59-A6C34878D82A}">
                    <a16:rowId xmlns:a16="http://schemas.microsoft.com/office/drawing/2014/main" xmlns="" val="4221020851"/>
                  </a:ext>
                </a:extLst>
              </a:tr>
              <a:tr h="238209">
                <a:tc>
                  <a:txBody>
                    <a:bodyPr/>
                    <a:lstStyle/>
                    <a:p>
                      <a:pPr algn="ctr" fontAlgn="b"/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b"/>
                </a:tc>
                <a:extLst>
                  <a:ext uri="{0D108BD9-81ED-4DB2-BD59-A6C34878D82A}">
                    <a16:rowId xmlns:a16="http://schemas.microsoft.com/office/drawing/2014/main" xmlns="" val="2271504044"/>
                  </a:ext>
                </a:extLst>
              </a:tr>
              <a:tr h="23820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Total Net Position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70.00%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3" marR="5763" marT="5763" marB="0" anchor="b"/>
                </a:tc>
                <a:extLst>
                  <a:ext uri="{0D108BD9-81ED-4DB2-BD59-A6C34878D82A}">
                    <a16:rowId xmlns:a16="http://schemas.microsoft.com/office/drawing/2014/main" xmlns="" val="274036545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2505852961"/>
      </p:ext>
    </p:extLst>
  </p:cSld>
  <p:clrMapOvr>
    <a:masterClrMapping/>
  </p:clrMapOvr>
  <p:transition spd="slow">
    <p:cut/>
  </p:transition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Shape 499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60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Gold (GLD)-Upside Breakout Imminent!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long 5</a:t>
            </a: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/$119-$122 bull call spread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2/$122-$125 bull call spread for small loss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(GLD) $12/$116-$119 bull call spread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34D28EA-5F2E-3241-AE95-DB44FF908D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0200" y="1524000"/>
            <a:ext cx="6759755" cy="51181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Market Vectors Gold Miners ETF- (GDX)</a:t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baseline="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long the 9/$20.50-$21.50 bull call spread</a:t>
            </a:r>
            <a:r>
              <a:rPr lang="en-US" sz="1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44DF8CE-23BC-6F46-93EE-A11A385924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5400" y="1219200"/>
            <a:ext cx="6959600" cy="5269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52419888"/>
      </p:ext>
    </p:extLst>
  </p:cSld>
  <p:clrMapOvr>
    <a:masterClrMapping/>
  </p:clrMapOvr>
  <p:transition spd="slow">
    <p:cut/>
  </p:transition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Barrick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Gold (ABX)</a:t>
            </a:r>
            <a:b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 long 9/$15-16 call spread</a:t>
            </a:r>
            <a:endParaRPr lang="en-US" sz="1800" b="0" i="0" u="none" strike="noStrike" cap="none" baseline="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FA31850-C115-A540-AAAE-5AF2351200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5400" y="1295400"/>
            <a:ext cx="6883400" cy="5211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36714637"/>
      </p:ext>
    </p:extLst>
  </p:cSld>
  <p:clrMapOvr>
    <a:masterClrMapping/>
  </p:clrMapOvr>
  <p:transition spd="slow">
    <p:cut/>
  </p:transition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Newmont Mining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NEM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)-Breakout</a:t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2/$36-$39 bull call spread for small loss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baseline="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long the 9/$32-$34 bull call spread</a:t>
            </a:r>
            <a:r>
              <a:rPr lang="en-US" sz="16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3F02FEC-782A-D44D-9EFC-A79C750696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1219200"/>
            <a:ext cx="7162321" cy="542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97858101"/>
      </p:ext>
    </p:extLst>
  </p:cSld>
  <p:clrMapOvr>
    <a:masterClrMapping/>
  </p:clrMapOvr>
  <p:transition spd="slow">
    <p:cut/>
  </p:transition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Global X Silver Miners ETF-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SIL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)-Breakout</a:t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b="0" i="0" u="none" strike="noStrike" cap="none" baseline="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16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long the 9/$31-$33 bull call spread</a:t>
            </a:r>
            <a:r>
              <a:rPr lang="en-US" sz="16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E5AEF8E-7532-C14A-8568-C90FA2ED48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1600" y="1219200"/>
            <a:ext cx="6759755" cy="511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87881535"/>
      </p:ext>
    </p:extLst>
  </p:cSld>
  <p:clrMapOvr>
    <a:masterClrMapping/>
  </p:clrMapOvr>
  <p:transition spd="slow">
    <p:cut/>
  </p:transition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" name="Shape 576"/>
          <p:cNvSpPr txBox="1">
            <a:spLocks noGrp="1"/>
          </p:cNvSpPr>
          <p:nvPr>
            <p:ph type="title"/>
          </p:nvPr>
        </p:nvSpPr>
        <p:spPr>
          <a:xfrm>
            <a:off x="0" y="202051"/>
            <a:ext cx="8915400" cy="841248"/>
          </a:xfrm>
          <a:prstGeom prst="rect">
            <a:avLst/>
          </a:prstGeom>
          <a:solidFill>
            <a:srgbClr val="2D2F2B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b="0" i="0" u="none" strike="noStrike" cap="none" baseline="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Real Estate- Cooling? </a:t>
            </a:r>
          </a:p>
        </p:txBody>
      </p:sp>
      <p:sp>
        <p:nvSpPr>
          <p:cNvPr id="577" name="Shape 577"/>
          <p:cNvSpPr txBox="1">
            <a:spLocks noGrp="1"/>
          </p:cNvSpPr>
          <p:nvPr>
            <p:ph type="body" idx="1"/>
          </p:nvPr>
        </p:nvSpPr>
        <p:spPr>
          <a:xfrm>
            <a:off x="457200" y="838200"/>
            <a:ext cx="8229600" cy="582136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*February </a:t>
            </a:r>
            <a: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Index of Pending Home Sales 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rose 3.1% to 107.5</a:t>
            </a: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*Stock market volatility is starting to scare away homebuyers, as seen in falling mortgage applications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*National home equity hits $5.4 trillion, now 10% higher than the 2005 peak</a:t>
            </a: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*High end real estate starting to cool</a:t>
            </a: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*Subprime is making a big come back as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entry level buyers struggle to deal with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high prices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*S&amp;P 500 Case-Shiller maintains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strong 6.3%, with absolute prices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hitting new all time highs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1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b="1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1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1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b="0" i="0" u="none" strike="noStrike" cap="none" baseline="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DA913D9-8F04-1249-AD04-89905D1D8F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1235" y="3886200"/>
            <a:ext cx="3675565" cy="2438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18156935"/>
      </p:ext>
    </p:extLst>
  </p:cSld>
  <p:clrMapOvr>
    <a:masterClrMapping/>
  </p:clrMapOvr>
  <p:transition spd="slow">
    <p:wipe/>
  </p:transition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Shape 583"/>
          <p:cNvSpPr txBox="1">
            <a:spLocks noGrp="1"/>
          </p:cNvSpPr>
          <p:nvPr>
            <p:ph type="title"/>
          </p:nvPr>
        </p:nvSpPr>
        <p:spPr>
          <a:xfrm>
            <a:off x="533400" y="3048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January Corelogic S&amp;P Case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Shiller Home Price Index</a:t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+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6.2</a:t>
            </a:r>
            <a:r>
              <a:rPr lang="en-US" sz="1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% YOY,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Seattle (+12.7%), 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Las Vegas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(+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11.1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%), 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San Francisco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(+9.2%) still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leaders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price rises accelerating </a:t>
            </a: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97522E1D-A87B-9C40-A1DF-4D036C0FBD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7050" y="1447800"/>
            <a:ext cx="7326225" cy="50292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/>
              <a:t>Simon Property Group (SPG)-</a:t>
            </a:r>
            <a:br>
              <a:rPr lang="en-US" sz="2000" dirty="0"/>
            </a:br>
            <a:endParaRPr lang="en-US" sz="20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1AF7E8C-4FEE-4804-AF99-1277969520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399" y="1066800"/>
            <a:ext cx="7552857" cy="5796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5209574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US Home Construction Index (ITB)</a:t>
            </a:r>
            <a:br>
              <a:rPr lang="en-US" sz="2400" dirty="0"/>
            </a:br>
            <a:r>
              <a:rPr lang="en-US" sz="1800" dirty="0"/>
              <a:t>(DHI), (LEN), (PHM), (TOL), (NVR) </a:t>
            </a:r>
            <a:br>
              <a:rPr lang="en-US" sz="1800" dirty="0"/>
            </a:br>
            <a:r>
              <a:rPr lang="en-US" sz="2000" dirty="0"/>
              <a:t/>
            </a:r>
            <a:br>
              <a:rPr lang="en-US" sz="2000" dirty="0"/>
            </a:br>
            <a:endParaRPr lang="en-US" sz="20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DBED25B4-DBCA-4A3E-B3C5-964E551A1F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066800"/>
            <a:ext cx="7575419" cy="5805256"/>
          </a:xfrm>
          <a:prstGeom prst="rect">
            <a:avLst/>
          </a:prstGeom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Shape 597"/>
          <p:cNvSpPr txBox="1">
            <a:spLocks noGrp="1"/>
          </p:cNvSpPr>
          <p:nvPr>
            <p:ph type="title"/>
          </p:nvPr>
        </p:nvSpPr>
        <p:spPr>
          <a:xfrm>
            <a:off x="457200" y="381001"/>
            <a:ext cx="8229600" cy="2209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36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Trade Sheet-</a:t>
            </a:r>
            <a: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 What Do We Do About All This?</a:t>
            </a:r>
            <a:endParaRPr lang="en-US" sz="32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8" name="Shape 598"/>
          <p:cNvSpPr txBox="1">
            <a:spLocks noGrp="1"/>
          </p:cNvSpPr>
          <p:nvPr>
            <p:ph type="body" idx="1"/>
          </p:nvPr>
        </p:nvSpPr>
        <p:spPr>
          <a:xfrm>
            <a:off x="457200" y="225570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lvl="0" indent="0">
              <a:lnSpc>
                <a:spcPts val="3200"/>
              </a:lnSpc>
              <a:spcBef>
                <a:spcPts val="0"/>
              </a:spcBef>
              <a:buSzPct val="25000"/>
              <a:buNone/>
            </a:pPr>
            <a:r>
              <a:rPr lang="en-US" sz="2200" b="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b="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*Stocks- Trade the Range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*Bonds-sell</a:t>
            </a:r>
            <a:r>
              <a:rPr lang="en-US" sz="2200" b="0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any and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all</a:t>
            </a:r>
            <a:r>
              <a:rPr lang="en-US" sz="2200" b="0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rallies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*Commodities-stand aside</a:t>
            </a:r>
            <a:r>
              <a:rPr lang="en-US" sz="2200" b="0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b="0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*Currencies-stand aside</a:t>
            </a:r>
            <a:r>
              <a:rPr lang="en-US" sz="2200" b="0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b="0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*Precious Metals –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buy dips</a:t>
            </a:r>
            <a:b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*Volatility-go short on runs up to $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25</a:t>
            </a:r>
            <a:r>
              <a:rPr lang="en-US" sz="2200" b="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b="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*Real estate-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buy dips</a:t>
            </a:r>
            <a:endParaRPr sz="2400" b="0" i="0" u="none" strike="noStrike" cap="none" baseline="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99" name="Shape 59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715000" y="4648200"/>
            <a:ext cx="3200400" cy="1905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3742786855"/>
      </p:ext>
    </p:extLst>
  </p:cSld>
  <p:clrMapOvr>
    <a:masterClrMapping/>
  </p:clrMapOvr>
  <p:transition spd="slow">
    <p:cut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87"/>
          <p:cNvSpPr txBox="1">
            <a:spLocks/>
          </p:cNvSpPr>
          <p:nvPr/>
        </p:nvSpPr>
        <p:spPr>
          <a:xfrm>
            <a:off x="228600" y="228600"/>
            <a:ext cx="8610600" cy="8381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 algn="ctr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GTD Daily Audited Performance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FAF2492-E8F6-F141-8EDD-AF7C0D8B17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295400"/>
            <a:ext cx="8382000" cy="4847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20241213"/>
      </p:ext>
    </p:extLst>
  </p:cSld>
  <p:clrMapOvr>
    <a:masterClrMapping/>
  </p:clrMapOvr>
  <p:transition spd="slow">
    <p:cut/>
  </p:transition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Shape 604"/>
          <p:cNvSpPr txBox="1">
            <a:spLocks noGrp="1"/>
          </p:cNvSpPr>
          <p:nvPr>
            <p:ph type="title"/>
          </p:nvPr>
        </p:nvSpPr>
        <p:spPr>
          <a:xfrm>
            <a:off x="381000" y="152400"/>
            <a:ext cx="8229600" cy="434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 algn="l">
              <a:buClr>
                <a:schemeClr val="dk1"/>
              </a:buClr>
              <a:buSzPct val="25000"/>
            </a:pPr>
            <a:r>
              <a:rPr lang="en-US" sz="2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600" b="1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Next Strategy Webinar</a:t>
            </a:r>
            <a:br>
              <a:rPr lang="en-US" sz="3600" b="1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600" b="1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3600" b="1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12:00 EST Wednesday, </a:t>
            </a:r>
            <a: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April 25,</a:t>
            </a:r>
            <a:r>
              <a:rPr lang="en-US" sz="2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2018</a:t>
            </a:r>
            <a:br>
              <a:rPr lang="en-US" sz="2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San Francisco, CA</a:t>
            </a: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For Lunches Please Go to</a:t>
            </a:r>
            <a:r>
              <a:rPr lang="en-US" sz="2800" u="sng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800" u="sng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u="sng" dirty="0" err="1">
                <a:solidFill>
                  <a:srgbClr val="005A9C"/>
                </a:solidFill>
                <a:latin typeface="Calibri"/>
                <a:ea typeface="Calibri"/>
                <a:cs typeface="Calibri"/>
                <a:sym typeface="Calibri"/>
              </a:rPr>
              <a:t>www.madhedgefundtrader.com</a:t>
            </a:r>
            <a:r>
              <a:rPr lang="en-US" sz="2400" dirty="0">
                <a:solidFill>
                  <a:srgbClr val="005A9C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and click “Store”</a:t>
            </a:r>
            <a:endParaRPr lang="en-US" sz="2400" b="1" i="0" strike="noStrike" cap="none" baseline="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5" name="Shape 605"/>
          <p:cNvSpPr txBox="1"/>
          <p:nvPr/>
        </p:nvSpPr>
        <p:spPr>
          <a:xfrm>
            <a:off x="2286000" y="5715000"/>
            <a:ext cx="4646612" cy="584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2400" b="1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Good Luck and Good Trading</a:t>
            </a:r>
            <a:r>
              <a:rPr lang="en-US" sz="3200" b="1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!</a:t>
            </a:r>
          </a:p>
        </p:txBody>
      </p:sp>
      <p:pic>
        <p:nvPicPr>
          <p:cNvPr id="2" name="Picture 1" descr="00016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867400" y="1295400"/>
            <a:ext cx="2607859" cy="392644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87"/>
          <p:cNvSpPr txBox="1">
            <a:spLocks/>
          </p:cNvSpPr>
          <p:nvPr/>
        </p:nvSpPr>
        <p:spPr>
          <a:xfrm>
            <a:off x="228600" y="228601"/>
            <a:ext cx="8610600" cy="8381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 algn="ctr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GTD Eight Year Daily Audited Performance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BB4CD6D-B451-6E4C-BDF6-EBB26C1CD2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150" y="1384300"/>
            <a:ext cx="8013700" cy="486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2599132"/>
      </p:ext>
    </p:extLst>
  </p:cSld>
  <p:clrMapOvr>
    <a:masterClrMapping/>
  </p:clrMapOvr>
  <p:transition spd="slow">
    <p:cut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24112</TotalTime>
  <Words>681</Words>
  <Application>Microsoft Office PowerPoint</Application>
  <PresentationFormat>On-screen Show (4:3)</PresentationFormat>
  <Paragraphs>163</Paragraphs>
  <Slides>80</Slides>
  <Notes>68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80</vt:i4>
      </vt:variant>
    </vt:vector>
  </HeadingPairs>
  <TitlesOfParts>
    <vt:vector size="81" baseType="lpstr">
      <vt:lpstr>Office Theme</vt:lpstr>
      <vt:lpstr>The Mad Hedge Fund Trader “The Bulls Are Back!”</vt:lpstr>
      <vt:lpstr>Slide 1</vt:lpstr>
      <vt:lpstr>MHFT Global Strategy Luncheons Buy tickets at www.madhedgefundtrader.com </vt:lpstr>
      <vt:lpstr>MHFT Global Strategy Luncheons Buy tickets at www.madhedgefundtrader.com </vt:lpstr>
      <vt:lpstr>MHFT Global Strategy Luncheons Buy tickets at www.madhedgefundtrader.com </vt:lpstr>
      <vt:lpstr>Trade Alert Performance New All Time High!! </vt:lpstr>
      <vt:lpstr>Slide 6</vt:lpstr>
      <vt:lpstr>Slide 7</vt:lpstr>
      <vt:lpstr>Slide 8</vt:lpstr>
      <vt:lpstr>The Method to My Madness </vt:lpstr>
      <vt:lpstr>The Mad Hedge Profit Predictor Market Timing Index-Sitting on All Time Lows An artificial intelligence driven algorithm that analyzes 30 different economic, technical, and momentum driven indicators </vt:lpstr>
      <vt:lpstr> The Mad Hedge Profit Predictor Collapse Back to Extreme Fear A New 5-45 Trading Range? </vt:lpstr>
      <vt:lpstr>The Global Economy – Slowing</vt:lpstr>
      <vt:lpstr>Weekly Jobless Claims –The Most Important Statistic  +24,000 to 242,000-holiday distortions </vt:lpstr>
      <vt:lpstr>The Bill Davis View A $1,500 Upgrade for the Mad Day Trader Service </vt:lpstr>
      <vt:lpstr>Stocks- Correction Time</vt:lpstr>
      <vt:lpstr>It’s All About Buy Backs</vt:lpstr>
      <vt:lpstr>S&amp;P 500-Moving Into a Range stopped out of Long 3/$275-$280 bear put spread   </vt:lpstr>
      <vt:lpstr> Dow Average-13.33% Correction </vt:lpstr>
      <vt:lpstr> Russell 2000 (IWM)-Peaked Out stopped out of long the (IWM) 12/$152-$155 bear put spread</vt:lpstr>
      <vt:lpstr>NASDAQ (QQQ)-Crushed</vt:lpstr>
      <vt:lpstr>(VIX)-Spike Again! </vt:lpstr>
      <vt:lpstr> iPath S&amp;P 500 VIX Short-Term Futures ETN (VXX) long 3/$60-$65 bear put spread – expires in 7 trading days took profits on long 3/$55-$60 bear put spread </vt:lpstr>
      <vt:lpstr> General Electric (GE)-No Recovery Breakup Value is $15 </vt:lpstr>
      <vt:lpstr>  Apple (AAPL)-Waiting for Buy Backs long 3/$140-$150 calls spread took profits on long 3/$140-$145 calls stopped out of long 3/$170-$175 put spread took profits on long 4/$155-$165 calls spread  </vt:lpstr>
      <vt:lpstr> Amazon (AMZN) took profits on long 3/$1200-$1250 call spread (Tech Letter)  </vt:lpstr>
      <vt:lpstr>   Facebook (FB)- stopped out of long 4/$150-$160 call spread took profits on long 3/$155-$165 bull call spread took profits on long 3/$190-$195 bear put spread     </vt:lpstr>
      <vt:lpstr>  Alphabet (GOOGL)- long 4/$900-$930 call spread-Expires in 7 trading days   </vt:lpstr>
      <vt:lpstr>  Micron Technology (MU)-Spectacular Earnings took profits on long 3/$34-$37 bull call spread in Mad Hedge Technology Letter Only UBS bearish report decimates the entire industry   </vt:lpstr>
      <vt:lpstr>  Salesforce (CRM)- long 6/$105-$110 call spread took profits on long 3/$90-$95 bull call spread in Mad Hedge Technology Letter    </vt:lpstr>
      <vt:lpstr>Industrials Sector SPDR (XLI)- (GE), (MMM), (UNP), (UTX), (BA), (HON)</vt:lpstr>
      <vt:lpstr>US Steel (X)- took profits on long the 9/$21-$22 vertical bull call spread </vt:lpstr>
      <vt:lpstr>Southwest Airlines (LUV)- Warren Buffett’s Favorite Airline</vt:lpstr>
      <vt:lpstr>Transports Sector SPDR (XTN)-  (ALGT),  (ALK), (JBLU), (LUV), (CHRW), (DAL) </vt:lpstr>
      <vt:lpstr>Health Care Sector (XLV), (RXL)-The New FANG? (JNJ), (PFE), (MRK), (GILD), (ACT), (AMGN) </vt:lpstr>
      <vt:lpstr>Citigroup (C)-Earnings on Friday up 25% long 6/$60-$65 bull call spread </vt:lpstr>
      <vt:lpstr>Goldman Sachs (GS)-Earnings Disappointment on bond losses  stopped out of long 4/240-$245 call spread stopped out of long 10/$220-$225 vertical bull call spread  took profits on long 10/$227.50-$232.50 vertical bull call spread</vt:lpstr>
      <vt:lpstr> JP Morgan (JPM)- long 4/$95-$100 call spread- Expires in 7 trading days  </vt:lpstr>
      <vt:lpstr>Palo Alto Networks (PANW)-</vt:lpstr>
      <vt:lpstr>NVIDIA (NVDA)- End of chip cycle fears  </vt:lpstr>
      <vt:lpstr>Consumer Discretionary SPDR (XLY) (DIS), (AMZN), (HD), (CMCSA), (MCD), (SBUX) </vt:lpstr>
      <vt:lpstr>Europe Hedged Equity (HEDJ)-Global Rally </vt:lpstr>
      <vt:lpstr>Japan (DXJ)-  </vt:lpstr>
      <vt:lpstr> China ($SSEC)-Economic Recovery on Track  </vt:lpstr>
      <vt:lpstr> Emerging Markets (EEM)- New High</vt:lpstr>
      <vt:lpstr>Bonds- Ignoring the Chaos</vt:lpstr>
      <vt:lpstr>  Treasury ETF (TLT) – 2.78 Bottoming Out long 5/$124-$127 vertical bear put spread long 4/$123-$126 vertical bear put spread – expires in 10 trading days Took profits on long the (TLT)  2/$124-$127 vertical bear put spread again    </vt:lpstr>
      <vt:lpstr>Ten Year Treasury Yield ($TNX) 2.79% Breakdown, Now major Support </vt:lpstr>
      <vt:lpstr>Junk Bonds (HYG) 5.39% Yield 60 basis point pop in yield on stock crash</vt:lpstr>
      <vt:lpstr>2X Short Treasuries (TBT)-</vt:lpstr>
      <vt:lpstr>Emerging Market Debt (ELD) 5.58% Yield- </vt:lpstr>
      <vt:lpstr>Municipal Bonds (MUB)-2.08%   Mix of AAA, AA, and A rated bonds Huge 40 basis point yield pop on tax bill</vt:lpstr>
      <vt:lpstr>Foreign Currencies- Gone to Sleep</vt:lpstr>
      <vt:lpstr>   Japanese Yen (FXY), (YCS) took profits on long (FXY) 3/$91-$93 bear put spread  </vt:lpstr>
      <vt:lpstr>   Euro ($XEU), (FXE), (EUO)- Triple Top   took profits on long (FXE) 3/$120-$123 vertical bear put spread took profits on long (FXE) 12/$116-$118 vertical bear put spread  took profits on long (FXE) 12/$111-$113 vertical bull call spread </vt:lpstr>
      <vt:lpstr>Emerging Market Currencies (CEW)   </vt:lpstr>
      <vt:lpstr>Chinese Yuan- (CYB)-Stabilizing on Government Support </vt:lpstr>
      <vt:lpstr> Bitcoin-Modern Day Tulips! Now banned in China and South Korea, Feds closing in for the US, tax overhang </vt:lpstr>
      <vt:lpstr>Energy-Double Topping</vt:lpstr>
      <vt:lpstr>Oil-Double Top Warning?</vt:lpstr>
      <vt:lpstr> United States Oil Fund (USO)  </vt:lpstr>
      <vt:lpstr>Energy Select Sector SPDR (XLE)-No Performance! (XOM), (CVX), (SLB), (KMI), (EOG), (COP) </vt:lpstr>
      <vt:lpstr>Alerian MLP ETF (AMLP)- Basket Approach</vt:lpstr>
      <vt:lpstr>Exxon (XOM)-Earnings Dive </vt:lpstr>
      <vt:lpstr>Schlumberger (SLB)- </vt:lpstr>
      <vt:lpstr>Halliburton (HAL)- </vt:lpstr>
      <vt:lpstr>Natural Gas (UNG)- </vt:lpstr>
      <vt:lpstr> Copper (COPX)-Trade War Fears </vt:lpstr>
      <vt:lpstr>Precious Metals-Syria Worries</vt:lpstr>
      <vt:lpstr>Gold (GLD)-Upside Breakout Imminent! long 5/$119-$122 bull call spread Stopped out of 2/$122-$125 bull call spread for small loss took profits on long (GLD) $12/$116-$119 bull call spread  </vt:lpstr>
      <vt:lpstr> Market Vectors Gold Miners ETF- (GDX) Took profits on long the 9/$20.50-$21.50 bull call spread </vt:lpstr>
      <vt:lpstr> Barrick Gold (ABX) stopped out of  long 9/$15-16 call spread</vt:lpstr>
      <vt:lpstr> Newmont Mining- (NEM)-Breakout stopped out of 2/$36-$39 bull call spread for small loss took profits on long the 9/$32-$34 bull call spread </vt:lpstr>
      <vt:lpstr> Global X Silver Miners ETF- (SIL)-Breakout took profits on long the 9/$31-$33 bull call spread </vt:lpstr>
      <vt:lpstr>Real Estate- Cooling? </vt:lpstr>
      <vt:lpstr>January Corelogic S&amp;P Case Shiller Home Price Index +6.2% YOY, Seattle (+12.7%), Las Vegas (+11.1%), San Francisco (+9.2%) still leaders price rises accelerating </vt:lpstr>
      <vt:lpstr>Simon Property Group (SPG)- </vt:lpstr>
      <vt:lpstr>US Home Construction Index (ITB) (DHI), (LEN), (PHM), (TOL), (NVR)   </vt:lpstr>
      <vt:lpstr>Trade Sheet- So What Do We Do About All This?</vt:lpstr>
      <vt:lpstr>    Next Strategy Webinar    12:00 EST Wednesday, April 25, 2018  San Francisco, CA  For Lunches Please Go to www.madhedgefundtrader.com   and click “Store”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Mad Hedge Fund Trader “Special Earthshaking Issue’”</dc:title>
  <dc:creator>Kathy OLoughlin</dc:creator>
  <cp:lastModifiedBy>Nancy Milne</cp:lastModifiedBy>
  <cp:revision>5505</cp:revision>
  <cp:lastPrinted>2017-08-31T13:43:13Z</cp:lastPrinted>
  <dcterms:created xsi:type="dcterms:W3CDTF">2015-02-05T17:12:57Z</dcterms:created>
  <dcterms:modified xsi:type="dcterms:W3CDTF">2018-04-11T18:51:46Z</dcterms:modified>
</cp:coreProperties>
</file>