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783" r:id="rId3"/>
    <p:sldId id="565" r:id="rId4"/>
    <p:sldId id="781" r:id="rId5"/>
    <p:sldId id="782" r:id="rId6"/>
    <p:sldId id="772" r:id="rId7"/>
    <p:sldId id="605" r:id="rId8"/>
    <p:sldId id="663" r:id="rId9"/>
    <p:sldId id="664" r:id="rId10"/>
    <p:sldId id="785" r:id="rId11"/>
    <p:sldId id="749" r:id="rId12"/>
    <p:sldId id="647" r:id="rId13"/>
    <p:sldId id="695" r:id="rId14"/>
    <p:sldId id="755" r:id="rId15"/>
    <p:sldId id="267" r:id="rId16"/>
    <p:sldId id="750" r:id="rId17"/>
    <p:sldId id="281" r:id="rId18"/>
    <p:sldId id="787" r:id="rId19"/>
    <p:sldId id="282" r:id="rId20"/>
    <p:sldId id="570" r:id="rId21"/>
    <p:sldId id="283" r:id="rId22"/>
    <p:sldId id="280" r:id="rId23"/>
    <p:sldId id="285" r:id="rId24"/>
    <p:sldId id="603" r:id="rId25"/>
    <p:sldId id="562" r:id="rId26"/>
    <p:sldId id="763" r:id="rId27"/>
    <p:sldId id="505" r:id="rId28"/>
    <p:sldId id="563" r:id="rId29"/>
    <p:sldId id="613" r:id="rId30"/>
    <p:sldId id="764" r:id="rId31"/>
    <p:sldId id="765" r:id="rId32"/>
    <p:sldId id="289" r:id="rId33"/>
    <p:sldId id="730" r:id="rId34"/>
    <p:sldId id="673" r:id="rId35"/>
    <p:sldId id="481" r:id="rId36"/>
    <p:sldId id="290" r:id="rId37"/>
    <p:sldId id="291" r:id="rId38"/>
    <p:sldId id="669" r:id="rId39"/>
    <p:sldId id="668" r:id="rId40"/>
    <p:sldId id="522" r:id="rId41"/>
    <p:sldId id="676" r:id="rId42"/>
    <p:sldId id="336" r:id="rId43"/>
    <p:sldId id="295" r:id="rId44"/>
    <p:sldId id="501" r:id="rId45"/>
    <p:sldId id="482" r:id="rId46"/>
    <p:sldId id="539" r:id="rId47"/>
    <p:sldId id="751" r:id="rId48"/>
    <p:sldId id="654" r:id="rId49"/>
    <p:sldId id="659" r:id="rId50"/>
    <p:sldId id="655" r:id="rId51"/>
    <p:sldId id="656" r:id="rId52"/>
    <p:sldId id="657" r:id="rId53"/>
    <p:sldId id="658" r:id="rId54"/>
    <p:sldId id="531" r:id="rId55"/>
    <p:sldId id="533" r:id="rId56"/>
    <p:sldId id="756" r:id="rId57"/>
    <p:sldId id="786" r:id="rId58"/>
    <p:sldId id="546" r:id="rId59"/>
    <p:sldId id="536" r:id="rId60"/>
    <p:sldId id="777" r:id="rId61"/>
    <p:sldId id="752" r:id="rId62"/>
    <p:sldId id="388" r:id="rId63"/>
    <p:sldId id="312" r:id="rId64"/>
    <p:sldId id="380" r:id="rId65"/>
    <p:sldId id="529" r:id="rId66"/>
    <p:sldId id="369" r:id="rId67"/>
    <p:sldId id="748" r:id="rId68"/>
    <p:sldId id="747" r:id="rId69"/>
    <p:sldId id="313" r:id="rId70"/>
    <p:sldId id="315" r:id="rId71"/>
    <p:sldId id="753" r:id="rId72"/>
    <p:sldId id="320" r:id="rId73"/>
    <p:sldId id="650" r:id="rId74"/>
    <p:sldId id="729" r:id="rId75"/>
    <p:sldId id="737" r:id="rId76"/>
    <p:sldId id="743" r:id="rId77"/>
    <p:sldId id="754" r:id="rId78"/>
    <p:sldId id="332" r:id="rId79"/>
    <p:sldId id="586" r:id="rId80"/>
    <p:sldId id="349" r:id="rId81"/>
    <p:sldId id="492" r:id="rId82"/>
    <p:sldId id="784" r:id="rId83"/>
    <p:sldId id="335" r:id="rId8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 autoAdjust="0"/>
    <p:restoredTop sz="94674"/>
  </p:normalViewPr>
  <p:slideViewPr>
    <p:cSldViewPr>
      <p:cViewPr varScale="1">
        <p:scale>
          <a:sx n="73" d="100"/>
          <a:sy n="73" d="100"/>
        </p:scale>
        <p:origin x="-7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8\GTD%20February\Position%20Sheet%2020180227%20NEW%20FORM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11.22%</a:t>
            </a:r>
            <a:r>
              <a:rPr lang="en-US" sz="2000" b="1" baseline="0" dirty="0"/>
              <a:t> Year to Date</a:t>
            </a:r>
            <a:br>
              <a:rPr lang="en-US" sz="2000" b="1" baseline="0" dirty="0"/>
            </a:br>
            <a:r>
              <a:rPr lang="en-US" sz="2000" b="1" baseline="0" dirty="0"/>
              <a:t>at expiration</a:t>
            </a:r>
            <a:endParaRPr lang="en-US" sz="2000" b="1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9236710293620868"/>
          <c:y val="0.25"/>
          <c:w val="0.72223500678785235"/>
          <c:h val="0.6564252515310588"/>
        </c:manualLayout>
      </c:layout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 dirty="0"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*map@winterworld.com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*map@winterworld.com" TargetMode="Externa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“Sell the News!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8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25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6421D7-0517-D44A-A219-11A77037F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905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B3212-B5BA-D54C-9F7D-9FB6B442F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/>
              <a:t>Mad Hedge Technology Letter</a:t>
            </a:r>
            <a:br>
              <a:rPr lang="en-US" sz="2800" b="1" i="1" dirty="0"/>
            </a:br>
            <a:r>
              <a:rPr lang="en-US" sz="2000" b="1" i="1" dirty="0"/>
              <a:t>a $2,000 a year upgrade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7E6536-8AB7-BB4A-A781-013F57C93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0CF7CF-B7DC-504B-99F1-C9EE8511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90239"/>
            <a:ext cx="8229600" cy="510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54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77952"/>
            <a:ext cx="89154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/>
              <a:t>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65100"/>
            <a:ext cx="8305800" cy="5135700"/>
          </a:xfrm>
        </p:spPr>
        <p:txBody>
          <a:bodyPr>
            <a:normAutofit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*When market reached its first resistance point, I sold almost everything and hedged what I had left with (SPY) puts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*Added a long Volatility Position (VXX) to add spice to my performance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*Banks showed the market’s hand by selling off on good earnings, setting the pattern for every sector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*My view of wide trading ranges until the November election is vindicated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every bond rally</a:t>
            </a:r>
            <a:r>
              <a:rPr lang="mr-IN" sz="1800" dirty="0">
                <a:solidFill>
                  <a:schemeClr val="tx1"/>
                </a:solidFill>
              </a:rPr>
              <a:t>…</a:t>
            </a:r>
            <a:r>
              <a:rPr lang="en-US" sz="1800" dirty="0">
                <a:solidFill>
                  <a:schemeClr val="tx1"/>
                </a:solidFill>
              </a:rPr>
              <a:t>.The Fed is now engaged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in major </a:t>
            </a:r>
            <a:r>
              <a:rPr lang="en-US" sz="1800" b="1" dirty="0">
                <a:solidFill>
                  <a:schemeClr val="tx1"/>
                </a:solidFill>
              </a:rPr>
              <a:t>Quantitative Tightening (QT?)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in the face of exploding deficits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*Stand aside on oil, foreign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currencies, and commodities, which are all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flat lining until multiple crisis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D7322-4AF3-1448-8F00-295C98A9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622556"/>
            <a:ext cx="3023425" cy="20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Index-Hits Top of New Range at 42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512EA7-FEB7-A245-B759-C732B9401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15662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Collapse Back to Extreme Fear</a:t>
            </a:r>
            <a:br>
              <a:rPr lang="en-US" sz="2800" b="1" dirty="0"/>
            </a:br>
            <a:r>
              <a:rPr lang="en-US" sz="2800" b="1" dirty="0"/>
              <a:t>A New 5-45 Trading Range?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A16D88-80AF-DC4A-AA1B-22AE5DF2F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6" y="2120900"/>
            <a:ext cx="7927654" cy="36703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924800" y="3657600"/>
            <a:ext cx="119037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772400" y="4800600"/>
            <a:ext cx="10668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More Slowing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533400" y="1295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Business Inventories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rise 0.6% in March,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*March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Price Index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0.1%, so inflation is nowhere in the numbers, but anecdotal and commodity price rises show its everywhere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*IMF predicts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Global Growth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a hot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2018 and 2019, 2.9% for the US in 2018, then growth to fall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is also slowing, with every sector if the German economy now showing negative numbers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*Weak global stock markets creating a negative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wealth effect, bringing recession fears forward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E6D341-73E9-AD49-B8B4-4143583C1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536611"/>
            <a:ext cx="1965789" cy="19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+1,000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232,000-holiday distortions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573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Correction Time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fail at first resistance, conforming intermediate term downtrend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*Washington chaos, trade wars, shooting wars, capping any upside moves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*Cheap valuations, specular earnings growth supporting downside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*Some 25% of US earnings came from a falling US dollar in 2017, won’t be there in 2018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setting up for a range for the next six months going into the November election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*Only one more weeks until of seasonal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headwind and “Sell in May and Go away”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spikes, but at half peak levels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seen in last rout, is in no way reflecting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massive intraday swings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790575-7715-9E42-9464-981E00A16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346" y="4495800"/>
            <a:ext cx="4502674" cy="204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500-Moving Into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200-day MA in Play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B0801B-F59F-4E9A-AD7A-33EEC3793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364744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500-Moving Into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200-day MA in Play, If it fails looks for $245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another 5% and down 14% from top-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Multiple of 15X!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F9C089-513D-EB46-91F1-653852646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162800" cy="5423263"/>
          </a:xfrm>
          <a:prstGeom prst="rect">
            <a:avLst/>
          </a:prstGeom>
        </p:spPr>
      </p:pic>
      <p:sp>
        <p:nvSpPr>
          <p:cNvPr id="5" name="Left Arrow Callout 4">
            <a:extLst>
              <a:ext uri="{FF2B5EF4-FFF2-40B4-BE49-F238E27FC236}">
                <a16:creationId xmlns:a16="http://schemas.microsoft.com/office/drawing/2014/main" xmlns="" id="{2C6B06C4-D15F-B24A-99ED-71D7AA1F71F5}"/>
              </a:ext>
            </a:extLst>
          </p:cNvPr>
          <p:cNvSpPr/>
          <p:nvPr/>
        </p:nvSpPr>
        <p:spPr>
          <a:xfrm>
            <a:off x="7657672" y="3657600"/>
            <a:ext cx="1486328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Next</a:t>
            </a:r>
            <a:br>
              <a:rPr lang="en-US" sz="2000" dirty="0"/>
            </a:br>
            <a:r>
              <a:rPr lang="en-US" sz="2000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Downtrend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84A145-AB10-483C-A3A7-D77F5DF01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00257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140215-A426-7E42-8FCF-9F9F4B96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3200" dirty="0"/>
              <a:t>Special Guest Host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42562C-E230-8140-A7E6-192EFD4DF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sz="2000" dirty="0" smtClean="0"/>
          </a:p>
          <a:p>
            <a:pPr marL="203200" indent="0">
              <a:buNone/>
            </a:pPr>
            <a:endParaRPr lang="en-US" sz="2000" dirty="0" smtClean="0"/>
          </a:p>
          <a:p>
            <a:pPr marL="203200" indent="0">
              <a:buNone/>
            </a:pPr>
            <a:endParaRPr lang="en-US" sz="2000" dirty="0" smtClean="0"/>
          </a:p>
          <a:p>
            <a:pPr marL="203200" indent="0">
              <a:buNone/>
            </a:pPr>
            <a:r>
              <a:rPr lang="en-US" sz="2000" dirty="0" smtClean="0"/>
              <a:t>*</a:t>
            </a:r>
            <a:r>
              <a:rPr lang="en-US" sz="2000" dirty="0"/>
              <a:t>Mike Pisani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*A ten year veteran options trader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*A natural swing trader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rgbClr val="0070C0"/>
                </a:solidFill>
                <a:hlinkClick r:id="rId2"/>
              </a:rPr>
              <a:t>*</a:t>
            </a:r>
            <a:r>
              <a:rPr lang="en-US" sz="2000" dirty="0">
                <a:solidFill>
                  <a:srgbClr val="0070C0"/>
                </a:solidFill>
              </a:rPr>
              <a:t>www.smartoptiontrading.com  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193B36-A61B-1B4C-8E71-F31B8B970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590800"/>
            <a:ext cx="2845362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6722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745566-4797-462A-B26A-C69ED2CC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71600"/>
            <a:ext cx="7086600" cy="54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-Head &amp; Shoulders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47B232-4305-4A1B-89C9-B3B4B6058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30578" cy="56069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Settling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Into a Range for the rest of 2018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BED6C-50FB-3A46-AF8E-BFBE87E55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59" y="1564845"/>
            <a:ext cx="6689035" cy="5064555"/>
          </a:xfrm>
          <a:prstGeom prst="rect">
            <a:avLst/>
          </a:prstGeom>
        </p:spPr>
      </p:pic>
      <p:sp>
        <p:nvSpPr>
          <p:cNvPr id="5" name="Left Arrow Callout 4">
            <a:extLst>
              <a:ext uri="{FF2B5EF4-FFF2-40B4-BE49-F238E27FC236}">
                <a16:creationId xmlns:a16="http://schemas.microsoft.com/office/drawing/2014/main" xmlns="" id="{A9C28692-4ABF-F247-9505-3D469AD77402}"/>
              </a:ext>
            </a:extLst>
          </p:cNvPr>
          <p:cNvSpPr/>
          <p:nvPr/>
        </p:nvSpPr>
        <p:spPr>
          <a:xfrm>
            <a:off x="5943600" y="1709350"/>
            <a:ext cx="2952964" cy="164345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3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Washington chaos,</a:t>
            </a:r>
            <a:br>
              <a:rPr lang="en-US" sz="1600" dirty="0"/>
            </a:br>
            <a:r>
              <a:rPr lang="en-US" sz="1600" dirty="0"/>
              <a:t>Trade Wars,</a:t>
            </a:r>
            <a:br>
              <a:rPr lang="en-US" sz="1600" dirty="0"/>
            </a:br>
            <a:r>
              <a:rPr lang="en-US" sz="1600" dirty="0"/>
              <a:t>Iran, NK, and Syria wars, rising oil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C79CAC09-74B3-3D48-92F9-D255A762395A}"/>
              </a:ext>
            </a:extLst>
          </p:cNvPr>
          <p:cNvSpPr/>
          <p:nvPr/>
        </p:nvSpPr>
        <p:spPr>
          <a:xfrm>
            <a:off x="4799743" y="4836533"/>
            <a:ext cx="4165315" cy="1411867"/>
          </a:xfrm>
          <a:prstGeom prst="leftArrowCallout">
            <a:avLst>
              <a:gd name="adj1" fmla="val 22243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earnings growth,</a:t>
            </a:r>
            <a:br>
              <a:rPr lang="en-US" sz="1600" dirty="0"/>
            </a:br>
            <a:r>
              <a:rPr lang="en-US" sz="1600" dirty="0"/>
              <a:t>Good valuations,</a:t>
            </a:r>
            <a:br>
              <a:rPr lang="en-US" sz="1600" dirty="0"/>
            </a:br>
            <a:r>
              <a:rPr lang="en-US" sz="1600" dirty="0"/>
              <a:t>Buybacks,</a:t>
            </a:r>
            <a:br>
              <a:rPr lang="en-US" sz="1600" dirty="0"/>
            </a:br>
            <a:r>
              <a:rPr lang="en-US" sz="1600" dirty="0"/>
              <a:t>nothing else to buy</a:t>
            </a:r>
          </a:p>
        </p:txBody>
      </p:sp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Spike Again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25% in one day and we were long!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3ADCA1-1150-42B5-A295-DCCA4F0B9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08315" cy="5605509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xmlns="" id="{5A23019F-E483-6743-BFE4-86F5EC8188B5}"/>
              </a:ext>
            </a:extLst>
          </p:cNvPr>
          <p:cNvSpPr/>
          <p:nvPr/>
        </p:nvSpPr>
        <p:spPr>
          <a:xfrm>
            <a:off x="7772401" y="4114800"/>
            <a:ext cx="1371600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</a:t>
            </a:r>
            <a:br>
              <a:rPr lang="en-US" dirty="0"/>
            </a:br>
            <a:r>
              <a:rPr lang="en-US" dirty="0"/>
              <a:t>where it</a:t>
            </a:r>
            <a:br>
              <a:rPr lang="en-US" dirty="0"/>
            </a:br>
            <a:r>
              <a:rPr lang="en-US" dirty="0"/>
              <a:t>now lives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5/$32-$35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E5FFD1-17D6-4282-8596-1D82FB9C8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371600"/>
            <a:ext cx="707645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Covering Rally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Breakup Value is $15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40027F-683B-4AB1-A4FF-4D14305CA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50" y="1295400"/>
            <a:ext cx="7193450" cy="54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)-Waiting for Buy Backs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3/$140-$150 calls spread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3/$140-$145 calls</a:t>
            </a:r>
            <a:b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4/$155-$165 calls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ACA3CF-411B-4F9D-8127-464CF50AE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55" y="1524000"/>
            <a:ext cx="6799245" cy="52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3/$1200-$1250 call spread (Tech Letter)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FE8F25-54F3-4F6D-8523-86F5C8EB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7905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AB31DB-2FB5-4A74-A080-EE79D6E54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447800"/>
            <a:ext cx="710346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4/$900-$930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D47E27-DD06-47EC-8401-D33847CEF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990600"/>
            <a:ext cx="75617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8165" y="2249269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Fort </a:t>
            </a:r>
            <a:r>
              <a:rPr lang="en-US" sz="1800" b="1" dirty="0"/>
              <a:t>Worth, TX</a:t>
            </a:r>
            <a:br>
              <a:rPr lang="en-US" sz="1800" b="1" dirty="0"/>
            </a:br>
            <a:r>
              <a:rPr lang="en-US" sz="1800" b="1" dirty="0"/>
              <a:t>June 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A5DCEB-E092-4D4C-99AF-4EB3DFC3EB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292033"/>
            <a:ext cx="3581400" cy="272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871782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)-Spectacular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UBS bearish report decimates the entire industry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051E-E76D-4E67-AA5A-EC8286C2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62" y="1371601"/>
            <a:ext cx="7142938" cy="54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 in Mad Hedge Technology Letter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E7D616-D3E6-4689-B7D6-1DBD03EB2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27984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F1936E-16C1-4834-9D54-CB210F64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335753" cy="554706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D318CB-0EE0-488A-A559-B82D309A9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28965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26E113-6AA8-4D46-B640-8BC67A3EE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337828" cy="55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AC585-3AC9-4CD8-B1DA-98DDA0A97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29" y="1295400"/>
            <a:ext cx="7121971" cy="54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AB0A93-5910-4CF4-BE00-706B26D8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54610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(C)-Earnings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Friday up 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6/$60-$65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CEC3DD-F1DB-44FC-8296-EBA3A02B4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55" y="1143000"/>
            <a:ext cx="7272545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Disappointment on bond losses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08E687-30A7-4D3E-BDA4-A6253F96E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97" y="1524000"/>
            <a:ext cx="6729205" cy="52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4/$95-$100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B573A9-E4D3-437B-B1E9-68825D74F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00993" cy="5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179" y="2187714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New Orleans, LA </a:t>
            </a:r>
            <a:br>
              <a:rPr lang="en-US" sz="1800" b="1" dirty="0"/>
            </a:br>
            <a:r>
              <a:rPr lang="en-US" sz="1800" b="1" dirty="0"/>
              <a:t>June 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62600" y="2249269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Philadelphia, PA</a:t>
            </a:r>
            <a:br>
              <a:rPr lang="en-US" sz="1800" b="1" dirty="0"/>
            </a:br>
            <a:r>
              <a:rPr lang="en-US" sz="1800" b="1" dirty="0"/>
              <a:t>June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D500C3-2DF4-C748-87B4-F2A7A051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352800"/>
            <a:ext cx="3952875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13FF15-0AA1-8E47-AAD2-FA646F3FA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405048"/>
            <a:ext cx="4064000" cy="2157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1611894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3B2D30-20AD-46D8-9ECD-96D4527AC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59" y="1143000"/>
            <a:ext cx="728034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 of chip cycle fears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B1E3AE-FE23-44DA-AC25-3F10429CB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609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1E2B28-4290-45CD-9DA8-A58AE5C59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349439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3484CF-0F4F-483D-9FDC-D7BBCDAC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7678738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(DXJ)-Falling Yen Move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779E1F-063E-44C4-A11E-8C208BAC8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48552" cy="55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36FABB-C00A-4A6B-A326-FB092E072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27" y="914400"/>
            <a:ext cx="7653973" cy="57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High Beta is Fading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492153-767D-4A5A-A63A-517996ED1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2855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3% Breakout!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*Bonds hit a new 4 years low, yields a four year high at 3.01%</a:t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next big move in yields is probably down, so avoid all rising rate plays, take profits in the (TBT)</a:t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to raise interest rates by 0.25% again in June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*Took profits on all short bond plays, nothing to</a:t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do here but wait for the next bond rally to sell into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*Global liquidity is shrinking much faster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overseas that it is here in the US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 Treasury yield by yearend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 will weigh on bond for the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decade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0E80F-0BFC-F94E-A27C-DD87889E8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600569"/>
            <a:ext cx="2667000" cy="39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6002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2.78 Bottoming Out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5/$124-$127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4/$123-$126 vertical bear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again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37F69F-75DD-4A0C-890F-FF7CFA318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79" y="1524000"/>
            <a:ext cx="692982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2.98%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371122-A607-460E-93B4-DE468B56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391401" cy="56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7041" y="190500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New York, NY </a:t>
            </a:r>
            <a:br>
              <a:rPr lang="en-US" sz="1800" b="1" dirty="0"/>
            </a:br>
            <a:r>
              <a:rPr lang="en-US" sz="1800" b="1" dirty="0"/>
              <a:t>June 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9800" y="1935777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Denver, CO</a:t>
            </a:r>
            <a:br>
              <a:rPr lang="en-US" sz="1800" b="1" dirty="0"/>
            </a:br>
            <a:r>
              <a:rPr lang="en-US" sz="1800" b="1" dirty="0"/>
              <a:t>June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4762FC-435E-7A4A-8321-F3F5101F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17686"/>
            <a:ext cx="3894940" cy="2402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E66DC-3C28-7C43-9C2F-D8471768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93536"/>
            <a:ext cx="4131084" cy="2426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FD1D8-A902-C641-B7E2-70B309F41BBC}"/>
              </a:ext>
            </a:extLst>
          </p:cNvPr>
          <p:cNvSpPr txBox="1"/>
          <p:nvPr/>
        </p:nvSpPr>
        <p:spPr>
          <a:xfrm>
            <a:off x="914400" y="566152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Soon to be Posted: The Queen Mary II Seminar at Sea in July, Paris, France, Zermatt, Switzerland, and Geneva Switzerland</a:t>
            </a:r>
          </a:p>
        </p:txBody>
      </p:sp>
    </p:spTree>
    <p:extLst>
      <p:ext uri="{BB962C8B-B14F-4D97-AF65-F5344CB8AC3E}">
        <p14:creationId xmlns:p14="http://schemas.microsoft.com/office/powerpoint/2010/main" xmlns="" val="134303961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5.51%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basis point pop in yield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B886E3-D8FF-4135-8C35-A762741F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86747" cy="55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Take Profits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FEEDBE-0127-4634-8DCF-43B7F79BB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1" y="1066800"/>
            <a:ext cx="739356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5.68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BE9E2C-9A5F-437A-9A92-7366A4E3B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82" y="990600"/>
            <a:ext cx="73556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(MUB)-2.32%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C7D7D6-854F-4DC0-AEA7-1ACA53ABB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7086600" cy="54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Breakdown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7367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*Flight to safety bid sends dollar soaring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and Japanese yen collapse to low end of ranges as hedge funds unwind short positions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no trade, no volatility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*End of tax season reduces major $25 billion overhang for bitcoin, severing the ling between cryptocurrencies and stocks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FAD7C1-48F8-1242-BF20-BE7F1499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4" y="4343400"/>
            <a:ext cx="3490686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CA0267-69E2-4053-A117-72D5114DF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219200"/>
            <a:ext cx="734602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7E60A9-A20D-4364-9CA3-D43302934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8189"/>
            <a:ext cx="6781800" cy="521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E0D9EB-20D6-DB4A-8931-8F5209ED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81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40129D-AC96-4911-89AF-97EDB09D3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505202" cy="57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CA7A68-7672-44AF-A746-ED3E46CD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951920" cy="536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sng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+12.83</a:t>
            </a:r>
            <a:r>
              <a:rPr lang="en-US" sz="2200" b="1" i="0" u="sng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i="0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19.59%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1.27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+56.09%,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296.06%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35.55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banned in China and South Korea, Feds closing in for the US,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 overhang ends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613EFE-4054-B24B-A946-A5AF8D231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77017"/>
            <a:ext cx="7620000" cy="421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Energy-The Geopolitical Premium is Back!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3716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>*Continued instability in the Middle East has put a premium back into oil process for the first time in six years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supply/demand is now in balance, working off a five year glut, the next geopolitical event could send it up $10 quickly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*OPEC has cut the over supply of oil by 97% in three years, taking prices up from $25 to $$68/barrel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*Saudi Arabia now looking to extend production quotas into 2019, which have been hugely successful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Baker Hughes US Rig Count rises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sharply by 5 to 1,013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fracking is growing so fast that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suppliers are now pipeline constrained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63178A-FE8A-894B-BC88-53DF34C08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35273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 and Inflation Push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66EA59-1FEC-4D33-ADED-6F43F83A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8200"/>
            <a:ext cx="77637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ED5831-AD5E-490A-9159-2C0459E66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8200"/>
            <a:ext cx="7733658" cy="58955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1D7462-EBCC-4850-9F65-8900DB9AB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42783" cy="56188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616980-6612-41B1-B1C7-D94F7187E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91400" cy="56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2C9CF1-3417-4841-914A-814AA9F8B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52" y="838200"/>
            <a:ext cx="7759748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0C2255-40AF-4F47-B981-8A9A5729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759339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83433D-D9AD-460B-BF94-D8EF0E907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320288" cy="558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DC9BE9-68BB-4271-B094-2942C9FA4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7305326" cy="56358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/>
              <a:t>90% Cash/ 10% ”RISK OFF”</a:t>
            </a:r>
            <a:br>
              <a:rPr lang="en-US" sz="1800" dirty="0"/>
            </a:br>
            <a:r>
              <a:rPr lang="en-US" sz="1800" dirty="0"/>
              <a:t>Ran to sidelines anticipating market melt down</a:t>
            </a:r>
            <a:br>
              <a:rPr lang="en-US" sz="1800" dirty="0"/>
            </a:br>
            <a:r>
              <a:rPr lang="en-US" sz="1800" dirty="0"/>
              <a:t>Hedges paid off big time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7122152"/>
              </p:ext>
            </p:extLst>
          </p:nvPr>
        </p:nvGraphicFramePr>
        <p:xfrm>
          <a:off x="5377034" y="1751350"/>
          <a:ext cx="332432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70A73BE3-175A-134A-88FB-9C1668182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0418679"/>
              </p:ext>
            </p:extLst>
          </p:nvPr>
        </p:nvGraphicFramePr>
        <p:xfrm>
          <a:off x="533400" y="1981200"/>
          <a:ext cx="5511800" cy="433070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026755">
                  <a:extLst>
                    <a:ext uri="{9D8B030D-6E8A-4147-A177-3AD203B41FA5}">
                      <a16:colId xmlns:a16="http://schemas.microsoft.com/office/drawing/2014/main" xmlns="" val="4241471518"/>
                    </a:ext>
                  </a:extLst>
                </a:gridCol>
                <a:gridCol w="1485045">
                  <a:extLst>
                    <a:ext uri="{9D8B030D-6E8A-4147-A177-3AD203B41FA5}">
                      <a16:colId xmlns:a16="http://schemas.microsoft.com/office/drawing/2014/main" xmlns="" val="3036998282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Current Capital at Risk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6784726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7893719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 dirty="0">
                          <a:effectLst/>
                        </a:rPr>
                        <a:t>Risk On</a:t>
                      </a:r>
                      <a:endParaRPr lang="en-US" sz="2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98533440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World is Getting Better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02006008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7259723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0374846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sng" strike="noStrike" dirty="0">
                          <a:effectLst/>
                        </a:rPr>
                        <a:t>Risk Off</a:t>
                      </a:r>
                      <a:endParaRPr lang="en-US" sz="2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5653417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endParaRPr lang="en-US" sz="2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0117253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(GLD) 5/$121-$124 call spread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-10.00%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71451375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437440964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Total Net Position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-10.00%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7473791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2E91F0-1A38-5447-895D-BB974D345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253185"/>
            <a:ext cx="2927294" cy="18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092CCD-D905-4F43-9CBF-A43B20927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96" y="1143000"/>
            <a:ext cx="7188104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3779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Metals-The Fundamentals are Lining Up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3414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*Gold/silver ratio now falling sharply, points to more prolonged bull market for precious metals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*India has largely been absent from the market this year, awaiting a more extreme move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sold $500 billion of gold in January, at that rates it runs out of gold by May next year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*General rise in all commodities providing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further support for gold, hinting at inflation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E5228B-EF97-C14B-9A3F-852A0F9FC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114800"/>
            <a:ext cx="3538780" cy="234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(GLD)-Upside Breakout Imminent!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2/$122-$125 bull call spread for small loss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577482-0300-4D97-B57E-492733CD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371600"/>
            <a:ext cx="6972300" cy="52921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B50839-9DEF-4002-846E-9742E0D16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35" y="1143000"/>
            <a:ext cx="7214765" cy="54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835A30-0452-40D6-AEA3-D9F751499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6" y="1143001"/>
            <a:ext cx="7255564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13F99F-AF73-4B28-A40E-6C3BA3E9F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18" y="1219200"/>
            <a:ext cx="697288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514CB8-3D1C-4329-A891-562A62C7F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30" y="1186617"/>
            <a:ext cx="7122270" cy="54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 Cooling?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4944" y="1143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*March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+1.1%, New Homes Sales up +4%, up 10.3% YOY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*73 consecutive months of price rises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*Most of the buying surge is taking place in the technology driven west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mortgage approaching 5%, cooling the entry level market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tax bill cutting home mortgage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deduction in 2018 by 50%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*REITS crash on rising rates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*S&amp;P 500 Case-Shiller maintains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AD59AF-860E-314D-AC0F-A5A971F79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86200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uary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(+12.7%),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22E1D-A87B-9C40-A1DF-4D036C0F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50" y="1676400"/>
            <a:ext cx="7326225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BCCD4C-E4CF-48B2-9873-B8336767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82" y="1066800"/>
            <a:ext cx="7444435" cy="56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16D7F8-B929-7146-A8C9-DD05A1BE1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772400" cy="51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CB889A-0EC6-44EF-94AE-1E188C89E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560558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 Trade the Range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4419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140215-A426-7E42-8FCF-9F9F4B96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3200" dirty="0"/>
              <a:t>Special Guest Host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42562C-E230-8140-A7E6-192EFD4DF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843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*Mike Pisani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*A ten year veteran options trader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*A natural swing trader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rgbClr val="0070C0"/>
                </a:solidFill>
                <a:hlinkClick r:id="rId2"/>
              </a:rPr>
              <a:t>*</a:t>
            </a:r>
            <a:r>
              <a:rPr lang="en-US" sz="2000" dirty="0">
                <a:solidFill>
                  <a:srgbClr val="0070C0"/>
                </a:solidFill>
              </a:rPr>
              <a:t>www.smartoptiontrading.com  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193B36-A61B-1B4C-8E71-F31B8B970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438400"/>
            <a:ext cx="2845362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7288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533400" y="8382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36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May 9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Lunches Please Go to</a:t>
            </a: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33136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20805B-C547-2748-B9F3-03251D71E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80067"/>
            <a:ext cx="8007350" cy="52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24430</TotalTime>
  <Words>475</Words>
  <Application>Microsoft Office PowerPoint</Application>
  <PresentationFormat>On-screen Show (4:3)</PresentationFormat>
  <Paragraphs>139</Paragraphs>
  <Slides>83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The Mad Hedge Fund Trader “Sell the News!”</vt:lpstr>
      <vt:lpstr>Special Guest Host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 Trade Alert Performance New All Time High!! </vt:lpstr>
      <vt:lpstr>Slide 6</vt:lpstr>
      <vt:lpstr>Slide 7</vt:lpstr>
      <vt:lpstr>Slide 8</vt:lpstr>
      <vt:lpstr>Mad Hedge Technology Letter a $2,000 a year upgrade</vt:lpstr>
      <vt:lpstr> The Method to My Madness </vt:lpstr>
      <vt:lpstr>The Mad Hedge Profit Predictor Market Timing Index-Hits Top of New Range at 42 An artificial intelligence driven algorithm that analyzes 30 different economic, technical, and momentum driven indicators </vt:lpstr>
      <vt:lpstr> The Mad Hedge Profit Predictor Collapse Back to Extreme Fear A New 5-45 Trading Range? </vt:lpstr>
      <vt:lpstr>The Global Economy – More Slowing</vt:lpstr>
      <vt:lpstr>Weekly Jobless Claims –The Most Important Statistic  +1,000 to 232,000-holiday distortions </vt:lpstr>
      <vt:lpstr>Stocks- Correction Time</vt:lpstr>
      <vt:lpstr>  S&amp;P 500-Moving Into a Range 200-day MA in Play took profits on long 5/$277-$280 put spread double weighting     </vt:lpstr>
      <vt:lpstr>   S&amp;P 500-Moving Into a Range 200-day MA in Play, If it fails looks for $245 down another 5% and down 14% from top- PE Multiple of 15X!      </vt:lpstr>
      <vt:lpstr> Dow Average- Downtrend </vt:lpstr>
      <vt:lpstr> Russell 2000 (IWM)-Peaked Out stopped out of long the (IWM) 12/$152-$155 bear put spread</vt:lpstr>
      <vt:lpstr>NASDAQ (QQQ)-Head &amp; Shoulders</vt:lpstr>
      <vt:lpstr>NASDAQ (QQQ)-  Settling Into a Range for the rest of 2018</vt:lpstr>
      <vt:lpstr>(VIX)-Spike Again! Up 25% in one day and we were long!</vt:lpstr>
      <vt:lpstr> iPath S&amp;P 500 VIX Short-Term Futures ETN (VXX) long 5/$32-$35 call spread took profits on long 3/$60-$65 bear put spread took profits on long 3/$55-$60 bear put spread </vt:lpstr>
      <vt:lpstr> General Electric (GE)-Short Covering Rally Breakup Value is $15 </vt:lpstr>
      <vt:lpstr>  Apple (AAPL)-Waiting for Buy Backs took profits on long 3/$140-$150 calls spread took profits on long 3/$140-$145 calls took profits on long 4/$155-$165 calls spread  </vt:lpstr>
      <vt:lpstr> Amazon (AMZN) took profits on long 3/$1200-$1250 call spread (Tech Letter)  </vt:lpstr>
      <vt:lpstr>   Facebook (FB)- stopped out of long 4/$150-$160 call spread took profits on long 6/$130-$140 bull call spread took profits on long 3/$155-$165 bull call spread took profits on long 3/$190-$195 bear put spread     </vt:lpstr>
      <vt:lpstr>  Alphabet (GOOGL)- took profits on long 4/$900-$930 call spread   </vt:lpstr>
      <vt:lpstr>  Micron Technology (MU)-Spectacular Earnings took profits on long 3/$34-$37 bull call spread in Mad Hedge Technology Letter Only UBS bearish report decimates the entire industry   </vt:lpstr>
      <vt:lpstr>  Salesforce (CRM)- took profits on long 6/$105-$110 call spread took profits on long 3/$90-$95 bull call spread in Mad Hedge Technology Letter    </vt:lpstr>
      <vt:lpstr>Industrials Sector SPDR (XLI)- (GE), (MMM), (UNP), (UTX), (BA), (HON)</vt:lpstr>
      <vt:lpstr>US Steel (X)- took profits on long the 9/$21-$22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Citigroup (C)-Earnings on Friday up 25% long 6/$60-$65 bull call spread </vt:lpstr>
      <vt:lpstr>Goldman Sachs (GS)-Earnings Disappointment on bond losses  stopped out of long 4/240-$245 call spread stopped out of long 10/$220-$225 vertical bull call spread  took profits on long 10/$227.50-$232.50 vertical bull call spread</vt:lpstr>
      <vt:lpstr> JP Morgan (JPM)- took profits on long 4/$95-$100 call spread  </vt:lpstr>
      <vt:lpstr>Palo Alto Networks (PANW)-</vt:lpstr>
      <vt:lpstr>NVIDIA (NVDA)- End of chip cycle fears  </vt:lpstr>
      <vt:lpstr>Consumer Discretionary SPDR (XLY) (DIS), (AMZN), (HD), (CMCSA), (MCD), (SBUX) </vt:lpstr>
      <vt:lpstr>Europe Hedged Equity (HEDJ)-Global Rally </vt:lpstr>
      <vt:lpstr>Japan (DXJ)-Falling Yen Move  </vt:lpstr>
      <vt:lpstr> China ($SSEC)-Economic Recovery on Track  </vt:lpstr>
      <vt:lpstr> Emerging Markets (EEM)- High Beta is Fading</vt:lpstr>
      <vt:lpstr>Bonds- 3% Breakout!</vt:lpstr>
      <vt:lpstr>  Treasury ETF (TLT) – 2.78 Bottoming Out took profits on long 5/$124-$127 vertical bear put spread took profits on long 4/$123-$126 vertical bear put spread Took profits on long the (TLT)  2/$124-$127 vertical bear put spread again    </vt:lpstr>
      <vt:lpstr>Ten Year Treasury Yield ($TNX) 2.98% Breakdown, Now major Support </vt:lpstr>
      <vt:lpstr>Junk Bonds (HYG) 5.51% Yield 60 basis point pop in yield on stock crash</vt:lpstr>
      <vt:lpstr>2X Short Treasuries (TBT)- Take Profits</vt:lpstr>
      <vt:lpstr>Emerging Market Debt (ELD) 5.68% Yield- </vt:lpstr>
      <vt:lpstr>Municipal Bonds (MUB)-2.32%   Mix of AAA, AA, and A rated bonds Huge 40 basis point yield pop on tax bill</vt:lpstr>
      <vt:lpstr>Foreign Currencies- Breakdown</vt:lpstr>
      <vt:lpstr>   Japanese Yen (FXY), (YCS) took profits on long (FXY) 3/$91-$93 bear put spread  </vt:lpstr>
      <vt:lpstr>   Euro ($XEU), (FXE), (EUO)- Triple Top   took profits on long (FXE) 3/$120-$123 vertical bear put spread took profits on long (FXE) 12/$116-$118 vertical bear put spread  took profits on long (FXE) 12/$111-$113 vertical bull call spread </vt:lpstr>
      <vt:lpstr>   Australian Dollar (FXA)    </vt:lpstr>
      <vt:lpstr>   Emerging Market Currencies (CEW)   </vt:lpstr>
      <vt:lpstr>Chinese Yuan- (CYB)-Stabilizing on Government Support </vt:lpstr>
      <vt:lpstr> Bitcoin-Modern Day Tulips! Now banned in China and South Korea, Feds closing in for the US,  tax overhang ends </vt:lpstr>
      <vt:lpstr>Energy-The Geopolitical Premium is Back!</vt:lpstr>
      <vt:lpstr>Oil-New High and Inflation Push</vt:lpstr>
      <vt:lpstr> United States Oil Fund (USO)  </vt:lpstr>
      <vt:lpstr>Energy Select Sector SPDR (XLE)-No Performance! (XOM), (CVX), (SLB), (KMI), (EOG), (COP) </vt:lpstr>
      <vt:lpstr>Alerian MLP ETF (AMLP)- Basket Approach</vt:lpstr>
      <vt:lpstr>Exxon (XOM)-Earnings Dive </vt:lpstr>
      <vt:lpstr>Schlumberger (SLB)- </vt:lpstr>
      <vt:lpstr>Halliburton (HAL)- </vt:lpstr>
      <vt:lpstr>Natural Gas (UNG)- </vt:lpstr>
      <vt:lpstr> Copper (COPX)-Trade War Fears </vt:lpstr>
      <vt:lpstr>Precious Metals-The Fundamentals are Lining Up</vt:lpstr>
      <vt:lpstr>Gold (GLD)-Upside Breakout Imminent! long 5/$119-$122 bull call spread Stopped out of 2/$122-$125 bull call spread for small loss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(SIL)-Breakout took profits on long the 9/$31-$33 bull call spread </vt:lpstr>
      <vt:lpstr>Real Estate- Cooling? </vt:lpstr>
      <vt:lpstr>February Corelogic S&amp;P Case Shiller Home Price Index +6.3% YOY, Seattle (+12.7%), Las Vegas (+11.6%), San Francisco (+10.1%)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Special Guest Host</vt:lpstr>
      <vt:lpstr>    Next Strategy Webinar   12:00 EST Wednesday, May 9, 2018  San Francisco, CA  For Lunches Please Go to www.madhedgefundtrader.com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5559</cp:revision>
  <cp:lastPrinted>2017-08-31T13:43:13Z</cp:lastPrinted>
  <dcterms:created xsi:type="dcterms:W3CDTF">2015-02-05T17:12:57Z</dcterms:created>
  <dcterms:modified xsi:type="dcterms:W3CDTF">2018-04-25T16:23:03Z</dcterms:modified>
</cp:coreProperties>
</file>