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5"/>
  </p:notesMasterIdLst>
  <p:sldIdLst>
    <p:sldId id="256" r:id="rId2"/>
    <p:sldId id="565" r:id="rId3"/>
    <p:sldId id="781" r:id="rId4"/>
    <p:sldId id="782" r:id="rId5"/>
    <p:sldId id="788" r:id="rId6"/>
    <p:sldId id="789" r:id="rId7"/>
    <p:sldId id="793" r:id="rId8"/>
    <p:sldId id="605" r:id="rId9"/>
    <p:sldId id="663" r:id="rId10"/>
    <p:sldId id="664" r:id="rId11"/>
    <p:sldId id="785" r:id="rId12"/>
    <p:sldId id="749" r:id="rId13"/>
    <p:sldId id="647" r:id="rId14"/>
    <p:sldId id="695" r:id="rId15"/>
    <p:sldId id="755" r:id="rId16"/>
    <p:sldId id="267" r:id="rId17"/>
    <p:sldId id="693" r:id="rId18"/>
    <p:sldId id="750" r:id="rId19"/>
    <p:sldId id="790" r:id="rId20"/>
    <p:sldId id="796" r:id="rId21"/>
    <p:sldId id="787" r:id="rId22"/>
    <p:sldId id="282" r:id="rId23"/>
    <p:sldId id="570" r:id="rId24"/>
    <p:sldId id="280" r:id="rId25"/>
    <p:sldId id="285" r:id="rId26"/>
    <p:sldId id="603" r:id="rId27"/>
    <p:sldId id="763" r:id="rId28"/>
    <p:sldId id="505" r:id="rId29"/>
    <p:sldId id="563" r:id="rId30"/>
    <p:sldId id="613" r:id="rId31"/>
    <p:sldId id="764" r:id="rId32"/>
    <p:sldId id="765" r:id="rId33"/>
    <p:sldId id="289" r:id="rId34"/>
    <p:sldId id="730" r:id="rId35"/>
    <p:sldId id="673" r:id="rId36"/>
    <p:sldId id="481" r:id="rId37"/>
    <p:sldId id="290" r:id="rId38"/>
    <p:sldId id="792" r:id="rId39"/>
    <p:sldId id="669" r:id="rId40"/>
    <p:sldId id="668" r:id="rId41"/>
    <p:sldId id="522" r:id="rId42"/>
    <p:sldId id="676" r:id="rId43"/>
    <p:sldId id="336" r:id="rId44"/>
    <p:sldId id="295" r:id="rId45"/>
    <p:sldId id="501" r:id="rId46"/>
    <p:sldId id="482" r:id="rId47"/>
    <p:sldId id="539" r:id="rId48"/>
    <p:sldId id="751" r:id="rId49"/>
    <p:sldId id="654" r:id="rId50"/>
    <p:sldId id="659" r:id="rId51"/>
    <p:sldId id="655" r:id="rId52"/>
    <p:sldId id="656" r:id="rId53"/>
    <p:sldId id="657" r:id="rId54"/>
    <p:sldId id="658" r:id="rId55"/>
    <p:sldId id="531" r:id="rId56"/>
    <p:sldId id="533" r:id="rId57"/>
    <p:sldId id="756" r:id="rId58"/>
    <p:sldId id="786" r:id="rId59"/>
    <p:sldId id="546" r:id="rId60"/>
    <p:sldId id="536" r:id="rId61"/>
    <p:sldId id="777" r:id="rId62"/>
    <p:sldId id="752" r:id="rId63"/>
    <p:sldId id="388" r:id="rId64"/>
    <p:sldId id="312" r:id="rId65"/>
    <p:sldId id="380" r:id="rId66"/>
    <p:sldId id="529" r:id="rId67"/>
    <p:sldId id="369" r:id="rId68"/>
    <p:sldId id="748" r:id="rId69"/>
    <p:sldId id="747" r:id="rId70"/>
    <p:sldId id="313" r:id="rId71"/>
    <p:sldId id="315" r:id="rId72"/>
    <p:sldId id="753" r:id="rId73"/>
    <p:sldId id="320" r:id="rId74"/>
    <p:sldId id="650" r:id="rId75"/>
    <p:sldId id="729" r:id="rId76"/>
    <p:sldId id="737" r:id="rId77"/>
    <p:sldId id="743" r:id="rId78"/>
    <p:sldId id="754" r:id="rId79"/>
    <p:sldId id="332" r:id="rId80"/>
    <p:sldId id="586" r:id="rId81"/>
    <p:sldId id="349" r:id="rId82"/>
    <p:sldId id="492" r:id="rId83"/>
    <p:sldId id="335" r:id="rId84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868" autoAdjust="0"/>
    <p:restoredTop sz="94643"/>
  </p:normalViewPr>
  <p:slideViewPr>
    <p:cSldViewPr>
      <p:cViewPr varScale="1">
        <p:scale>
          <a:sx n="89" d="100"/>
          <a:sy n="89" d="100"/>
        </p:scale>
        <p:origin x="-33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Users\randybronte\Documents\Positions\2017\November\Position%20Sheet%202017110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pieChart>
        <c:varyColors val="1"/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01268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20045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808080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15896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19923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1150078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747158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15780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462485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876254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121125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02641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280910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98754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93662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5290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01390724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140569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91631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“It’s Tech 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Again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June 6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2018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DD5307-D35C-774F-8C74-114DC0968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343" y="1905000"/>
            <a:ext cx="5551714" cy="2590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5334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8 1/2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6E391C-853A-E645-B92B-CA2F5AFC2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50" y="1422400"/>
            <a:ext cx="73025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599132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2B3212-B5BA-D54C-9F7D-9FB6B442FE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33400"/>
            <a:ext cx="9144000" cy="1143000"/>
          </a:xfrm>
        </p:spPr>
        <p:txBody>
          <a:bodyPr/>
          <a:lstStyle/>
          <a:p>
            <a:r>
              <a:rPr lang="en-US" sz="2800" b="1" i="1" dirty="0"/>
              <a:t>Mad Hedge Technology Letter</a:t>
            </a:r>
            <a:br>
              <a:rPr lang="en-US" sz="2800" b="1" i="1" dirty="0"/>
            </a:br>
            <a:r>
              <a:rPr lang="en-US" sz="2000" b="1" i="1" dirty="0"/>
              <a:t>a $2,500 a year upgrade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0EC840-102D-0F4C-B892-403886844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11927"/>
            <a:ext cx="6858000" cy="448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4549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606552"/>
            <a:ext cx="89154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The Method to My </a:t>
            </a:r>
            <a:r>
              <a:rPr lang="en-US" sz="3600" b="1" i="1" dirty="0"/>
              <a:t>Madness</a:t>
            </a:r>
            <a:br>
              <a:rPr lang="en-US" sz="3600" b="1" i="1" dirty="0"/>
            </a:br>
            <a:endParaRPr lang="en-US" sz="27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46100"/>
            <a:ext cx="8305800" cy="5135700"/>
          </a:xfrm>
        </p:spPr>
        <p:txBody>
          <a:bodyPr>
            <a:normAutofit/>
          </a:bodyPr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*Tech stocks take over leadership once again and break out to new highs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*Stop out, roll down, then double up risk in bond short for huge profit as Italy crisis creates best entry point of the year for bond short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*Avoiding a dollar that is stalling out here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*Rising rates also say that precious metals and yield plays are DOA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*Start planning that vacation now, it’s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setting up to be  a dreadful summer</a:t>
            </a: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endParaRPr lang="en-US" sz="8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6D7322-4AF3-1448-8F00-295C98A95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4648200"/>
            <a:ext cx="3023425" cy="201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51545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914400"/>
            <a:ext cx="91440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Index-Hits Top of New Range at 60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7A0D39C-C415-214C-B164-461575D72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28" y="2414954"/>
            <a:ext cx="7260772" cy="390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95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914400"/>
            <a:ext cx="9144000" cy="1143000"/>
          </a:xfrm>
        </p:spPr>
        <p:txBody>
          <a:bodyPr/>
          <a:lstStyle/>
          <a:p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A 5 Month High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D93E5B-0459-354C-9E01-94DC94716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2743200"/>
            <a:ext cx="7051924" cy="3695700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xmlns="" id="{3A11F493-5924-C44D-94C4-ED11B95D6F91}"/>
              </a:ext>
            </a:extLst>
          </p:cNvPr>
          <p:cNvSpPr/>
          <p:nvPr/>
        </p:nvSpPr>
        <p:spPr>
          <a:xfrm>
            <a:off x="7476590" y="3406050"/>
            <a:ext cx="1190375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SELL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xmlns="" id="{E8880F8A-2526-0249-BF5A-C766930E866D}"/>
              </a:ext>
            </a:extLst>
          </p:cNvPr>
          <p:cNvSpPr/>
          <p:nvPr/>
        </p:nvSpPr>
        <p:spPr>
          <a:xfrm>
            <a:off x="7496424" y="5334000"/>
            <a:ext cx="1426181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xmlns="" val="1814617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Feedback Loop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04800" y="1295400"/>
            <a:ext cx="8229600" cy="617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Nonfarm Payroll Report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Comes in at a hot 204,000, headline Unemployment at a two decade low at 3.8%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*April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Flash PMI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sharply drops from 57.8 to 56.8, is a global development, April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Durable Goods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down -1.7%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*Fed Beige book indicates that a June 0.25% rate hike is a sure think, but may be inclined to let economy run hot and let inflation rise above 2%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*Trade war is clearly creating a drag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foreign economies, will feed back to US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*FOMC to raise interest rates by 25 basis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points in a two weeks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774BD0-957F-FB45-82E4-F606BC63D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4343400"/>
            <a:ext cx="3085774" cy="225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0270766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3048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Claims –The Most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-13,000</a:t>
            </a:r>
            <a:r>
              <a:rPr lang="en-US" sz="1800" b="1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221,000-  43 Year Low</a:t>
            </a:r>
            <a: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98D9CD-BACD-1E4E-BB75-D377BC2C2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57365"/>
            <a:ext cx="7269018" cy="527203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81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ACC0DB92-879A-094E-B36B-E1C9915F94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64541068"/>
              </p:ext>
            </p:extLst>
          </p:nvPr>
        </p:nvGraphicFramePr>
        <p:xfrm>
          <a:off x="1295400" y="1812104"/>
          <a:ext cx="6467098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500078">
                  <a:extLst>
                    <a:ext uri="{9D8B030D-6E8A-4147-A177-3AD203B41FA5}">
                      <a16:colId xmlns:a16="http://schemas.microsoft.com/office/drawing/2014/main" xmlns="" val="2867493116"/>
                    </a:ext>
                  </a:extLst>
                </a:gridCol>
                <a:gridCol w="1357789">
                  <a:extLst>
                    <a:ext uri="{9D8B030D-6E8A-4147-A177-3AD203B41FA5}">
                      <a16:colId xmlns:a16="http://schemas.microsoft.com/office/drawing/2014/main" xmlns="" val="1129103871"/>
                    </a:ext>
                  </a:extLst>
                </a:gridCol>
                <a:gridCol w="1609231">
                  <a:extLst>
                    <a:ext uri="{9D8B030D-6E8A-4147-A177-3AD203B41FA5}">
                      <a16:colId xmlns:a16="http://schemas.microsoft.com/office/drawing/2014/main" xmlns="" val="1763640751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Buys: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Entry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Target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extLst>
                  <a:ext uri="{0D108BD9-81ED-4DB2-BD59-A6C34878D82A}">
                    <a16:rowId xmlns:a16="http://schemas.microsoft.com/office/drawing/2014/main" xmlns="" val="415092689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extLst>
                  <a:ext uri="{0D108BD9-81ED-4DB2-BD59-A6C34878D82A}">
                    <a16:rowId xmlns:a16="http://schemas.microsoft.com/office/drawing/2014/main" xmlns="" val="295870619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Molson Coors Brewing (TAP)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59.00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75.00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extLst>
                  <a:ext uri="{0D108BD9-81ED-4DB2-BD59-A6C34878D82A}">
                    <a16:rowId xmlns:a16="http://schemas.microsoft.com/office/drawing/2014/main" xmlns="" val="355072850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Proctor &amp; Gamble (PG)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73.00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82.00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extLst>
                  <a:ext uri="{0D108BD9-81ED-4DB2-BD59-A6C34878D82A}">
                    <a16:rowId xmlns:a16="http://schemas.microsoft.com/office/drawing/2014/main" xmlns="" val="81297112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Mednax, Inc. (MD)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46.00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62.00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extLst>
                  <a:ext uri="{0D108BD9-81ED-4DB2-BD59-A6C34878D82A}">
                    <a16:rowId xmlns:a16="http://schemas.microsoft.com/office/drawing/2014/main" xmlns="" val="95699728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Cirrus Logic, Inc. (CRUS)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37.00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50.00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extLst>
                  <a:ext uri="{0D108BD9-81ED-4DB2-BD59-A6C34878D82A}">
                    <a16:rowId xmlns:a16="http://schemas.microsoft.com/office/drawing/2014/main" xmlns="" val="59525961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Lumber Liquidators (LL)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22.00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32.00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extLst>
                  <a:ext uri="{0D108BD9-81ED-4DB2-BD59-A6C34878D82A}">
                    <a16:rowId xmlns:a16="http://schemas.microsoft.com/office/drawing/2014/main" xmlns="" val="240709925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extLst>
                  <a:ext uri="{0D108BD9-81ED-4DB2-BD59-A6C34878D82A}">
                    <a16:rowId xmlns:a16="http://schemas.microsoft.com/office/drawing/2014/main" xmlns="" val="378243044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Sells: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extLst>
                  <a:ext uri="{0D108BD9-81ED-4DB2-BD59-A6C34878D82A}">
                    <a16:rowId xmlns:a16="http://schemas.microsoft.com/office/drawing/2014/main" xmlns="" val="107445356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extLst>
                  <a:ext uri="{0D108BD9-81ED-4DB2-BD59-A6C34878D82A}">
                    <a16:rowId xmlns:a16="http://schemas.microsoft.com/office/drawing/2014/main" xmlns="" val="30375961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NetEase.com, Inc.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263.00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220.00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extLst>
                  <a:ext uri="{0D108BD9-81ED-4DB2-BD59-A6C34878D82A}">
                    <a16:rowId xmlns:a16="http://schemas.microsoft.com/office/drawing/2014/main" xmlns="" val="268121076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Tesla Inc. (TSLA)-xx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297.00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250.00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extLst>
                  <a:ext uri="{0D108BD9-81ED-4DB2-BD59-A6C34878D82A}">
                    <a16:rowId xmlns:a16="http://schemas.microsoft.com/office/drawing/2014/main" xmlns="" val="140539992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Oshkosh Corp (OSK)-xx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76.00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68.00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extLst>
                  <a:ext uri="{0D108BD9-81ED-4DB2-BD59-A6C34878D82A}">
                    <a16:rowId xmlns:a16="http://schemas.microsoft.com/office/drawing/2014/main" xmlns="" val="231713929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Michael Kors (KORS)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63.00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48.00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extLst>
                  <a:ext uri="{0D108BD9-81ED-4DB2-BD59-A6C34878D82A}">
                    <a16:rowId xmlns:a16="http://schemas.microsoft.com/office/drawing/2014/main" xmlns="" val="254167408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NXPI Semiconductor (NXPI)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114.00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   100.00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b"/>
                </a:tc>
                <a:extLst>
                  <a:ext uri="{0D108BD9-81ED-4DB2-BD59-A6C34878D82A}">
                    <a16:rowId xmlns:a16="http://schemas.microsoft.com/office/drawing/2014/main" xmlns="" val="342530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12487875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4572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Tech Breakout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04800" y="1143000"/>
            <a:ext cx="86868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*While domestic stocks and banks lag, technology breaks out to new highs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 (SPY) breakout possible until we get the next batch of earnings reports in two months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*If (SPY) earnings rise to $170/share and multiples recover to 17.5 you get to 3,000 by yearend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stuck in a range for the next five months going into the November election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*We are now in seasonal stock market headwind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Look for weakness for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main indexes into the summer,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then a  rally into yearend to new highs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E04F77-7847-F241-B817-0816BC60E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4800600"/>
            <a:ext cx="4191000" cy="165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919252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F8C369-FC44-0542-92AE-1BF1C0578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1000"/>
            <a:ext cx="8913813" cy="1066800"/>
          </a:xfrm>
        </p:spPr>
        <p:txBody>
          <a:bodyPr/>
          <a:lstStyle/>
          <a:p>
            <a:pPr algn="ctr"/>
            <a:r>
              <a:rPr lang="en-US" sz="3600" b="1" dirty="0"/>
              <a:t>Why Tech?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E7A94A-3061-C549-8DFB-483F9C94D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1589314"/>
            <a:ext cx="8289471" cy="4677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* Tech is immune to rising interest rates as they don’t borrow and have enormous cash balances, Apple alone has $270 billion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*Tech companies with massive solar arrays are net energy producers, shielding them from rising oil prices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*Tech productivity is rising faster than the inflation rate protecting them from rising prices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*While analog products grow linearly, digital ones grow exponentially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*The most profitable industries buy back the most stock. Tech will account for 70% of all share buybacks in 2018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*Tech is the most lightly regulated industry in the country because it is the newest</a:t>
            </a:r>
          </a:p>
        </p:txBody>
      </p:sp>
    </p:spTree>
    <p:extLst>
      <p:ext uri="{BB962C8B-B14F-4D97-AF65-F5344CB8AC3E}">
        <p14:creationId xmlns:p14="http://schemas.microsoft.com/office/powerpoint/2010/main" xmlns="" val="505869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r>
              <a:rPr lang="en-US" sz="2800" dirty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78165" y="2173069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Fort Worth, TX</a:t>
            </a:r>
            <a:br>
              <a:rPr lang="en-US" sz="1800" b="1" dirty="0"/>
            </a:br>
            <a:r>
              <a:rPr lang="en-US" sz="1800" b="1" dirty="0"/>
              <a:t>June 11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7A5DCEB-E092-4D4C-99AF-4EB3DFC3EB3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1300" y="3200400"/>
            <a:ext cx="3581400" cy="2727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4871782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8CC034-AD50-814D-B78A-60F38D4F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16" y="609600"/>
            <a:ext cx="8913813" cy="914400"/>
          </a:xfrm>
        </p:spPr>
        <p:txBody>
          <a:bodyPr>
            <a:noAutofit/>
          </a:bodyPr>
          <a:lstStyle/>
          <a:p>
            <a:r>
              <a:rPr lang="en-US" sz="2200" dirty="0"/>
              <a:t>Why the Stock Market Will Peak on October 1,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8F0E71-8042-E145-B3F7-670EA2E60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367" y="1822677"/>
            <a:ext cx="8258176" cy="49591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*Fed continues raising rates by 25 </a:t>
            </a:r>
            <a:r>
              <a:rPr lang="en-US" sz="1800" b="1" dirty="0" err="1"/>
              <a:t>bp</a:t>
            </a:r>
            <a:r>
              <a:rPr lang="en-US" sz="1800" b="1" dirty="0"/>
              <a:t>/quarter for 5 quarters</a:t>
            </a:r>
            <a:br>
              <a:rPr lang="en-US" sz="1800" b="1" dirty="0"/>
            </a:b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>*That takes the overnight Fed funds rate up to a 2.75%-3.00% range by June 2019</a:t>
            </a:r>
            <a:br>
              <a:rPr lang="en-US" sz="1800" b="1" dirty="0"/>
            </a:b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>*This will create an inverted yield curve whereby short term rates are higher than the present 2.95% ten year Treasury bond yield </a:t>
            </a:r>
            <a:br>
              <a:rPr lang="en-US" sz="1800" b="1" dirty="0"/>
            </a:b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>*When the yield curve inverts, traders dump </a:t>
            </a:r>
            <a:r>
              <a:rPr lang="en-US" sz="1800" b="1" i="1" dirty="0"/>
              <a:t>EVERYTHING</a:t>
            </a:r>
            <a:r>
              <a:rPr lang="en-US" sz="1800" b="1" dirty="0"/>
              <a:t>, causing interest rates to explode, igniting a recession </a:t>
            </a:r>
            <a:br>
              <a:rPr lang="en-US" sz="1800" b="1" dirty="0"/>
            </a:b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>*Historically, stock markets peak exactly 7.2 months before a recession, so this takes us back to March, 2019.</a:t>
            </a:r>
            <a:br>
              <a:rPr lang="en-US" sz="1800" b="1" dirty="0"/>
            </a:b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>*This gets us to October 1, 2019 for a final stock market peak, or January 1, 2020 at the latest, in 15-18 months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4334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 Stuck In a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5/$277-$280 put spread double weighting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699492-7739-4E62-AEE8-916060271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143000"/>
            <a:ext cx="6400801" cy="5715000"/>
          </a:xfrm>
          <a:prstGeom prst="rect">
            <a:avLst/>
          </a:prstGeom>
        </p:spPr>
      </p:pic>
      <p:sp>
        <p:nvSpPr>
          <p:cNvPr id="4" name="Left Arrow Callout 3">
            <a:extLst>
              <a:ext uri="{FF2B5EF4-FFF2-40B4-BE49-F238E27FC236}">
                <a16:creationId xmlns:a16="http://schemas.microsoft.com/office/drawing/2014/main" xmlns="" id="{FDF78587-3C23-8340-A2A3-8E558A34A65D}"/>
              </a:ext>
            </a:extLst>
          </p:cNvPr>
          <p:cNvSpPr/>
          <p:nvPr/>
        </p:nvSpPr>
        <p:spPr>
          <a:xfrm>
            <a:off x="6910726" y="1468084"/>
            <a:ext cx="2290710" cy="2012033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433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Washington chaos,</a:t>
            </a:r>
            <a:br>
              <a:rPr lang="en-US" sz="1600" dirty="0"/>
            </a:br>
            <a:r>
              <a:rPr lang="en-US" sz="1600" dirty="0"/>
              <a:t>Trade Wars,</a:t>
            </a:r>
            <a:br>
              <a:rPr lang="en-US" sz="1600" dirty="0"/>
            </a:br>
            <a:r>
              <a:rPr lang="en-US" sz="1600" dirty="0"/>
              <a:t>Iran, NK, and Syria wars, rising oil,</a:t>
            </a:r>
            <a:br>
              <a:rPr lang="en-US" sz="1600" dirty="0"/>
            </a:br>
            <a:r>
              <a:rPr lang="en-US" sz="1600" dirty="0"/>
              <a:t>PE at 20X</a:t>
            </a:r>
          </a:p>
        </p:txBody>
      </p:sp>
      <p:sp>
        <p:nvSpPr>
          <p:cNvPr id="2" name="Left Arrow Callout 1">
            <a:extLst>
              <a:ext uri="{FF2B5EF4-FFF2-40B4-BE49-F238E27FC236}">
                <a16:creationId xmlns:a16="http://schemas.microsoft.com/office/drawing/2014/main" xmlns="" id="{6B0AFFE4-19D0-364D-A540-53F3862D84CC}"/>
              </a:ext>
            </a:extLst>
          </p:cNvPr>
          <p:cNvSpPr/>
          <p:nvPr/>
        </p:nvSpPr>
        <p:spPr>
          <a:xfrm>
            <a:off x="6705600" y="4250539"/>
            <a:ext cx="2438400" cy="1828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Low 16X  PE Multiple,</a:t>
            </a:r>
            <a:br>
              <a:rPr lang="en-US" sz="1600" dirty="0"/>
            </a:br>
            <a:r>
              <a:rPr lang="en-US" sz="1600" dirty="0"/>
              <a:t>Huge Share Buybacks,</a:t>
            </a:r>
            <a:br>
              <a:rPr lang="en-US" sz="1600" dirty="0"/>
            </a:br>
            <a:r>
              <a:rPr lang="en-US" sz="1600" dirty="0"/>
              <a:t>Nothing lese to buy </a:t>
            </a:r>
            <a:br>
              <a:rPr lang="en-US" sz="16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169211964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Downtrend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495ECC-F9C5-46C4-9271-09CC70D30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76351"/>
            <a:ext cx="7696200" cy="588164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85775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(IWM)-Breakout!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has become the lead index on tax breaks</a:t>
            </a: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86668E-C87E-4562-BC4E-CDE88FC34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64850"/>
            <a:ext cx="7162800" cy="54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0" y="209267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New All Time High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xmlns="" id="{C79CAC09-74B3-3D48-92F9-D255A762395A}"/>
              </a:ext>
            </a:extLst>
          </p:cNvPr>
          <p:cNvSpPr/>
          <p:nvPr/>
        </p:nvSpPr>
        <p:spPr>
          <a:xfrm>
            <a:off x="3581401" y="4648200"/>
            <a:ext cx="3505200" cy="1411867"/>
          </a:xfrm>
          <a:prstGeom prst="leftArrowCallout">
            <a:avLst>
              <a:gd name="adj1" fmla="val 22243"/>
              <a:gd name="adj2" fmla="val 25000"/>
              <a:gd name="adj3" fmla="val 25000"/>
              <a:gd name="adj4" fmla="val 649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High earnings growth,</a:t>
            </a:r>
            <a:br>
              <a:rPr lang="en-US" sz="1600" dirty="0"/>
            </a:br>
            <a:r>
              <a:rPr lang="en-US" sz="1600" dirty="0"/>
              <a:t>Good valuations,</a:t>
            </a:r>
            <a:br>
              <a:rPr lang="en-US" sz="1600" dirty="0"/>
            </a:br>
            <a:r>
              <a:rPr lang="en-US" sz="1600" dirty="0"/>
              <a:t>Buybacks,</a:t>
            </a:r>
            <a:br>
              <a:rPr lang="en-US" sz="1600" dirty="0"/>
            </a:br>
            <a:r>
              <a:rPr lang="en-US" sz="1600" dirty="0"/>
              <a:t>nothing else to buy</a:t>
            </a:r>
            <a:br>
              <a:rPr lang="en-US" sz="1600" dirty="0"/>
            </a:br>
            <a:r>
              <a:rPr lang="en-US" sz="1600" dirty="0"/>
              <a:t>PE at 16X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EBFB52-18F3-49A2-94BF-10D8D176A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1140590"/>
            <a:ext cx="7513319" cy="57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127755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 Gone to Sleep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39A6E8-246B-4560-BB20-726CEF571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15081"/>
            <a:ext cx="7358677" cy="5638800"/>
          </a:xfrm>
          <a:prstGeom prst="rect">
            <a:avLst/>
          </a:prstGeom>
        </p:spPr>
      </p:pic>
      <p:sp>
        <p:nvSpPr>
          <p:cNvPr id="2" name="Left Arrow Callout 1">
            <a:extLst>
              <a:ext uri="{FF2B5EF4-FFF2-40B4-BE49-F238E27FC236}">
                <a16:creationId xmlns:a16="http://schemas.microsoft.com/office/drawing/2014/main" xmlns="" id="{5A23019F-E483-6743-BFE4-86F5EC8188B5}"/>
              </a:ext>
            </a:extLst>
          </p:cNvPr>
          <p:cNvSpPr/>
          <p:nvPr/>
        </p:nvSpPr>
        <p:spPr>
          <a:xfrm>
            <a:off x="7315200" y="4572000"/>
            <a:ext cx="1850538" cy="10668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91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This is</a:t>
            </a:r>
            <a:br>
              <a:rPr lang="en-US" sz="1800" dirty="0"/>
            </a:br>
            <a:r>
              <a:rPr lang="en-US" sz="1800" dirty="0"/>
              <a:t>where it</a:t>
            </a:r>
            <a:br>
              <a:rPr lang="en-US" sz="1800" dirty="0"/>
            </a:br>
            <a:r>
              <a:rPr lang="en-US" sz="1800" dirty="0"/>
              <a:t>now lives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5/$32-$35 call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3/$60-$65 bear put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3/$55-$60 bear put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9C32B4-EC03-4614-A64F-DF8CE56ED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53075"/>
            <a:ext cx="7162800" cy="549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AAPL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Buffet Bump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 now owns 5% of Apple, wishes he owned the whole company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7/$180-$185 call spread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6/$130-$140 calls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3/$140-$150 calls spread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A349D4-0D27-40EB-B744-BDD262597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755058"/>
            <a:ext cx="6712752" cy="510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3259974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 Targeting $2,000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7/$1,500 - $1,550 call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3/$1200-$1250 call spread (Tech Letter)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D50ED7-0421-442F-9667-18F826F26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1143000"/>
            <a:ext cx="746076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 Reality Returns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4/$150-$160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6/$130-$140 bull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3/$155-$165 bull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3/$190-$195 bear put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8BEE88-1151-4523-B366-64CD654D1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1674711"/>
            <a:ext cx="6781800" cy="518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sz="2800" dirty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560" y="2263914"/>
            <a:ext cx="22910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New Orleans, LA </a:t>
            </a:r>
            <a:br>
              <a:rPr lang="en-US" sz="2000" b="1" dirty="0"/>
            </a:br>
            <a:r>
              <a:rPr lang="en-US" sz="2000" b="1" dirty="0"/>
              <a:t>June 12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35153" y="2325469"/>
            <a:ext cx="21932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Philadelphia, PA</a:t>
            </a:r>
            <a:br>
              <a:rPr lang="en-US" sz="2000" b="1" dirty="0"/>
            </a:br>
            <a:r>
              <a:rPr lang="en-US" sz="2000" b="1" dirty="0"/>
              <a:t>June 13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D500C3-2DF4-C748-87B4-F2A7A0512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3505200"/>
            <a:ext cx="3952875" cy="220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413FF15-0AA1-8E47-AAD2-FA646F3FA88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800" y="3557448"/>
            <a:ext cx="4064000" cy="2157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01611894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GOOGL)- 60  Minutes Drag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4/$900-$930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41032F-42A9-4B3F-8047-3C9F97491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7354522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7041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(MU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)-Spectacular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3/$34-$37 bull call spread in Mad Hedge Technology Letter Only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UBS bearish report totally wrong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B30945-35B9-4B1D-9C86-37587A552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13413"/>
            <a:ext cx="7239000" cy="554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7302224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(CRM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6/$115-$120 call spread in Mad Tech Letter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6/$105-$110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3/$90-$95 bull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8614AF-BB9D-48A2-86D6-4E34F92BA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780" y="1295400"/>
            <a:ext cx="7210468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376878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(XLI)-Yuck!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90DD04-B545-446E-9C7D-201AAE37A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295400"/>
            <a:ext cx="7259949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)-Earnings Disappointment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 duties cause users to abandon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9/$21-$22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3D1AB6-818C-4244-8D04-EF82501DC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0"/>
            <a:ext cx="75247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214631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High Oil Prices Hurt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36D9B6-5DA8-4B94-B5F0-A3E6B3F12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0"/>
            <a:ext cx="7261814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3797686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8EA339-62D0-4250-8975-198DD83BD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25640"/>
            <a:ext cx="7315200" cy="563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 Breakout Attempt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73EC2B-909A-48CB-8BAE-D886729A0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990600"/>
            <a:ext cx="7717662" cy="583052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Ishares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Biotechnology ETF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IBB),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/>
              <a:t>(IBB), (BIIB), (AMGN), (CELG), (GILD), (VRTX)</a:t>
            </a:r>
            <a:br>
              <a:rPr lang="en-US" sz="2000" dirty="0"/>
            </a:br>
            <a:r>
              <a:rPr lang="en-US" sz="2000" dirty="0"/>
              <a:t>long 7/$97-$100 call spread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BAED14-DEDC-BB42-90CE-5108D8E01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4478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4557860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-Rising Rates Fail to Help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stopped out of long 4/240-$245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10/$220-$225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10/$227.50-$232.50 vertical bull call spread</a:t>
            </a: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14D86A-D817-4184-A726-EDC09E315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706779"/>
            <a:ext cx="6781800" cy="517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8612644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sz="2800" dirty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9905" y="2111514"/>
            <a:ext cx="1922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New York, NY </a:t>
            </a:r>
            <a:br>
              <a:rPr lang="en-US" sz="2000" b="1" dirty="0"/>
            </a:br>
            <a:r>
              <a:rPr lang="en-US" sz="2000" b="1" dirty="0"/>
              <a:t>June 14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43600" y="2209800"/>
            <a:ext cx="15808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Denver, CO</a:t>
            </a:r>
            <a:br>
              <a:rPr lang="en-US" sz="2000" b="1" dirty="0"/>
            </a:br>
            <a:r>
              <a:rPr lang="en-US" sz="2000" b="1" dirty="0"/>
              <a:t>June 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4762FC-435E-7A4A-8321-F3F5101F9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160160"/>
            <a:ext cx="3894940" cy="2402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67E66DC-3C28-7C43-9C2F-D84717689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3136010"/>
            <a:ext cx="4131084" cy="24265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8FD1D8-A902-C641-B7E2-70B309F41BBC}"/>
              </a:ext>
            </a:extLst>
          </p:cNvPr>
          <p:cNvSpPr txBox="1"/>
          <p:nvPr/>
        </p:nvSpPr>
        <p:spPr>
          <a:xfrm>
            <a:off x="914400" y="5924490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Soon to be Posted: </a:t>
            </a:r>
            <a:r>
              <a:rPr lang="en-US" sz="2000" b="1" dirty="0" smtClean="0"/>
              <a:t>Geneva </a:t>
            </a:r>
            <a:r>
              <a:rPr lang="en-US" sz="2000" b="1" dirty="0"/>
              <a:t>Switzerland</a:t>
            </a:r>
          </a:p>
        </p:txBody>
      </p:sp>
    </p:spTree>
    <p:extLst>
      <p:ext uri="{BB962C8B-B14F-4D97-AF65-F5344CB8AC3E}">
        <p14:creationId xmlns:p14="http://schemas.microsoft.com/office/powerpoint/2010/main" xmlns="" val="1343039616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4/$95-$100 call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4A4ED1-B26F-4867-8E5C-17DD1BE2D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0"/>
            <a:ext cx="749877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049131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 High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255D2D-C5FC-4A49-9618-A89A898A1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19200"/>
            <a:ext cx="7447734" cy="566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)-Great Earnings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5E2764-B08D-48A3-B85C-210ACA343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475566" cy="571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6120738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F8475F-EDC2-4945-ABCE-A79F0A0AE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72461"/>
            <a:ext cx="7315200" cy="558553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crash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4D0B19-0B9D-4725-8A40-7998120DB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0"/>
            <a:ext cx="7549555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(DXJ)-Falling Yen Move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41C878-BCAF-49AE-A26F-59759BB69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90600"/>
            <a:ext cx="767207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 Recovery on Track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EEADA5-4BC8-4F58-AE10-EE175F8A5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90600"/>
            <a:ext cx="7672754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Killed by Strong Dollar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6E8987-9682-408A-B0E9-91B39C212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0"/>
            <a:ext cx="752431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-1" y="209267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Bonds- Short Squeeze!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6858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*Italian political crisis triggers 6 1/2 point rally in bonds and a gift for new short sellers</a:t>
            </a:r>
            <a:br>
              <a:rPr lang="en-US" sz="20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*Eroding global economy could cause the FED to delay the June 25 basis point rate hike, causing bonds to rally</a:t>
            </a:r>
            <a: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*Canada interest rate high hint that the US will remain in the same fold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*0.3% increase in Average Hourly Earnings suggests the inflation demon is back on the table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*Still looking for 3.25%-3.5% ten year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US Treasury yield by yearend, and 4% in a year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*Exploding deficits will weigh on bond for the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next decade, sell every rally across the space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*Someday there will be a big Treasury auction and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no one will show, gapping rates up 50 basis points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Sell every four point rally in the (TLT)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95AD7B-6916-8247-962E-D1F2C90F6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371" y="3810000"/>
            <a:ext cx="2944028" cy="192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7295950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000" dirty="0"/>
              <a:t>18 Profitable Trade Alerts in 8 Months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rgbClr val="00B050"/>
                </a:solidFill>
              </a:rPr>
              <a:t>took profits on long 5/$124-$127 vertical bear put spread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rgbClr val="00B050"/>
                </a:solidFill>
              </a:rPr>
              <a:t>took profits on long 4/$123-$126 vertical bear put spread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the (TLT)  2/$124-$127 vertical bear put spread again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dirty="0"/>
              <a:t/>
            </a:r>
            <a:br>
              <a:rPr lang="en-US" dirty="0"/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C9E330-7E6D-4D09-BA58-C621741F8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340" y="1687716"/>
            <a:ext cx="6804660" cy="517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65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sz="2800" dirty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0933" y="2187714"/>
            <a:ext cx="2092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Seminar at Sea </a:t>
            </a:r>
            <a:br>
              <a:rPr lang="en-US" sz="2000" b="1" dirty="0"/>
            </a:br>
            <a:r>
              <a:rPr lang="en-US" sz="2000" b="1" dirty="0"/>
              <a:t>July 13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C7272B-D0F9-8E40-883B-93DD50D59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384550"/>
            <a:ext cx="3607307" cy="2406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8F94591-278F-6E47-9668-9AA544D31CC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15282"/>
            <a:ext cx="3581400" cy="23759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B902989-311A-0148-A499-FD4B88F7222F}"/>
              </a:ext>
            </a:extLst>
          </p:cNvPr>
          <p:cNvSpPr txBox="1"/>
          <p:nvPr/>
        </p:nvSpPr>
        <p:spPr>
          <a:xfrm>
            <a:off x="5715000" y="2263914"/>
            <a:ext cx="17940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Paris, France</a:t>
            </a:r>
            <a:br>
              <a:rPr lang="en-US" sz="2000" b="1" dirty="0"/>
            </a:br>
            <a:r>
              <a:rPr lang="en-US" sz="2000" b="1" dirty="0"/>
              <a:t>July 17</a:t>
            </a:r>
          </a:p>
        </p:txBody>
      </p:sp>
    </p:spTree>
    <p:extLst>
      <p:ext uri="{BB962C8B-B14F-4D97-AF65-F5344CB8AC3E}">
        <p14:creationId xmlns:p14="http://schemas.microsoft.com/office/powerpoint/2010/main" xmlns="" val="2875979424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0025"/>
            <a:ext cx="9144000" cy="1143000"/>
          </a:xfrm>
        </p:spPr>
        <p:txBody>
          <a:bodyPr/>
          <a:lstStyle/>
          <a:p>
            <a:r>
              <a:rPr lang="en-US" sz="2400" dirty="0"/>
              <a:t>Ten Year Treasury Yield ($TNX) 3.06%</a:t>
            </a:r>
            <a:br>
              <a:rPr lang="en-US" sz="2400" dirty="0"/>
            </a:br>
            <a:r>
              <a:rPr lang="en-US" sz="2400" dirty="0"/>
              <a:t>Breakdown, Now major Support</a:t>
            </a:r>
            <a:br>
              <a:rPr lang="en-US" sz="24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F44997-F095-4549-8A2D-5F6B81C3C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1143000"/>
            <a:ext cx="743471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3722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5.47%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679A02-DA4D-4A0E-941D-94BA1A3B1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0"/>
            <a:ext cx="7669094" cy="581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776870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 Take Profits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26D795-2290-4DDA-809F-CB7D181AB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219200"/>
            <a:ext cx="737249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828789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5.97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68418D-E2EE-4468-9E92-4FAF0DD3F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143000"/>
            <a:ext cx="7309205" cy="570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653971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(MUB)-2.32%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Huge 40 basis point yield pop on tax bill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1575E0-9BB3-4896-A171-201707773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71600"/>
            <a:ext cx="7147724" cy="549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513064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-Topping Out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457200" y="1584325"/>
            <a:ext cx="8229600" cy="6035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*Italian crisis may have put in an interim top for the US dollar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*Oil currencies of Canadian dollar (FXC), Mexican Peso, and Russian Ruble get killed on end of OPEC quotas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 NAFTA treaty stalls creating another negative for peso and loonie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*Reserve Bank of Australia says rates are more likely up than down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downtrend intact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Sell rallies on any currencies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796CC75-CD5D-824B-BBDE-F422CC736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4171950"/>
            <a:ext cx="32766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(FXY) 3/$91-$93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6A3F40-E9A8-400C-8B30-038EC9B12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71600"/>
            <a:ext cx="7229852" cy="552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Triple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(FXE) 3/$120-$123 vertical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(FXE) 12/$116-$118 vertical bear put spread</a:t>
            </a:r>
            <a:r>
              <a:rPr lang="en-US" sz="160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(FXE) 12/$111-$113 vertical bull call spread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5C0433-F74A-434E-9D49-7BFF1CCF0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649579"/>
            <a:ext cx="6858000" cy="524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155807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(FXA)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C623F9-617C-4CA8-B280-A10137147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9" y="1143000"/>
            <a:ext cx="735278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2135388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7BFADF-8ECE-4374-9928-B5601F77E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7269130" cy="564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2800" dirty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2773" y="2111514"/>
            <a:ext cx="2688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Zermatt, Switzerland</a:t>
            </a:r>
            <a:br>
              <a:rPr lang="en-US" sz="2000" b="1" dirty="0"/>
            </a:br>
            <a:r>
              <a:rPr lang="en-US" sz="2000" b="1" dirty="0"/>
              <a:t>July 27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B902989-311A-0148-A499-FD4B88F7222F}"/>
              </a:ext>
            </a:extLst>
          </p:cNvPr>
          <p:cNvSpPr txBox="1"/>
          <p:nvPr/>
        </p:nvSpPr>
        <p:spPr>
          <a:xfrm>
            <a:off x="5303316" y="2187714"/>
            <a:ext cx="3219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Amsterdam, Netherlands</a:t>
            </a:r>
            <a:br>
              <a:rPr lang="en-US" sz="2000" b="1" dirty="0"/>
            </a:br>
            <a:r>
              <a:rPr lang="en-US" sz="2000" b="1" dirty="0"/>
              <a:t>August 3</a:t>
            </a:r>
          </a:p>
        </p:txBody>
      </p:sp>
      <p:pic>
        <p:nvPicPr>
          <p:cNvPr id="9" name="Picture 8" descr="matterhorn - Copy">
            <a:extLst>
              <a:ext uri="{FF2B5EF4-FFF2-40B4-BE49-F238E27FC236}">
                <a16:creationId xmlns:a16="http://schemas.microsoft.com/office/drawing/2014/main" xmlns="" id="{012D2FEC-C8E8-FF47-911A-05C51B38BE7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49600"/>
            <a:ext cx="3625850" cy="271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8317798-870A-C241-94B5-B214592499A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44045"/>
            <a:ext cx="3505200" cy="2623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79222662"/>
      </p:ext>
    </p:extLst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(CYB)-Stabilizing on Government Support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D49D80-6565-43A0-9AC6-D9D41DE27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066800"/>
            <a:ext cx="740083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Downtrend Intact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216138-7F54-5145-B200-06B3C5F0D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044146"/>
            <a:ext cx="6683597" cy="549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4856470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0" y="454152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Energy-Quota End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0" y="17526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chemeClr val="tx1"/>
                </a:solidFill>
              </a:rPr>
              <a:t>*Talk of ending OPEC production quotas sends oil prices into freefall, Russia agrees to join in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*Energy stocks get crushed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*New Iran Sanctions don’t kick in until November 1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*At 11 million barrels a day the US pipeline system can take anymore oil, forcing producers to truck oil to refineries, is hugely expensive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*Baker Hughes US Rig Count up 1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*Bottom Line: </a:t>
            </a:r>
            <a:r>
              <a:rPr lang="en-US" sz="1800" dirty="0">
                <a:solidFill>
                  <a:schemeClr val="tx1"/>
                </a:solidFill>
              </a:rPr>
              <a:t>Oil may be peaking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here so stand aside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A3F2CD-62BD-6242-911A-4CAE151E4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4479509"/>
            <a:ext cx="3657600" cy="222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4908274"/>
      </p:ext>
    </p:extLst>
  </p:cSld>
  <p:clrMapOvr>
    <a:masterClrMapping/>
  </p:clrMapOvr>
  <p:transition spd="slow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 and Inflation Push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3B24B0-173F-4F44-8082-DD4A3B4FD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066800"/>
            <a:ext cx="7582071" cy="577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804656-7E18-4C2F-BB26-030E60014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066800"/>
            <a:ext cx="7529433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 Performance!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7726AA-B6BA-4379-A834-44578799B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1143000"/>
            <a:ext cx="7498219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E002CC-F203-453A-B26F-4B1C980CF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219200"/>
            <a:ext cx="740092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)-Earnings Dive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89053B-448D-41C4-87E7-D9F64EE7A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0"/>
            <a:ext cx="7557560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Schlumberger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SLB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6B5362-6A8D-4036-8940-5FBD8C600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45392"/>
            <a:ext cx="7696200" cy="591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F1B1C0-D0EE-495A-9E3D-D6E0ED04E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582980" cy="581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4.09% 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1.95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+1.54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+18.38%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+1.13%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+7.65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+12.54</a:t>
            </a:r>
            <a:r>
              <a:rPr lang="en-US" sz="2200" i="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*October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+1.39%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+1.07%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*November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+2.08%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b="1" u="sng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+5.25% </a:t>
            </a:r>
            <a:r>
              <a:rPr lang="en-US" sz="24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+3.76%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*2018 Year to Date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25.62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+56.25%,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+302.09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35.35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19247950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10905B-8BBB-40AD-9D34-6A0CB6104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1066800"/>
            <a:ext cx="7521339" cy="577891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(COPX)-Trade War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F453E8-5F10-4050-91EA-2B617EF19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11" y="982274"/>
            <a:ext cx="7533178" cy="581181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-13771" y="835152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Precious Metals-Dead In the Water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1951039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 flight to safety here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*Collapsing Euro and Japanese yen also feeding into weaker gold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*Narrow trading range is flagging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interest and shrinking volume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gold and silver stocks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the next big dip, as it is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still early days for the bull market</a:t>
            </a: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7C3B82-47E2-054F-8A84-CD455F7D4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4343400"/>
            <a:ext cx="3623733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376581"/>
      </p:ext>
    </p:extLst>
  </p:cSld>
  <p:clrMapOvr>
    <a:masterClrMapping/>
  </p:clrMapOvr>
  <p:transition spd="slow">
    <p:wip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False Breakout Generates Double Top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/$119-$122 bull call spread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(GLD) $12/$116-$119 bull call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16BA1A-BB9F-44B9-8C9E-9EFD4D2E4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425763"/>
            <a:ext cx="7086600" cy="543223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9/$20.50-$21.50 bull call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D49C48-772F-4049-B911-8E0B9E5C5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066800"/>
            <a:ext cx="7559727" cy="578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419888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(ABX)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 long 9/$15-16 call spread</a:t>
            </a: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241CB3-9E2F-46DE-B433-7CDB1D693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1219200"/>
            <a:ext cx="7432627" cy="565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6714637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)-Breakout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2/$36-$39 bull call spread for small loss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9/$32-$34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5FCFAF-ACFD-4D73-A646-CE37137AB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62700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7858101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X Silver Miners ETF- (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9/$31-$33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57CDEF-BC0F-4719-BD11-0B82A9ECE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1219200"/>
            <a:ext cx="736723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7881535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0" y="202051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Estate-Short Squeeze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684944" y="1143000"/>
            <a:ext cx="8229600" cy="5821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*Pending Home Sales down -1.3%, fourth consecutive falling month, as rising mortgage rates eat into sales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*Home affordability close to all time low, especially at the entry level, so are inventories at 3.8 months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*Lack of supply still the big issue, so prices can only go up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*Median home price in San Francisco at $1,334,000 requires an annual income of $334,000 to support it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*Mortgage Applications down 2.9%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*S&amp;P 500 Case-Shiller maintains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strong 6.5%, with absolute prices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hitting new all time highs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real estate plays on dips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9B2961-8AD1-054F-9D46-8A82DE964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4267200"/>
            <a:ext cx="3429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8156935"/>
      </p:ext>
    </p:extLst>
  </p:cSld>
  <p:clrMapOvr>
    <a:masterClrMapping/>
  </p:clrMapOvr>
  <p:transition spd="slow">
    <p:wip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609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uary Corelogic S&amp;P Case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6.5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Seattle (+13%),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Vegas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11.6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10.1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 still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leaders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price rises accelerating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F48DAB-FC5F-4447-A753-295C2A4A6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032000"/>
            <a:ext cx="6972300" cy="444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304800"/>
            <a:ext cx="8077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1800" dirty="0"/>
              <a:t>70% Cash, 30% ”RISK ON”</a:t>
            </a:r>
            <a:br>
              <a:rPr lang="en-US" sz="1800" dirty="0"/>
            </a:br>
            <a:r>
              <a:rPr lang="en-US" sz="1800" dirty="0"/>
              <a:t>Play Tech upside breakout and rotation into biotech laggards</a:t>
            </a:r>
            <a:br>
              <a:rPr lang="en-US" sz="18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82588099"/>
              </p:ext>
            </p:extLst>
          </p:nvPr>
        </p:nvGraphicFramePr>
        <p:xfrm>
          <a:off x="4953000" y="3505200"/>
          <a:ext cx="3650060" cy="2783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C9EB65B-3392-D748-9AD6-DC5488C05733}"/>
              </a:ext>
            </a:extLst>
          </p:cNvPr>
          <p:cNvSpPr txBox="1"/>
          <p:nvPr/>
        </p:nvSpPr>
        <p:spPr>
          <a:xfrm>
            <a:off x="6477000" y="2578475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Expiration P&amp;L</a:t>
            </a:r>
            <a:br>
              <a:rPr lang="en-US" sz="1800" b="1" dirty="0"/>
            </a:br>
            <a:r>
              <a:rPr lang="en-US" sz="1800" b="1" dirty="0"/>
              <a:t>28.68%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21804BBA-526D-AF48-8722-2B04A546B5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77971450"/>
              </p:ext>
            </p:extLst>
          </p:nvPr>
        </p:nvGraphicFramePr>
        <p:xfrm>
          <a:off x="304800" y="1905000"/>
          <a:ext cx="4874114" cy="476535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560881">
                  <a:extLst>
                    <a:ext uri="{9D8B030D-6E8A-4147-A177-3AD203B41FA5}">
                      <a16:colId xmlns:a16="http://schemas.microsoft.com/office/drawing/2014/main" xmlns="" val="1151299987"/>
                    </a:ext>
                  </a:extLst>
                </a:gridCol>
                <a:gridCol w="1313233">
                  <a:extLst>
                    <a:ext uri="{9D8B030D-6E8A-4147-A177-3AD203B41FA5}">
                      <a16:colId xmlns:a16="http://schemas.microsoft.com/office/drawing/2014/main" xmlns="" val="1747647763"/>
                    </a:ext>
                  </a:extLst>
                </a:gridCol>
              </a:tblGrid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Risk On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10216547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dirty="0">
                          <a:effectLst/>
                        </a:rPr>
                        <a:t>World is Getting Better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1708218425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616428612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(MSFT) 7/$90-$95 call spread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10.00%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2850584036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(AMZN) 7/$1500-1550 call spread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10.00%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831124202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(IBB) 7/$97-$100 call spread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10.00%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26642631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(AAPL) 7/$180-$185 call spread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10.00%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1623121178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702174567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Risk Off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2139589198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3428846511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No Positions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0.00%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4096770621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1674043163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Total Net Position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dirty="0">
                          <a:effectLst/>
                        </a:rPr>
                        <a:t>40.00%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78388235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9AB32CB-31EF-5B40-8F6C-8F2E1A5D4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3682006"/>
            <a:ext cx="3368276" cy="260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5852961"/>
      </p:ext>
    </p:extLst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354087-B82B-4459-813F-F60E6E7B7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66800"/>
            <a:ext cx="763305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30F50E6-2C09-495A-8AF1-CE6E062D7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27814"/>
            <a:ext cx="7620000" cy="5830186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*Stocks-Buy tech dips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any and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rallies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*Currencies-sell rallies in currencies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–stand aside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*Volatility-go short on runs up to $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0" y="46482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June 20,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2018</a:t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Lunches Please Go to</a:t>
            </a:r>
            <a: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 err="1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www.madhedgefundtrader.com</a:t>
            </a:r>
            <a:r>
              <a:rPr lang="en-US" sz="2400" dirty="0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 click “Store”</a:t>
            </a:r>
            <a:endParaRPr lang="en-US" sz="2400" b="1" i="0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0" y="1295400"/>
            <a:ext cx="2607859" cy="3926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609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Time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1766FE-147E-6342-AF92-F1C4BCF10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63700"/>
            <a:ext cx="78867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0241213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25234</TotalTime>
  <Words>690</Words>
  <Application>Microsoft Office PowerPoint</Application>
  <PresentationFormat>On-screen Show (4:3)</PresentationFormat>
  <Paragraphs>169</Paragraphs>
  <Slides>83</Slides>
  <Notes>68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Office Theme</vt:lpstr>
      <vt:lpstr>The Mad Hedge Fund Trader “It’s Tech Time Again”</vt:lpstr>
      <vt:lpstr>MHFT Global Strategy Luncheons Buy tickets at www.madhedgefundtrader.com </vt:lpstr>
      <vt:lpstr>MHFT Global Strategy Luncheons Buy tickets at www.madhedgefundtrader.com </vt:lpstr>
      <vt:lpstr>MHFT Global Strategy Luncheons Buy tickets at www.madhedgefundtrader.com </vt:lpstr>
      <vt:lpstr>MHFT Global Strategy Luncheons Buy tickets at www.madhedgefundtrader.com </vt:lpstr>
      <vt:lpstr>MHFT Global Strategy Luncheons Buy tickets at www.madhedgefundtrader.com </vt:lpstr>
      <vt:lpstr>Trade Alert Performance New All Time High!! </vt:lpstr>
      <vt:lpstr>Slide 7</vt:lpstr>
      <vt:lpstr>Slide 8</vt:lpstr>
      <vt:lpstr>Slide 9</vt:lpstr>
      <vt:lpstr>Mad Hedge Technology Letter a $2,500 a year upgrade</vt:lpstr>
      <vt:lpstr>The Method to My Madness </vt:lpstr>
      <vt:lpstr>The Mad Hedge Profit Predictor Market Timing Index-Hits Top of New Range at 60 An artificial intelligence driven algorithm that analyzes 30 different economic, technical, and momentum driven indicators </vt:lpstr>
      <vt:lpstr> The Mad Hedge Profit Predictor A 5 Month High </vt:lpstr>
      <vt:lpstr>The Global Economy – Feedback Loop</vt:lpstr>
      <vt:lpstr>Weekly Jobless Claims –The Most Important Statistic  -13,000 to 221,000-  43 Year Low </vt:lpstr>
      <vt:lpstr>The Bill Davis View A $1,500 Upgrade for the Mad Day Trader Service </vt:lpstr>
      <vt:lpstr>Stocks- Tech Breakout </vt:lpstr>
      <vt:lpstr>Why Tech?</vt:lpstr>
      <vt:lpstr>Why the Stock Market Will Peak on October 1, 2019</vt:lpstr>
      <vt:lpstr>   S&amp;P 500- Stuck In a Range took profits on long 5/$277-$280 put spread double weighting     </vt:lpstr>
      <vt:lpstr> Dow Average- Downtrend </vt:lpstr>
      <vt:lpstr> Russell 2000 (IWM)-Breakout! has become the lead index on tax breaks</vt:lpstr>
      <vt:lpstr>NASDAQ (QQQ)- New All Time High</vt:lpstr>
      <vt:lpstr>(VIX)- Gone to Sleep </vt:lpstr>
      <vt:lpstr> iPath S&amp;P 500 VIX Short-Term Futures ETN (VXX) long 5/$32-$35 call spread took profits on long 3/$60-$65 bear put spread took profits on long 3/$55-$60 bear put spread </vt:lpstr>
      <vt:lpstr>  Apple (AAPL)-The Buffet Bump Warren Buffett now owns 5% of Apple, wishes he owned the whole company long 7/$180-$185 call spread took profits on long 6/$130-$140 calls spread  profits on long 3/$140-$150 calls spread   </vt:lpstr>
      <vt:lpstr> Amazon (AMZN) – Targeting $2,000 long 7/$1,500 - $1,550 call spread took profits on long 3/$1200-$1250 call spread (Tech Letter)  </vt:lpstr>
      <vt:lpstr>   Facebook (FB)- Reality Returns stopped out of long 4/$150-$160 call spread took profits on long 6/$130-$140 bull call spread took profits on long 3/$155-$165 bull call spread took profits on long 3/$190-$195 bear put spread     </vt:lpstr>
      <vt:lpstr>  Alphabet (GOOGL)- 60  Minutes Drag took profits on long 4/$900-$930 call spread   </vt:lpstr>
      <vt:lpstr>  Micron Technology (MU)-Spectacular Earnings took profits on long 3/$34-$37 bull call spread in Mad Hedge Technology Letter Only UBS bearish report totally wrong   </vt:lpstr>
      <vt:lpstr>  Salesforce (CRM)-New High long 6/$115-$120 call spread in Mad Tech Letter took profits on long 6/$105-$110 call spread took profits on long 3/$90-$95 bull call spread   </vt:lpstr>
      <vt:lpstr>Industrials Sector SPDR (XLI)-Yuck! (GE), (MMM), (UNP), (UTX), (BA), (HON)</vt:lpstr>
      <vt:lpstr>US Steel (X)-Earnings Disappointment Import duties cause users to abandon steel took profits on long the 9/$21-$22 vertical bull call spread </vt:lpstr>
      <vt:lpstr>Southwest Airlines (LUV)- High Oil Prices Hurt Warren Buffett’s Favorite Airline</vt:lpstr>
      <vt:lpstr>Transports Sector SPDR (XTN)-  (ALGT),  (ALK), (JBLU), (LUV), (CHRW), (DAL) </vt:lpstr>
      <vt:lpstr>Health Care Sector (XLV), (RXL)- Breakout Attempt (JNJ), (PFE), (MRK), (GILD), (ACT), (AMGN) </vt:lpstr>
      <vt:lpstr>Ishares Biotechnology ETF (IBB), (IBB), (BIIB), (AMGN), (CELG), (GILD), (VRTX) long 7/$97-$100 call spread </vt:lpstr>
      <vt:lpstr>Goldman Sachs (GS)-Rising Rates Fail to Help  stopped out of long 4/240-$245 call spread stopped out of long 10/$220-$225 vertical bull call spread  took profits on long 10/$227.50-$232.50 vertical bull call spread</vt:lpstr>
      <vt:lpstr> JP Morgan (JPM)- took profits on long 4/$95-$100 call spread  </vt:lpstr>
      <vt:lpstr>Palo Alto Networks (PANW)-New High Hacking never goes out of fashion</vt:lpstr>
      <vt:lpstr>NVIDIA (NVDA)-Great Earnings  </vt:lpstr>
      <vt:lpstr>Consumer Discretionary SPDR (XLY) (DIS), (AMZN), (HD), (CMCSA), (MCD), (SBUX) </vt:lpstr>
      <vt:lpstr>Europe Hedged Equity (HEDJ)-Euro crash </vt:lpstr>
      <vt:lpstr>Japan (DXJ)-Falling Yen Move  </vt:lpstr>
      <vt:lpstr> China ($SSEC)-Economic Recovery on Track  </vt:lpstr>
      <vt:lpstr> Emerging Markets (EEM)- Killed by Strong Dollar</vt:lpstr>
      <vt:lpstr>Bonds- Short Squeeze!</vt:lpstr>
      <vt:lpstr>  Treasury ETF (TLT) – 18 Profitable Trade Alerts in 8 Months took profits on long 5/$124-$127 vertical bear put spread took profits on long 4/$123-$126 vertical bear put spread Took profits on long the (TLT)  2/$124-$127 vertical bear put spread again    </vt:lpstr>
      <vt:lpstr>Ten Year Treasury Yield ($TNX) 3.06% Breakdown, Now major Support </vt:lpstr>
      <vt:lpstr>Junk Bonds (HYG) 5.47% Yield </vt:lpstr>
      <vt:lpstr>2X Short Treasuries (TBT)- Take Profits</vt:lpstr>
      <vt:lpstr>Emerging Market Debt (ELD) 5.97% Yield- </vt:lpstr>
      <vt:lpstr>Municipal Bonds (MUB)-2.32%   Mix of AAA, AA, and A rated bonds Huge 40 basis point yield pop on tax bill</vt:lpstr>
      <vt:lpstr>Foreign Currencies-Topping Out</vt:lpstr>
      <vt:lpstr>   Japanese Yen (FXY), (YCS) took profits on long (FXY) 3/$91-$93 bear put spread  </vt:lpstr>
      <vt:lpstr>   Euro ($XEU), (FXE), (EUO)- Triple Top   took profits on long (FXE) 3/$120-$123 vertical bear put spread took profits on long (FXE) 12/$116-$118 vertical bear put spread  took profits on long (FXE) 12/$111-$113 vertical bull call spread </vt:lpstr>
      <vt:lpstr>   Australian Dollar (FXA)    </vt:lpstr>
      <vt:lpstr>Emerging Market Currencies (CEW)   </vt:lpstr>
      <vt:lpstr>Chinese Yuan- (CYB)-Stabilizing on Government Support </vt:lpstr>
      <vt:lpstr> Bitcoin- Downtrend Intact </vt:lpstr>
      <vt:lpstr>Energy-Quota End</vt:lpstr>
      <vt:lpstr>Oil-New High and Inflation Push</vt:lpstr>
      <vt:lpstr> United States Oil Fund (USO)  </vt:lpstr>
      <vt:lpstr>Energy Select Sector SPDR (XLE)-No Performance! (XOM), (CVX), (SLB), (KMI), (EOG), (COP) </vt:lpstr>
      <vt:lpstr>Alerian MLP ETF (AMLP)- Basket Approach</vt:lpstr>
      <vt:lpstr>Exxon (XOM)-Earnings Dive </vt:lpstr>
      <vt:lpstr>Schlumberger (SLB)- </vt:lpstr>
      <vt:lpstr>Halliburton (HAL)- </vt:lpstr>
      <vt:lpstr>Natural Gas (UNG)- </vt:lpstr>
      <vt:lpstr> Copper (COPX)-Trade War Fears </vt:lpstr>
      <vt:lpstr>Precious Metals-Dead In the Water</vt:lpstr>
      <vt:lpstr>Gold (GLD)- False Breakout Generates Double Top long 5/$119-$122 bull call spread took profits on long (GLD) $12/$116-$119 bull call spread  </vt:lpstr>
      <vt:lpstr> Market Vectors Gold Miners ETF- (GDX) Took profits on long the 9/$20.50-$21.50 bull call spread </vt:lpstr>
      <vt:lpstr> Barrick Gold (ABX) stopped out of  long 9/$15-16 call spread</vt:lpstr>
      <vt:lpstr> Newmont Mining- (NEM)-Breakout stopped out of 2/$36-$39 bull call spread for small loss took profits on long the 9/$32-$34 bull call spread </vt:lpstr>
      <vt:lpstr> Global X Silver Miners ETF- (SIL)- took profits on long the 9/$31-$33 bull call spread </vt:lpstr>
      <vt:lpstr>Real Estate-Short Squeeze</vt:lpstr>
      <vt:lpstr>February Corelogic S&amp;P Case Shiller Home Price Index +6.5% YOY, Seattle (+13%), Las Vegas (+11.6%), San Francisco (+10.1%) still leaders price rises accelerating </vt:lpstr>
      <vt:lpstr>Simon Property Group (SPG)- </vt:lpstr>
      <vt:lpstr>US Home Construction Index (ITB) (DHI), (LEN), (PHM), (TOL), (NVR)   </vt:lpstr>
      <vt:lpstr>Trade Sheet- So What Do We Do About All This?</vt:lpstr>
      <vt:lpstr>    Next Strategy Webinar    12:00 EST Wednesday, June 20, 2018  San Francisco, CA  For Lunches Please Go to www.madhedgefundtrader.com   and click “Store”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5689</cp:revision>
  <cp:lastPrinted>2017-08-31T13:43:13Z</cp:lastPrinted>
  <dcterms:created xsi:type="dcterms:W3CDTF">2015-02-05T17:12:57Z</dcterms:created>
  <dcterms:modified xsi:type="dcterms:W3CDTF">2018-06-06T15:36:04Z</dcterms:modified>
</cp:coreProperties>
</file>