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797" r:id="rId3"/>
    <p:sldId id="772" r:id="rId4"/>
    <p:sldId id="605" r:id="rId5"/>
    <p:sldId id="663" r:id="rId6"/>
    <p:sldId id="664" r:id="rId7"/>
    <p:sldId id="785" r:id="rId8"/>
    <p:sldId id="749" r:id="rId9"/>
    <p:sldId id="815" r:id="rId10"/>
    <p:sldId id="813" r:id="rId11"/>
    <p:sldId id="647" r:id="rId12"/>
    <p:sldId id="695" r:id="rId13"/>
    <p:sldId id="755" r:id="rId14"/>
    <p:sldId id="793" r:id="rId15"/>
    <p:sldId id="267" r:id="rId16"/>
    <p:sldId id="693" r:id="rId17"/>
    <p:sldId id="750" r:id="rId18"/>
    <p:sldId id="787" r:id="rId19"/>
    <p:sldId id="816" r:id="rId20"/>
    <p:sldId id="282" r:id="rId21"/>
    <p:sldId id="570" r:id="rId22"/>
    <p:sldId id="280" r:id="rId23"/>
    <p:sldId id="285" r:id="rId24"/>
    <p:sldId id="603" r:id="rId25"/>
    <p:sldId id="563" r:id="rId26"/>
    <p:sldId id="613" r:id="rId27"/>
    <p:sldId id="811" r:id="rId28"/>
    <p:sldId id="814" r:id="rId29"/>
    <p:sldId id="764" r:id="rId30"/>
    <p:sldId id="765" r:id="rId31"/>
    <p:sldId id="289" r:id="rId32"/>
    <p:sldId id="730" r:id="rId33"/>
    <p:sldId id="799" r:id="rId34"/>
    <p:sldId id="673" r:id="rId35"/>
    <p:sldId id="481" r:id="rId36"/>
    <p:sldId id="290" r:id="rId37"/>
    <p:sldId id="669" r:id="rId38"/>
    <p:sldId id="522" r:id="rId39"/>
    <p:sldId id="336" r:id="rId40"/>
    <p:sldId id="295" r:id="rId41"/>
    <p:sldId id="501" r:id="rId42"/>
    <p:sldId id="539" r:id="rId43"/>
    <p:sldId id="751" r:id="rId44"/>
    <p:sldId id="654" r:id="rId45"/>
    <p:sldId id="659" r:id="rId46"/>
    <p:sldId id="655" r:id="rId47"/>
    <p:sldId id="656" r:id="rId48"/>
    <p:sldId id="657" r:id="rId49"/>
    <p:sldId id="658" r:id="rId50"/>
    <p:sldId id="531" r:id="rId51"/>
    <p:sldId id="533" r:id="rId52"/>
    <p:sldId id="756" r:id="rId53"/>
    <p:sldId id="786" r:id="rId54"/>
    <p:sldId id="546" r:id="rId55"/>
    <p:sldId id="536" r:id="rId56"/>
    <p:sldId id="777" r:id="rId57"/>
    <p:sldId id="752" r:id="rId58"/>
    <p:sldId id="388" r:id="rId59"/>
    <p:sldId id="312" r:id="rId60"/>
    <p:sldId id="380" r:id="rId61"/>
    <p:sldId id="747" r:id="rId62"/>
    <p:sldId id="313" r:id="rId63"/>
    <p:sldId id="315" r:id="rId64"/>
    <p:sldId id="812" r:id="rId65"/>
    <p:sldId id="320" r:id="rId66"/>
    <p:sldId id="650" r:id="rId67"/>
    <p:sldId id="729" r:id="rId68"/>
    <p:sldId id="737" r:id="rId69"/>
    <p:sldId id="743" r:id="rId70"/>
    <p:sldId id="754" r:id="rId71"/>
    <p:sldId id="332" r:id="rId72"/>
    <p:sldId id="586" r:id="rId73"/>
    <p:sldId id="349" r:id="rId74"/>
    <p:sldId id="492" r:id="rId75"/>
    <p:sldId id="335" r:id="rId76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2" autoAdjust="0"/>
    <p:restoredTop sz="94723"/>
  </p:normalViewPr>
  <p:slideViewPr>
    <p:cSldViewPr>
      <p:cViewPr varScale="1">
        <p:scale>
          <a:sx n="85" d="100"/>
          <a:sy n="85" d="100"/>
        </p:scale>
        <p:origin x="-7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05385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“Is the Trade War On or Off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22, 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6422A-3CCF-C04D-B241-F2581C7F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533" y="1752600"/>
            <a:ext cx="5249333" cy="2952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EE6919-653B-D346-80A7-B00525F8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79536"/>
            <a:ext cx="9185893" cy="51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038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3027B3-CB4E-4C48-8457-82554C87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108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Approaching Top of 2018 Range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AE99FE-579F-C047-98DB-5425EE72F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04" y="2362200"/>
            <a:ext cx="7859296" cy="36957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721308" y="2582500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352386" y="4936400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Uneven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0668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*Tax cuts and deficit spending have another 5 months to work their way through the system, after that it’s gone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CPI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2.9%, a decade high, 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Retail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hot 0.5%,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Small Business Optimism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+0.7 to 107.9 near an all time high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9 months we have gone from global synchronized recovery to US only growth as American sucks growth from its allies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dollar is demolishing emerging markets, from China to South Africa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will keep collapsing as long as trade war continue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25 basis point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Rate Rise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2.0%-2.25%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sure thing in September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*Germany comes in with a Q2 GDP of 0.5%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4.1% in the US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C5D14E-40EC-524F-B462-30B9E5C6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876800"/>
            <a:ext cx="2743200" cy="18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Soybeans (-20%)-Trade War Indicator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0E52CD-5D59-4AE2-B06D-B1DB88AAE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7010400" cy="54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12,000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212,000- 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335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0" y="838200"/>
            <a:ext cx="91440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F17C51E-5050-A24F-B7B4-EACBD80CC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6246657"/>
              </p:ext>
            </p:extLst>
          </p:nvPr>
        </p:nvGraphicFramePr>
        <p:xfrm>
          <a:off x="762000" y="1790700"/>
          <a:ext cx="7696200" cy="465962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73244">
                  <a:extLst>
                    <a:ext uri="{9D8B030D-6E8A-4147-A177-3AD203B41FA5}">
                      <a16:colId xmlns:a16="http://schemas.microsoft.com/office/drawing/2014/main" xmlns="" val="3794627329"/>
                    </a:ext>
                  </a:extLst>
                </a:gridCol>
                <a:gridCol w="2071239">
                  <a:extLst>
                    <a:ext uri="{9D8B030D-6E8A-4147-A177-3AD203B41FA5}">
                      <a16:colId xmlns:a16="http://schemas.microsoft.com/office/drawing/2014/main" xmlns="" val="2457332670"/>
                    </a:ext>
                  </a:extLst>
                </a:gridCol>
                <a:gridCol w="2151717">
                  <a:extLst>
                    <a:ext uri="{9D8B030D-6E8A-4147-A177-3AD203B41FA5}">
                      <a16:colId xmlns:a16="http://schemas.microsoft.com/office/drawing/2014/main" xmlns="" val="1343983022"/>
                    </a:ext>
                  </a:extLst>
                </a:gridCol>
              </a:tblGrid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Buys: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Entry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Target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2264117717"/>
                  </a:ext>
                </a:extLst>
              </a:tr>
              <a:tr h="106384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2034218176"/>
                  </a:ext>
                </a:extLst>
              </a:tr>
              <a:tr h="46389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Western Digital Corp (WDC) x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66.00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 80.00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3373918924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Netflix, Inc. (NFLX)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330.00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370.00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754223615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Vulcan Materials (VMC)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110.00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125.00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3052673979"/>
                  </a:ext>
                </a:extLst>
              </a:tr>
              <a:tr h="46389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Canada Goose Holdings (GOOS)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52.00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 70.00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687704094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Ferrari NV (RACE)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122.00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 $         135.00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2093267519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3985154121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Sells: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2576314292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127424832"/>
                  </a:ext>
                </a:extLst>
              </a:tr>
              <a:tr h="46389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Jack in the Box, Inc (JACK)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87.00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 79.00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234901203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Alibaba Group (BABA)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180.00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165.00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795580238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Gilead Sciences (GILD)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75.00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 62.00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276229303"/>
                  </a:ext>
                </a:extLst>
              </a:tr>
              <a:tr h="46389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Edgewell Personal Care (EPC)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56.00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 $           40.00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1986873652"/>
                  </a:ext>
                </a:extLst>
              </a:tr>
              <a:tr h="242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Perrigo Co (PRGO)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>
                          <a:effectLst/>
                        </a:rPr>
                        <a:t> $          78.00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 $           67.00 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916" marR="7916" marT="7916" marB="0" anchor="b"/>
                </a:tc>
                <a:extLst>
                  <a:ext uri="{0D108BD9-81ED-4DB2-BD59-A6C34878D82A}">
                    <a16:rowId xmlns:a16="http://schemas.microsoft.com/office/drawing/2014/main" xmlns="" val="361887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Peace Outbreak?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*Bank of America survey says investors most optimistic about stocks since 2015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*Last week highlighted the risk of trade peace with a 400 point up day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all the buying was in defensive sectors like consumer staples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*Apple is the only tech stock that moves to new highs, is it now a ”safe” defensive stock?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*NVIDIA weak guidance confirmed the mini recession in chip stocks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 adding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“Trade Peace”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winners on dips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rotate into laggard value until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next quarterly earnings cycle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starts in two months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E1049D-1A7A-5449-9DE3-96CDE613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802827"/>
            <a:ext cx="2862579" cy="19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Top of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1A7738-31FF-4A10-AFCF-1006DEA5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05830" cy="54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Double Top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58D1C0-18D5-3040-82BC-4594D6C77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7239000" cy="53848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12F22EC8-CE4F-1B43-8CCD-758974C30CB5}"/>
              </a:ext>
            </a:extLst>
          </p:cNvPr>
          <p:cNvSpPr/>
          <p:nvPr/>
        </p:nvSpPr>
        <p:spPr>
          <a:xfrm>
            <a:off x="6019800" y="3149600"/>
            <a:ext cx="24384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8/17</a:t>
            </a:r>
            <a:br>
              <a:rPr lang="en-US" sz="1800" dirty="0"/>
            </a:br>
            <a:r>
              <a:rPr lang="en-US" sz="1800" dirty="0"/>
              <a:t>Bottom-18%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xmlns="" id="{382C9B7F-AE52-7F42-A137-9225D4C8CED6}"/>
              </a:ext>
            </a:extLst>
          </p:cNvPr>
          <p:cNvSpPr/>
          <p:nvPr/>
        </p:nvSpPr>
        <p:spPr>
          <a:xfrm>
            <a:off x="7142480" y="2065020"/>
            <a:ext cx="169672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8/18</a:t>
            </a:r>
            <a:br>
              <a:rPr lang="en-US" sz="1800" dirty="0"/>
            </a:br>
            <a:r>
              <a:rPr lang="en-US" sz="1800" dirty="0"/>
              <a:t>Top-0%</a:t>
            </a:r>
          </a:p>
        </p:txBody>
      </p:sp>
    </p:spTree>
    <p:extLst>
      <p:ext uri="{BB962C8B-B14F-4D97-AF65-F5344CB8AC3E}">
        <p14:creationId xmlns:p14="http://schemas.microsoft.com/office/powerpoint/2010/main" xmlns="" val="330978641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b="1" dirty="0"/>
              <a:t>October 26-27 Lake Tahoe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*2 nights in the Hyatt, including all you can eat an drink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800" b="1" dirty="0"/>
              <a:t> $599 to $1,799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xmlns="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017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06B772-9052-4F56-9B59-DA4CCA82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391400" cy="56466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 Topping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936C2D-9E0D-4314-876B-986D719D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77355"/>
            <a:ext cx="7086600" cy="54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Settling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3581401" y="4648200"/>
            <a:ext cx="3505200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  <a:br>
              <a:rPr lang="en-US" sz="1600" dirty="0"/>
            </a:br>
            <a:r>
              <a:rPr lang="en-US" sz="1600" dirty="0"/>
              <a:t>PE at 16X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743EDF-6B1B-46E5-A69C-99461E21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99742" cy="54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Spike Time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A3D903-711B-4CAC-A117-A3AC26B4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40852" cy="55017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5/$32-$35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733E9E-B5E6-4466-954E-107C12C7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31166"/>
            <a:ext cx="6534150" cy="49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Reality Returns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7D231-20AF-4B1B-9901-7D4C3E757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84330"/>
            <a:ext cx="6400800" cy="48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GOOGL)-Correction Proof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01B3B5-4902-4494-95DC-87573FDB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9" y="1143000"/>
            <a:ext cx="7239001" cy="55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)-Also Correction Proof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BA0669-C8EB-422D-9599-ACBA8F7C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98" y="1143000"/>
            <a:ext cx="7291203" cy="55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 but Poor Guidance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Chip mini recession is on-Trade wars and bitcoin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71FD69-3294-4593-AA80-1C19B6BFD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53" y="1295401"/>
            <a:ext cx="6939847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</a:t>
            </a: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Mad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191733-8F0E-456D-9EDB-3A5943A74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35478"/>
            <a:ext cx="7086600" cy="537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+0.29%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+7.65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24.52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61.12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+302.63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35.60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752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)-Tech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7/$115-$120 call spread (tech letter)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0F8410-843B-4E46-A92D-A4E68D39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927" y="1676401"/>
            <a:ext cx="6625874" cy="50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59DAB8-37B1-43E9-9F54-956262E7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295401"/>
            <a:ext cx="7086600" cy="54157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257D0-F047-4C19-AC3A-15B3369B6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7934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Smaller Loss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largest short position in the market, lost$2.4 billion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Buyout attempt t $420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8C7604-779E-457B-925E-E42B75094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262515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Pop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7EE4B2-B0CC-43B1-A247-73B1EE595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70" y="1143000"/>
            <a:ext cx="7268859" cy="55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8161F5-A182-4FF1-A830-E829FFFC4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1945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5E2D91-DFF0-4F5C-85FD-D1E866A5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05" y="1295400"/>
            <a:ext cx="7240395" cy="550169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-Head and Shoulders Bottom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4C4D49-D0CD-4F4B-BF31-5B4A43E2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52600"/>
            <a:ext cx="6546147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BFB907-EE8C-4ED5-9FC4-46C6360A4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3" y="1295400"/>
            <a:ext cx="723169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8568C1-5878-4A39-BFB2-86E6EF60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51620" cy="55503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228600"/>
            <a:ext cx="8077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Portfolio </a:t>
            </a:r>
            <a:r>
              <a:rPr lang="en-US" sz="2800" dirty="0"/>
              <a:t>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20% long laggards at top of recent range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477000" y="2578475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28.50%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7F030BD-1C44-E44A-97AB-AADEF1460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8111409"/>
              </p:ext>
            </p:extLst>
          </p:nvPr>
        </p:nvGraphicFramePr>
        <p:xfrm>
          <a:off x="381000" y="1828800"/>
          <a:ext cx="4953000" cy="43307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xmlns="" val="328013117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101091288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2909437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1391623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187319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(DIS) 9/$105-$110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0621065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9/$123-$126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2249224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4699690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8690000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4683286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 POSITIONS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0559904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70585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097156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1AD52D-11FF-FB4F-93CF-5CBD14ECD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657600"/>
            <a:ext cx="2921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-Trip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FA8C30-D3C5-4DF0-A87E-00BA1C5B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8980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E05D1-FA3A-4EEF-B7DB-D5FA877C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318625" cy="55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3D1A60-7D30-4E68-B173-9C58196F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54920" cy="56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3779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Dead in the Water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*There has been no net movement of bond prices in two years, despite seven Fed interest rate hikes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short positions are supporting the market</a:t>
            </a: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*$100 billion in new Treasury bond auctions will overhang the market this week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liquidity created by global QE will drive all asset classes for years, or least prevent them from falling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 yield by yearend, and 4% in a year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67% YOY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82FCF-0167-B245-BBEE-82E81F44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597400"/>
            <a:ext cx="3144584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Top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long the (TLT)  9/$123-$126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DD089D-38E1-E840-93D6-76CF218F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39966"/>
            <a:ext cx="6731000" cy="50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2.96%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940BA8-6F6D-E247-B6C3-5AA789E81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04490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5.78%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0B2E3C-D87D-407B-8D4F-A24EFF330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43048" cy="56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659F17-D4F6-4475-998B-C7D2CA6F5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79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CDE3A-4CD7-436E-9774-19850635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1"/>
            <a:ext cx="714565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B16598-D632-43B2-8750-76BB92658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1542"/>
            <a:ext cx="6705600" cy="51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7620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39BF6-67A0-F046-9032-D89BBB08F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27200"/>
            <a:ext cx="78867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Trade Wars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2795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escalation crushes Turkish Lira for 20% in one day. This has led to a generalized emerging market contagion, including India and South Africa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trade war with China has hurt the currencies of most emerging nations, damaging their companies which borrow in dollars but increasing their export competitiveness with the US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is devaluing its way out of trade war damage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finally breaks one year support, taking a run at $1.00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the meantime, Fed is committed to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another year of rate rises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struggling to hold $6,000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 on any currencies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5A8BA-D3DA-4542-A3E7-B8B94EC63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535894"/>
            <a:ext cx="3317631" cy="21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085412-5646-43B9-A1B2-E8356364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34200" cy="53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12/$116-$118 vertical bear put spread</a:t>
            </a:r>
            <a: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(FXE) 12/$111-$113 vertical bull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537F23-7ABE-471F-A428-F2369AAF5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6515665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war China drag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FE436B-DE99-4E0C-8420-9C7BA5B9C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91400" cy="56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813EBC-7037-4299-9BA2-FCDE1B17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18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77F5EA-C205-4BDB-8969-367ADE2E9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66" y="1066800"/>
            <a:ext cx="73038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F909EC-7F4E-4B47-9E13-04E914BD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1109"/>
            <a:ext cx="9144000" cy="43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3779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Trade War Slow Down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752600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*Slowing global economy puts oil demand into free fall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*With peak seasonal demand behind us the  outlook for oil, and oil stocks is not good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*Iran’s oil now going to China and there is nothing new the US can do about it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*Saudi Aramco deal is dead as long as oil maintains current levels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here so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8DBFE9-F699-BA4B-91EA-57ACD18ED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63798"/>
            <a:ext cx="3118337" cy="233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-China drag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1D6F9A-F8D4-48C4-A809-7D4AA990D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83607" cy="544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D88F1A-764A-4597-88B5-E5D1E66F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90008" cy="56521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609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4804E4-9C8F-F042-9356-AA639FE42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892300"/>
            <a:ext cx="81280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886DA1-DA20-4EE1-AB12-61200ED0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874534" cy="52494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43123F-CBE5-4DF1-9F83-6B81B877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66848" cy="56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A488B9-5729-4966-910E-CE792227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6840"/>
            <a:ext cx="7440312" cy="56749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7E3C4E-18C0-426F-A23C-C5C97C14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51103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Metals-Selling to the Rest of the World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3414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overnight interest rates continue to crush gold, even though long rates have been stagnant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*Flight to safety bid is gone, as it is for the Japanese yen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*Russia, China, and Europe are the only gold buyers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is still hammering the market but only has $6 billion left to sell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stealing away speculative activity,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even though it is falling faster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491CFF-7C4C-AA46-AF0A-2D7A10A7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88" y="4419600"/>
            <a:ext cx="352816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8EBDB8-2DD4-4CC6-BE6D-B5958F373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51" y="1458283"/>
            <a:ext cx="6753149" cy="51711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257512-BA56-44A1-9FD9-13A069C98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956" y="1431319"/>
            <a:ext cx="6793844" cy="51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908462-FAF9-473E-8225-CD08DC88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7067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24D8E6-3F9A-4ABF-B859-00B43485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02" y="1143000"/>
            <a:ext cx="7310798" cy="55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X Silver Miners ETF-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7143B9-0AEF-4EF3-91C9-A54E5BA1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8" y="1219200"/>
            <a:ext cx="709319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881535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414B82-0975-724E-AABC-8C1E013E0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42037"/>
            <a:ext cx="8229600" cy="46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Estate-Rolling Over?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43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 Affordability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hits a decade low, thanks to rising prices and interest rates and soaring construction costs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Housing Starts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+0.9% versus 8.3% expected, tariff induced rocketing costs wipe out the profitability of new homes,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New Home Sales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collapse by 5.3% in June after 6.7% fall in May, 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Mortgage Applications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plunging, off 2% last week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*Homebuilder and construction stocks enter bear market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*14% of all June real estate listings saw price cuts, a two year high, Chinese buying of West Coast homes vaporizes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6.5%,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259F5C-37F1-4640-9BC7-92F8A917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724400"/>
            <a:ext cx="3520456" cy="19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Las Vegas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12.6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San Francisco 10.9%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04A763-44AD-2845-90B4-38A951DCE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72559"/>
            <a:ext cx="7189053" cy="52330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 Falling rates and rotation push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ADD402-C1E5-4E8A-8A30-D10556E79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2618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CB4A81-3E24-44EB-A43F-4ECBBB81A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34" y="1108299"/>
            <a:ext cx="7269666" cy="559730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*Stocks-topping out-rotate tech to value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rallies in currencies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*Volatility-go short on runs up to $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Tahoe 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Conference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click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“Conferences”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504" y="20574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758952"/>
            <a:ext cx="9144001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Method to My </a:t>
            </a:r>
            <a:r>
              <a:rPr lang="en-US" sz="3600" b="1" i="1" dirty="0"/>
              <a:t>Madness</a:t>
            </a:r>
            <a:br>
              <a:rPr lang="en-US" sz="3600" b="1" i="1" dirty="0"/>
            </a:b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103300"/>
            <a:ext cx="8305800" cy="5135700"/>
          </a:xfrm>
        </p:spPr>
        <p:txBody>
          <a:bodyPr>
            <a:normAutofit fontScale="92500" lnSpcReduction="20000"/>
          </a:bodyPr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*Markets are offering very high risks with low returns now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*Whether the trade war is on or off cannot be predicted and is not worth betting for or against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*First choice of defensive stocks does not bode well for risk taking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*Dollar hitting new high crushes all foreign currencies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*Rising rates still pushing dollar up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rates also say that precious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metals and yield plays are DOA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*Poor August liquidity is exaggerating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all stock moves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8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D7322-4AF3-1448-8F00-295C98A9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235206"/>
            <a:ext cx="3023425" cy="20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51545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A4EB1-0D74-B04E-94FC-39D31786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800" b="1" dirty="0"/>
              <a:t>About That Washington Matter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D67DFA-5D2C-114D-AF62-9D8915F6B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/>
              <a:t>*Of the top drivers of the market right now politics is number 10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*Global liquidity, exploding earnings, low interest rates, strong economy, and trade wars, and weakening foreign economies are much more important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*Net net: market doesn’t care. If stocks fall it’s because they are overbought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*Stocks still on target to bring a 10%</a:t>
            </a:r>
            <a:br>
              <a:rPr lang="en-US" sz="1800" dirty="0"/>
            </a:br>
            <a:r>
              <a:rPr lang="en-US" sz="1800" dirty="0"/>
              <a:t>gain in 2018, as predicted in January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*Chance of impeachment hearings</a:t>
            </a:r>
            <a:br>
              <a:rPr lang="en-US" sz="1800" dirty="0"/>
            </a:br>
            <a:r>
              <a:rPr lang="en-US" sz="1800" dirty="0"/>
              <a:t> next year has gone up to 100%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*Chance of conviction by the Senate</a:t>
            </a:r>
            <a:br>
              <a:rPr lang="en-US" sz="1800" dirty="0"/>
            </a:br>
            <a:r>
              <a:rPr lang="en-US" sz="1800" dirty="0"/>
              <a:t> is zero (2/3)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721B5E-F353-9E41-893E-66B7B490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33" y="4019340"/>
            <a:ext cx="37930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82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25760</TotalTime>
  <Words>614</Words>
  <Application>Microsoft Office PowerPoint</Application>
  <PresentationFormat>On-screen Show (4:3)</PresentationFormat>
  <Paragraphs>148</Paragraphs>
  <Slides>75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The Mad Hedge Fund Trader “Is the Trade War On or Off”</vt:lpstr>
      <vt:lpstr>October 26-27 Lake Tahoe Conference</vt:lpstr>
      <vt:lpstr>Trade Alert Performance New All Time High!! </vt:lpstr>
      <vt:lpstr>Slide 3</vt:lpstr>
      <vt:lpstr>Slide 4</vt:lpstr>
      <vt:lpstr>Slide 5</vt:lpstr>
      <vt:lpstr>Mad Hedge Technology Letter a $2,500 a year upgrade</vt:lpstr>
      <vt:lpstr> The Method to My Madness </vt:lpstr>
      <vt:lpstr>About That Washington Matter</vt:lpstr>
      <vt:lpstr>Slide 9</vt:lpstr>
      <vt:lpstr>The Mad Hedge Profit Predictor Market Timing Index- An artificial intelligence driven algorithm that analyzes 30 different economic, technical, and momentum driven indicators </vt:lpstr>
      <vt:lpstr> The Mad Hedge Profit Predictor Approaching Top of 2018 Range </vt:lpstr>
      <vt:lpstr>The Global Economy – Uneven</vt:lpstr>
      <vt:lpstr>Soybeans (-20%)-Trade War Indicator</vt:lpstr>
      <vt:lpstr>Weekly Jobless Claims –The Most Important Statistic  12,000 to 212,000-  43 Year Low </vt:lpstr>
      <vt:lpstr>The Bill Davis View A $1,500 Upgrade for the Mad Day Trader Service </vt:lpstr>
      <vt:lpstr>Stocks- Peace Outbreak?</vt:lpstr>
      <vt:lpstr>   S&amp;P 500- Top of the Range took profits on long 5/$277-$280 put spread double weighting     </vt:lpstr>
      <vt:lpstr>   S&amp;P 500- Double Top Risk took profits on long 5/$277-$280 put spread double weighting     </vt:lpstr>
      <vt:lpstr> Dow Average-</vt:lpstr>
      <vt:lpstr> Russell 2000 (IWM)- Topping Out has become the lead index on tax breaks</vt:lpstr>
      <vt:lpstr>NASDAQ (QQQ)-  Settling Into a Range for the rest of 2018</vt:lpstr>
      <vt:lpstr>(VIX)- Spike Time </vt:lpstr>
      <vt:lpstr> iPath S&amp;P 500 VIX Short-Term Futures ETN (VXX) long 5/$32-$35 call spread took profits on long 3/$60-$65 bear put spread took profits on long 3/$55-$60 bear put spread </vt:lpstr>
      <vt:lpstr>   Facebook (FB)- Reality Returns stopped out of long 4/$150-$160 call spread took profits on long 6/$130-$140 bull call spread took profits on long 3/$155-$165 bull call spread took profits on long 3/$190-$195 bear put spread     </vt:lpstr>
      <vt:lpstr>  Alphabet (GOOGL)-Correction Proof took profits on long 4/$900-$930 call spread   </vt:lpstr>
      <vt:lpstr>   Amazon (AMZN)-Also Correction Proof     </vt:lpstr>
      <vt:lpstr>NVIDIA (NVDA)-Great Earnings but Poor Guidance The Chip mini recession is on-Trade wars and bitcoin   </vt:lpstr>
      <vt:lpstr>  Micron Technology (MU)-Trade Wars took profits on long 3/$34-$37 bull call spread in  Mad Hedge Technology Letter Only   </vt:lpstr>
      <vt:lpstr>  Salesforce (CRM)-Tech Correction long 7/$115-$120 call spread (tech letter) took profits on long 6/$105-$110 call spread took profits on long 3/$90-$95 bull call spread   </vt:lpstr>
      <vt:lpstr>Industrials Sector SPDR (XLI)-Rotation Target (GE), (MMM), (UNP), (UTX), (BA), (HON)</vt:lpstr>
      <vt:lpstr>US Steel (X)-Tariffs Trouble Import duties cause users to abandon steel took profits on long the 9/$21-$22 vertical bull call spread </vt:lpstr>
      <vt:lpstr>Tesla (TSLA)-Smaller Loss Has largest short position in the market, lost$2.4 billion Buyout attempt t $420   </vt:lpstr>
      <vt:lpstr>Southwest Airlines (LUV)- Earnings Pop Warren Buffett’s Favorite Airline</vt:lpstr>
      <vt:lpstr>Transports Sector SPDR (XTN)-  (ALGT),  (ALK), (JBLU), (LUV), (CHRW), (DAL) </vt:lpstr>
      <vt:lpstr>Health Care Sector (XLV), (RXL)-New Highs (JNJ), (PFE), (MRK), (GILD), (ACT), (AMGN) </vt:lpstr>
      <vt:lpstr>Goldman Sachs (GS)-Head and Shoulders Bottom  stopped out of long 4/240-$245 call spread stopped out of long 10/$220-$225 vertical bull call spread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(HEDJ)-Triple Top </vt:lpstr>
      <vt:lpstr>Japan (DXJ)- </vt:lpstr>
      <vt:lpstr> Emerging Markets (EEM)- Killed by Strong Dollar</vt:lpstr>
      <vt:lpstr>Bonds- Dead in the Water</vt:lpstr>
      <vt:lpstr>  Treasury ETF (TLT) – Top of Range long the (TLT)  9/$123-$126 put spread     </vt:lpstr>
      <vt:lpstr>Ten Year Treasury Yield ($TNX) 2.96% Breakdown, Now major Support </vt:lpstr>
      <vt:lpstr>Junk Bonds (HYG) 5.78% Yield </vt:lpstr>
      <vt:lpstr>2X Short Treasuries (TBT)-Buy Territory</vt:lpstr>
      <vt:lpstr>Emerging Market Debt (ELD) 5.64% Yield- </vt:lpstr>
      <vt:lpstr>Municipal Bonds (MUB)-2.32%   Mix of AAA, AA, and A rated bonds Huge 40 basis point yield pop on tax bill</vt:lpstr>
      <vt:lpstr>Foreign Currencies- Trade Wars</vt:lpstr>
      <vt:lpstr>   Japanese Yen (FXY), (YCS) took profits on long (FXY) 3/$91-$93 bear put spread  </vt:lpstr>
      <vt:lpstr>   Euro ($XEU), (FXE), (EUO)- Trying to Break Down  took profits on long (FXE) 3/$120-$123 vertical bear put spread took profits on long (FXE) 12/$116-$118 vertical bear put spread  took profits on long (FXE) 12/$111-$113 vertical bull call spread </vt:lpstr>
      <vt:lpstr>   Australian Dollar (FXA)-Trade war China drag    </vt:lpstr>
      <vt:lpstr>Emerging Market Currencies (CEW)   </vt:lpstr>
      <vt:lpstr>Chinese Yuan- (CYB)-Trade War Tonic </vt:lpstr>
      <vt:lpstr> Bitcoin- Downtrend Intact </vt:lpstr>
      <vt:lpstr>Energy – Trade War Slow Down</vt:lpstr>
      <vt:lpstr>Oil-China drag</vt:lpstr>
      <vt:lpstr> United States Oil Fund (USO)  </vt:lpstr>
      <vt:lpstr>Energy Select Sector SPDR (XLE)-No Performance! (XOM), (CVX), (SLB), (KMI), (EOG), (COP) </vt:lpstr>
      <vt:lpstr>Halliburton (HAL)-New Low </vt:lpstr>
      <vt:lpstr>Natural Gas (UNG)- </vt:lpstr>
      <vt:lpstr> Copper (COPX)-Trade War Fears </vt:lpstr>
      <vt:lpstr>Precious Metals-Selling to the Rest of the World</vt:lpstr>
      <vt:lpstr>Gold (GLD)-No Help from Trade War Took profits on long 5/$119-$122 bull call spread took profits on long (GLD) $12/$116-$119 bull call spread  </vt:lpstr>
      <vt:lpstr> Market Vectors Gold Miners ETF- (GDX) – Yikes! Took profits on long the 9/$20.50-$21.50 bull call spread </vt:lpstr>
      <vt:lpstr> Barrick Gold (ABX) </vt:lpstr>
      <vt:lpstr> Newmont Mining- (NEM)-  </vt:lpstr>
      <vt:lpstr> Global X Silver Miners ETF- (SIL)-  </vt:lpstr>
      <vt:lpstr>Real Estate-Rolling Over?</vt:lpstr>
      <vt:lpstr>May Corelogic S&amp;P Case Shiller Home Price Index Seattle (+13.6%), Las Vegas (+12.6%) San Francisco 10.9% leaders price rises accelerating </vt:lpstr>
      <vt:lpstr>Simon Property Group (SPG)- Falling rates and rotation push </vt:lpstr>
      <vt:lpstr>US Home Construction Index (ITB) (DHI), (LEN), (PHM), (TOL), (NVR)   </vt:lpstr>
      <vt:lpstr>Trade Sheet- So What Do We Do About All This?</vt:lpstr>
      <vt:lpstr>    Next Strategy Webinar   12:00 EST Wednesday, September 5,  2018 from San Francisco, CA  For Tahoe Conference Please Go to www.madhedgefundtrader.com  and click “Conferences”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5836</cp:revision>
  <cp:lastPrinted>2017-08-31T13:43:13Z</cp:lastPrinted>
  <dcterms:created xsi:type="dcterms:W3CDTF">2015-02-05T17:12:57Z</dcterms:created>
  <dcterms:modified xsi:type="dcterms:W3CDTF">2018-08-22T17:15:17Z</dcterms:modified>
</cp:coreProperties>
</file>