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831" r:id="rId3"/>
    <p:sldId id="797" r:id="rId4"/>
    <p:sldId id="781" r:id="rId5"/>
    <p:sldId id="829" r:id="rId6"/>
    <p:sldId id="772" r:id="rId7"/>
    <p:sldId id="605" r:id="rId8"/>
    <p:sldId id="663" r:id="rId9"/>
    <p:sldId id="664" r:id="rId10"/>
    <p:sldId id="785" r:id="rId11"/>
    <p:sldId id="824" r:id="rId12"/>
    <p:sldId id="647" r:id="rId13"/>
    <p:sldId id="695" r:id="rId14"/>
    <p:sldId id="755" r:id="rId15"/>
    <p:sldId id="793" r:id="rId16"/>
    <p:sldId id="267" r:id="rId17"/>
    <p:sldId id="832" r:id="rId18"/>
    <p:sldId id="750" r:id="rId19"/>
    <p:sldId id="787" r:id="rId20"/>
    <p:sldId id="816" r:id="rId21"/>
    <p:sldId id="282" r:id="rId22"/>
    <p:sldId id="570" r:id="rId23"/>
    <p:sldId id="280" r:id="rId24"/>
    <p:sldId id="285" r:id="rId25"/>
    <p:sldId id="603" r:id="rId26"/>
    <p:sldId id="563" r:id="rId27"/>
    <p:sldId id="613" r:id="rId28"/>
    <p:sldId id="811" r:id="rId29"/>
    <p:sldId id="814" r:id="rId30"/>
    <p:sldId id="764" r:id="rId31"/>
    <p:sldId id="765" r:id="rId32"/>
    <p:sldId id="289" r:id="rId33"/>
    <p:sldId id="730" r:id="rId34"/>
    <p:sldId id="799" r:id="rId35"/>
    <p:sldId id="673" r:id="rId36"/>
    <p:sldId id="830" r:id="rId37"/>
    <p:sldId id="481" r:id="rId38"/>
    <p:sldId id="290" r:id="rId39"/>
    <p:sldId id="669" r:id="rId40"/>
    <p:sldId id="522" r:id="rId41"/>
    <p:sldId id="336" r:id="rId42"/>
    <p:sldId id="295" r:id="rId43"/>
    <p:sldId id="501" r:id="rId44"/>
    <p:sldId id="539" r:id="rId45"/>
    <p:sldId id="751" r:id="rId46"/>
    <p:sldId id="654" r:id="rId47"/>
    <p:sldId id="828" r:id="rId48"/>
    <p:sldId id="659" r:id="rId49"/>
    <p:sldId id="655" r:id="rId50"/>
    <p:sldId id="656" r:id="rId51"/>
    <p:sldId id="657" r:id="rId52"/>
    <p:sldId id="658" r:id="rId53"/>
    <p:sldId id="531" r:id="rId54"/>
    <p:sldId id="533" r:id="rId55"/>
    <p:sldId id="756" r:id="rId56"/>
    <p:sldId id="786" r:id="rId57"/>
    <p:sldId id="546" r:id="rId58"/>
    <p:sldId id="536" r:id="rId59"/>
    <p:sldId id="777" r:id="rId60"/>
    <p:sldId id="752" r:id="rId61"/>
    <p:sldId id="388" r:id="rId62"/>
    <p:sldId id="312" r:id="rId63"/>
    <p:sldId id="380" r:id="rId64"/>
    <p:sldId id="747" r:id="rId65"/>
    <p:sldId id="313" r:id="rId66"/>
    <p:sldId id="315" r:id="rId67"/>
    <p:sldId id="812" r:id="rId68"/>
    <p:sldId id="320" r:id="rId69"/>
    <p:sldId id="827" r:id="rId70"/>
    <p:sldId id="650" r:id="rId71"/>
    <p:sldId id="729" r:id="rId72"/>
    <p:sldId id="737" r:id="rId73"/>
    <p:sldId id="754" r:id="rId74"/>
    <p:sldId id="332" r:id="rId75"/>
    <p:sldId id="586" r:id="rId76"/>
    <p:sldId id="349" r:id="rId77"/>
    <p:sldId id="492" r:id="rId78"/>
    <p:sldId id="335" r:id="rId7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8" autoAdjust="0"/>
    <p:restoredTop sz="94747"/>
  </p:normalViewPr>
  <p:slideViewPr>
    <p:cSldViewPr>
      <p:cViewPr varScale="1">
        <p:scale>
          <a:sx n="80" d="100"/>
          <a:sy n="80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05385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6062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16830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869732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2288099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2499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“Struggling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19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C799E8-7DD1-DF47-AB1F-ECFDC5F8B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52600"/>
            <a:ext cx="4597400" cy="28377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B3212-B5BA-D54C-9F7D-9FB6B442F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2800" b="1" i="1" dirty="0"/>
              <a:t>Mad Hedge Technology Letter</a:t>
            </a:r>
            <a:br>
              <a:rPr lang="en-US" sz="2800" b="1" i="1" dirty="0"/>
            </a:br>
            <a:r>
              <a:rPr lang="en-US" sz="2000" b="1" i="1" dirty="0"/>
              <a:t>a $2,500 a year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6D9FCE-9A5B-1446-BB54-D38311B17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592190"/>
            <a:ext cx="7594600" cy="511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54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5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747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*Markets seem immune from trade wars and rising rates. This won’t last forever</a:t>
            </a: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*Escalation of trade war on every front is bad for risk taking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/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*Big tech rolls over. For how long?</a:t>
            </a: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*Dollar takes a break but another leg up is in the cards</a:t>
            </a: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*Rising rates also say that precious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 metals and yield plays are DOA</a:t>
            </a: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/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*All that said, I still expect the S&amp;P 500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to be up 10% by the end of the year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and there is still good money to be made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/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*So 3% more upside in 3 months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854206"/>
            <a:ext cx="3824488" cy="25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68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EE9C0-9BFD-3F43-BA69-899802844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09446"/>
            <a:ext cx="7315200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Approaching Top of 2018 Range-Risk is High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248896" y="5105400"/>
            <a:ext cx="1426181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502287" y="2743200"/>
            <a:ext cx="119037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311E1B-8251-1C44-A939-9A37FCCC3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10" y="2530329"/>
            <a:ext cx="6868990" cy="348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–Weakness 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81000" y="13716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*Tax cuts and deficit spending have another 5 months to work their way through the US, after that, they’re gone 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is still the sole beacon of strength in the global economy, August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Industrial Production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+4.9% YOY, August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Retail Sales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only 0.1%, September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Sentiment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from 96.2 to 100.8, August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CPI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2.9% down to 2.7%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*Strong dollar take a break, lets emerging markets rally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see a bear market rally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25 basis point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Rate Rise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2.0%-2.25%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 sure thing on September 26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is still a disaster area, so is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China, taking big hits from the US,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Germany ZEW Index is still trending down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EC341D-AD32-2A49-A713-5C52AA5DE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495800"/>
            <a:ext cx="3598926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7EF7-7A69-BA41-A64C-B15F41B69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800" dirty="0"/>
              <a:t>Soybeans (-20%)-Trade War Indicator</a:t>
            </a:r>
            <a:br>
              <a:rPr lang="en-US" sz="2800" dirty="0"/>
            </a:br>
            <a:r>
              <a:rPr lang="en-US" sz="2800" dirty="0"/>
              <a:t>New Lows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4F8FEC-4D8C-7B4D-803B-93B3EDFC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1"/>
            <a:ext cx="734683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03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-1,000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204,000-  43 Year Low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573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EC87960-B23E-D949-8CA3-E6812EF85E9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9200" y="2028092"/>
          <a:ext cx="6451600" cy="438150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87682">
                  <a:extLst>
                    <a:ext uri="{9D8B030D-6E8A-4147-A177-3AD203B41FA5}">
                      <a16:colId xmlns:a16="http://schemas.microsoft.com/office/drawing/2014/main" xmlns="" val="1052457269"/>
                    </a:ext>
                  </a:extLst>
                </a:gridCol>
                <a:gridCol w="1589893">
                  <a:extLst>
                    <a:ext uri="{9D8B030D-6E8A-4147-A177-3AD203B41FA5}">
                      <a16:colId xmlns:a16="http://schemas.microsoft.com/office/drawing/2014/main" xmlns="" val="726387732"/>
                    </a:ext>
                  </a:extLst>
                </a:gridCol>
                <a:gridCol w="1574025">
                  <a:extLst>
                    <a:ext uri="{9D8B030D-6E8A-4147-A177-3AD203B41FA5}">
                      <a16:colId xmlns:a16="http://schemas.microsoft.com/office/drawing/2014/main" xmlns="" val="3512611264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Buys: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Entry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Target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0197835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16135651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Sina.com (SINA) 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65.00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75.00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4696925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Jazz Pharmaceuticals (JAZZ)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160.00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180.00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6093907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Western Digital (WDC) 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57.00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68.00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6284221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Boeing Co. (BA)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355.00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370.00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078273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Adobe Systems (ADBE)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264.00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279.00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55617823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2642196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Sells: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0419102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4457459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Bluebird Bio (BLUE)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152.00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125.00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9981251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Wynn Resorts (WYNN)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138.00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110.00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99154036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Concho Resources (CXO)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146.00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137.00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0082245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Cerner Corp (CERN)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65.00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50.00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6088508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United Parcel Service (UPS)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121.00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113.00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531675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2009160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-Sideways Correction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stocks stuck in incredible narrow range for weeks now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one wants to sell ahead of great October earnings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one wants to buy either with trade wars and horror stories coming out of Washington every day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*Daily industry rotations make this a particularly difficult market to trade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*Technology has peaked out for now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*Boring stocks making a comeback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minimize risk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F22969-E257-1746-8842-FCFC0297B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134379"/>
            <a:ext cx="3124200" cy="24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500-No Move for a Month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3FA0AE-1A71-4294-B3E8-CB417418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3440"/>
            <a:ext cx="7391400" cy="56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0506A-23EF-6B48-8783-4708411DD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A65513-9C16-6042-BB3D-44B46CC97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BE0BD-C6DB-2846-8A95-A5C611425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885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Overshoot Risk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1F8A9B-4202-4897-AC03-E8299E427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74" y="1295401"/>
            <a:ext cx="6987700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78641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4C978E-ED8E-4A21-A96A-2B8A635D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91794" cy="54236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 Topping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become the lead index on tax breaks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507421-47D7-4325-ACD0-9328DC7C9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17242" cy="534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DB704D-6773-4B41-A3E9-62190EB9D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6996948" cy="5380383"/>
          </a:xfrm>
          <a:prstGeom prst="rect">
            <a:avLst/>
          </a:prstGeom>
        </p:spPr>
      </p:pic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Settling Into a Range for the rest of 2018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C79CAC09-74B3-3D48-92F9-D255A762395A}"/>
              </a:ext>
            </a:extLst>
          </p:cNvPr>
          <p:cNvSpPr/>
          <p:nvPr/>
        </p:nvSpPr>
        <p:spPr>
          <a:xfrm>
            <a:off x="3581401" y="4419600"/>
            <a:ext cx="3505200" cy="1411867"/>
          </a:xfrm>
          <a:prstGeom prst="leftArrowCallout">
            <a:avLst>
              <a:gd name="adj1" fmla="val 22243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earnings growth,</a:t>
            </a:r>
            <a:br>
              <a:rPr lang="en-US" sz="1600" dirty="0"/>
            </a:br>
            <a:r>
              <a:rPr lang="en-US" sz="1600" dirty="0"/>
              <a:t>Good valuations,</a:t>
            </a:r>
            <a:br>
              <a:rPr lang="en-US" sz="1600" dirty="0"/>
            </a:br>
            <a:r>
              <a:rPr lang="en-US" sz="1600" dirty="0"/>
              <a:t>Buybacks,</a:t>
            </a:r>
            <a:br>
              <a:rPr lang="en-US" sz="1600" dirty="0"/>
            </a:br>
            <a:r>
              <a:rPr lang="en-US" sz="1600" dirty="0"/>
              <a:t>nothing else to buy</a:t>
            </a:r>
            <a:br>
              <a:rPr lang="en-US" sz="1600" dirty="0"/>
            </a:br>
            <a:r>
              <a:rPr lang="en-US" sz="1600" dirty="0"/>
              <a:t>PE at 16X</a:t>
            </a:r>
          </a:p>
        </p:txBody>
      </p:sp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Spike Time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3BABE7-2A79-46A6-BCD9-A0C3BA764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066801"/>
            <a:ext cx="7315200" cy="55670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/$40 calls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194899-8E6D-432C-879F-EC17D1AE7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7801"/>
            <a:ext cx="7127940" cy="54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Reality Returns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35CB21-0882-4726-9012-481890BA5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76401"/>
            <a:ext cx="678805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4/$900-$930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EAE544-B25E-4DC8-8676-941B9004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62463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)-Also Correction Proof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$1 trillion company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A9B6F4-4C6C-4AD4-997C-854EC63D5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1"/>
            <a:ext cx="74667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30FF14-B972-4EA9-AB2E-60FEDE188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990601"/>
            <a:ext cx="771885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800" b="1" dirty="0"/>
              <a:t>October 26-27 Lake Tahoe Conference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747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800" b="1" dirty="0"/>
              <a:t> $599 to $1,799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xmlns="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00176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273E3E-4D8C-4423-81FC-CA14BEB8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30939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7/$115-$120 call spread (tech letter)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9B4DE3-2ABB-41EF-B783-EA933AB47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23374"/>
            <a:ext cx="6934201" cy="533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Rotation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B65D79-7226-45C8-B6F4-98ADBFB9E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337926" cy="56288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153C60-6B1C-4D16-992B-B5E16736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143001"/>
            <a:ext cx="74841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largest short position in the market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Buyout attempt t $420 fails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7127DA-2176-4119-AD64-D42C7FF80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71932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09779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Pop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6CA430-4E3C-48E8-B97A-7CE1777E2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03" y="1262270"/>
            <a:ext cx="725079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(DAL)- Pois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3/$40-$45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F1ABCD-5C16-4DC9-AD80-0CBAD13C7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56861"/>
            <a:ext cx="7549408" cy="57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9165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D04094-E9BA-419E-A749-FF80CCEA3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1"/>
            <a:ext cx="73231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0CF6C6-CF0A-4AB9-A3FC-B10AD6F79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17" y="1182757"/>
            <a:ext cx="7443365" cy="56752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-Head and Shoulders Bottom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AF724-D172-4575-BBA4-084AE3B60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66461"/>
            <a:ext cx="674867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6159" y="2035314"/>
            <a:ext cx="1649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Atlanta, GA </a:t>
            </a:r>
            <a:br>
              <a:rPr lang="en-US" sz="2000" b="1" dirty="0"/>
            </a:br>
            <a:r>
              <a:rPr lang="en-US" sz="2000" b="1" dirty="0"/>
              <a:t>October 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6706" y="2096869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Miami, FL</a:t>
            </a:r>
            <a:br>
              <a:rPr lang="en-US" sz="1800" b="1" dirty="0"/>
            </a:br>
            <a:r>
              <a:rPr lang="en-US" sz="1800" b="1" dirty="0"/>
              <a:t>October 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E358DD-ED80-2347-9A38-C2958678EE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38" y="3100248"/>
            <a:ext cx="3884461" cy="269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randybronte:Desktop:Screen Shot 2016-03-03 at 10.19.18 AM 2.png">
            <a:extLst>
              <a:ext uri="{FF2B5EF4-FFF2-40B4-BE49-F238E27FC236}">
                <a16:creationId xmlns:a16="http://schemas.microsoft.com/office/drawing/2014/main" xmlns="" id="{43EE68A9-2F05-334A-8627-E96765F726B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00248"/>
            <a:ext cx="3810000" cy="2690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5570147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34FE0B-37B3-4BDC-A248-C66D498EC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307617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09E497-6B93-4200-96D9-3D5BA67F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89521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3F6402-AD8F-484D-8F68-FBD1803F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1"/>
            <a:ext cx="753119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47297D-D660-4BCD-B4C2-0AEA959F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28" y="1066800"/>
            <a:ext cx="7498143" cy="56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8E4779-996A-4E95-BA0F-1A50C6B6D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4035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3779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Bonds-Back to the Bottom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fall back to bottom of 2018 range, crushed by Chinese selling after latest escalation of trade war. The bad news? They have $1.1 trillion left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to raise rates 25 basis points on September 26, but won’t feed into long end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*Huge short positions are supporting the market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liquidity created by global QE will drive all asset classes for years, or least prevent them from falling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 US Treasury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 by yearend, and 4% in a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space, up 67% YOY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in the (TLT)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01AB5F-CECA-CC45-A1FE-8B6EB16E7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038600"/>
            <a:ext cx="15938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(TLT)  10/$114-4117 call spread </a:t>
            </a:r>
            <a:r>
              <a:rPr lang="en-US" sz="1800" dirty="0">
                <a:solidFill>
                  <a:srgbClr val="00B050"/>
                </a:solidFill>
              </a:rPr>
              <a:t/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(TLT)  9/$123-$126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391CEE-B0CD-40DC-BBEB-AEA31C44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46" y="1447800"/>
            <a:ext cx="704965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Long Term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Up 5 Points in 8 Months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0C7EE2-4F27-4B7F-A13F-9289E0734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1"/>
            <a:ext cx="717067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624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2.96%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6D1D7D-101D-47AF-A893-610D954CA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59079"/>
            <a:ext cx="6824184" cy="527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5.78%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F41DE-3490-4513-B589-F143FE869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1"/>
            <a:ext cx="763919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4456" y="2209800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Houston, TX</a:t>
            </a:r>
            <a:br>
              <a:rPr lang="en-US" sz="1800" b="1" dirty="0"/>
            </a:br>
            <a:r>
              <a:rPr lang="en-US" sz="1800" b="1" dirty="0"/>
              <a:t>October 17</a:t>
            </a:r>
          </a:p>
        </p:txBody>
      </p:sp>
      <p:pic>
        <p:nvPicPr>
          <p:cNvPr id="10" name="il_fi" descr="http://www.houstonapartmentlocator.org/site/wp-content/uploads/2010/04/houston_night.jpg">
            <a:extLst>
              <a:ext uri="{FF2B5EF4-FFF2-40B4-BE49-F238E27FC236}">
                <a16:creationId xmlns:a16="http://schemas.microsoft.com/office/drawing/2014/main" xmlns="" id="{E352CD7C-04E3-AA4B-A81F-08BEAD9552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975" y="3048000"/>
            <a:ext cx="3857625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7759133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896416-CF29-425A-BEA6-5EF0C058A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79" y="1219200"/>
            <a:ext cx="73982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5.64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0923A4-FD4E-4135-8802-DF757D2D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492285" cy="576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(MUB)-2.32%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5C1B2F-9594-4E5E-A95F-7E68C38A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371601"/>
            <a:ext cx="71925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Dollar Break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dollar takes a break from its relentless uptrend, a break or a reversal?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*Falling dollar going into a Fed rate rise is a classic “Buy the rumor, sell the news” move. Maybe its discounting no more rate rises for three months after next week?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trade war with China is escalating, dragging on the Yuan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*Is the Euro double topping here?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 the meantime, Fed is committed to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another year of rate rises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holds $6,000 again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2FD3A0-4F8D-514B-A87C-64AE7E3B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164927"/>
            <a:ext cx="3811925" cy="254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98748B-64F9-42DF-8909-BA18D0FE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1"/>
            <a:ext cx="737513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E8AAEB-9F22-4456-810B-927E7EC0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6971684" cy="535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(FXA)-Trade war China drag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1DCE23-319E-4A16-88B1-A14956C9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315200" cy="56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6180F8-D26D-4E20-B387-145D8D2F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39000" cy="553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(CYB)-Trade War Tonic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49E916-1D9C-4FD5-89D3-08F48B6A4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52849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Downtrend Intact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DB7AAB-EC9C-1B49-BDAF-D78578BE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56" y="1724992"/>
            <a:ext cx="7933544" cy="46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1.96</a:t>
            </a:r>
            <a:r>
              <a:rPr lang="en-US" sz="2200" b="1" u="sng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28.97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+5.7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+41.35%,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+304.33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34.65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981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5303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Stalled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828800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>*Pipeline shortage limiting US oil exports and domestic distribution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*Hurricane seasons begins with Hurricanes Gordon, then Florence, increasing oil volatility, will global warming take a toll?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*Peak demand season is behind us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*North Sea strike avoided, capping prices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*Trade wars slicing international demand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*Bottom Line: </a:t>
            </a:r>
            <a:r>
              <a:rPr lang="en-US" sz="1800" dirty="0">
                <a:solidFill>
                  <a:schemeClr val="tx1"/>
                </a:solidFill>
              </a:rPr>
              <a:t>Oil may be peaking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here so stand aside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BFB0E5-BED7-674F-84C0-2C0AE0D6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657600"/>
            <a:ext cx="3314699" cy="27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-China drag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7D2071-7E95-4C28-891C-9A020CE5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1"/>
            <a:ext cx="756904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6F7F30-B719-492A-AD38-366C7C5E1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8056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505C8D-CCE8-4365-BA9C-314FDF5CC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45366"/>
            <a:ext cx="7053247" cy="53840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D958A5-4AF2-46BB-B592-C920D3801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6125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74AFAD-4F6A-47E9-A7BF-2ADA134FD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05848" cy="57945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7A3422-AEBB-4B2D-A939-E07C9B91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492418" cy="57911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Metals-Bottom Feeding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5700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$1,170 bottom is still holding, but for how long?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overnight interest rates continue to crush gold, even though long rates have been stagnant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*Russia, China, and Europe are the only gold buyers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and Turkey are still hammering the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tracking 1:1 with the Euro (FXE)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also struggling at the bottom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8A1F8E-A690-274D-9896-1B1BBAB41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419600"/>
            <a:ext cx="3124200" cy="20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365503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6B1709-1790-4B1D-BFAE-B0FC26EB3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334626" cy="56163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Long Term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xmlns="" id="{16B7DB87-2F5E-5645-8973-BD8DAC9C49EF}"/>
              </a:ext>
            </a:extLst>
          </p:cNvPr>
          <p:cNvSpPr/>
          <p:nvPr/>
        </p:nvSpPr>
        <p:spPr>
          <a:xfrm>
            <a:off x="6477000" y="4495800"/>
            <a:ext cx="12954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2017</a:t>
            </a:r>
            <a:br>
              <a:rPr lang="en-US" sz="2000" dirty="0"/>
            </a:br>
            <a:r>
              <a:rPr lang="en-US" sz="2000" dirty="0"/>
              <a:t>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4BE7B2-4FC1-401E-AB53-5FE326F40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70113"/>
            <a:ext cx="7360287" cy="56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326472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31674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10% long tech, 10% short bonds, 10% short S&amp;P 500</a:t>
            </a:r>
            <a:br>
              <a:rPr lang="en-US" sz="2000" dirty="0"/>
            </a:br>
            <a:r>
              <a:rPr lang="en-US" sz="2000" dirty="0"/>
              <a:t> at market all time highs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9EB65B-3392-D748-9AD6-DC5488C05733}"/>
              </a:ext>
            </a:extLst>
          </p:cNvPr>
          <p:cNvSpPr txBox="1"/>
          <p:nvPr/>
        </p:nvSpPr>
        <p:spPr>
          <a:xfrm>
            <a:off x="6705600" y="262928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30.49%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83C771E-8B6E-F140-A738-0D320B817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3086324"/>
              </p:ext>
            </p:extLst>
          </p:nvPr>
        </p:nvGraphicFramePr>
        <p:xfrm>
          <a:off x="381001" y="1828800"/>
          <a:ext cx="5638800" cy="440029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91829">
                  <a:extLst>
                    <a:ext uri="{9D8B030D-6E8A-4147-A177-3AD203B41FA5}">
                      <a16:colId xmlns:a16="http://schemas.microsoft.com/office/drawing/2014/main" xmlns="" val="2073038379"/>
                    </a:ext>
                  </a:extLst>
                </a:gridCol>
                <a:gridCol w="1946971">
                  <a:extLst>
                    <a:ext uri="{9D8B030D-6E8A-4147-A177-3AD203B41FA5}">
                      <a16:colId xmlns:a16="http://schemas.microsoft.com/office/drawing/2014/main" xmlns="" val="643416239"/>
                    </a:ext>
                  </a:extLst>
                </a:gridCol>
              </a:tblGrid>
              <a:tr h="366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Current Capital at Risk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3893429156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462390129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On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810149575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World is Getting Better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2062739945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631532768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1278367080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Off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918214458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3247393187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(SPY) 9/$294-$297 put spread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-10.00%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2204310361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(TLT) 10/$114-$117 call spread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-10.00%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609985641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3730372527"/>
                  </a:ext>
                </a:extLst>
              </a:tr>
              <a:tr h="366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Total Net Position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-20.00%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323429719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1A6FF4-E397-0342-AE1D-366DB1274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35" y="3810000"/>
            <a:ext cx="2838500" cy="198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8A212C-415C-4750-85AE-2BC0E33F5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933" y="1371601"/>
            <a:ext cx="6817067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213D85-193A-4562-89C9-BE574A74C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95570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BCD8C8-1CBE-4E0D-81FF-D4B07EE38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92965" cy="55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3017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Estate-Tariff Hit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4944" y="1265239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*Trumps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tariffs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ad $1 billion to US home construction costs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 Equity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hits $6 trillion, a record high, putting plenty of cash in the home ATM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*250,000 homes damaged or destroyed by Hurricane Florence, creating further supply shortages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*Millennials marrying later so the next big demographic surge is still ahead of us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highs, first fall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pace of increase in years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9249A7-48CF-5A42-9D2D-1A107E74B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090866"/>
            <a:ext cx="38481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Seattle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12.8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Las Vegas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10.3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San Francisco 10.7%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0505AE-F9D0-1641-BE68-C27B40B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31871"/>
            <a:ext cx="7772400" cy="44689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000" dirty="0"/>
              <a:t>Simon Property Group (SPG)-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Falling </a:t>
            </a:r>
            <a:r>
              <a:rPr lang="en-US" sz="2000" dirty="0"/>
              <a:t>rates and rotation push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A23547-CDC2-4D58-89A1-F2BA99D1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00911"/>
            <a:ext cx="7236406" cy="55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8484B3-992A-4169-81D1-8E02B4CA9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44895"/>
            <a:ext cx="7161988" cy="546070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*Stocks-stand aside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–stand aside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$11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44958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0668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October 3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Lunches and Tahoe Conference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Go to</a:t>
            </a: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click “Store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 at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057400" y="60198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504" y="20574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858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FB983B-464E-7247-8F14-FBB028F4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0401"/>
            <a:ext cx="8229600" cy="50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09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9BDE10-5825-F143-A663-647899199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61294"/>
            <a:ext cx="8153400" cy="44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26253</TotalTime>
  <Words>594</Words>
  <Application>Microsoft Office PowerPoint</Application>
  <PresentationFormat>On-screen Show (4:3)</PresentationFormat>
  <Paragraphs>147</Paragraphs>
  <Slides>78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The Mad Hedge Fund Trader “Struggling”</vt:lpstr>
      <vt:lpstr>Slide 1</vt:lpstr>
      <vt:lpstr>October 26-27 Lake Tahoe Conference</vt:lpstr>
      <vt:lpstr>MHFT Global Strategy Luncheons Buy tickets at www.madhedgefundtrader.com </vt:lpstr>
      <vt:lpstr>MHFT Global Strategy Luncheons Buy tickets at www.madhedgefundtrader.com </vt:lpstr>
      <vt:lpstr>Trade Alert Performance New All Time High!! </vt:lpstr>
      <vt:lpstr>Slide 6</vt:lpstr>
      <vt:lpstr>Slide 7</vt:lpstr>
      <vt:lpstr>Slide 8</vt:lpstr>
      <vt:lpstr>Mad Hedge Technology Letter a $2,500 a year upgrade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Approaching Top of 2018 Range-Risk is High </vt:lpstr>
      <vt:lpstr>The Global Economy –Weakness </vt:lpstr>
      <vt:lpstr>Soybeans (-20%)-Trade War Indicator New Lows</vt:lpstr>
      <vt:lpstr>Weekly Jobless Claims –The Most Important Statistic  -1,000 to 204,000-  43 Year Low </vt:lpstr>
      <vt:lpstr>The Bill Davis View A $1,500 Upgrade for the Mad Day Trader Service </vt:lpstr>
      <vt:lpstr>Stocks-Sideways Correction </vt:lpstr>
      <vt:lpstr>   S&amp;P 500-No Move for a Month took profits on long 5/$277-$280 put spread double weighting     </vt:lpstr>
      <vt:lpstr>   S&amp;P 500- Overshoot Risk took profits on long 5/$277-$280 put spread double weighting     </vt:lpstr>
      <vt:lpstr> Dow Average- New High</vt:lpstr>
      <vt:lpstr> Russell 2000 (IWM)- Topping Out has become the lead index on tax breaks</vt:lpstr>
      <vt:lpstr>NASDAQ (QQQ)- Settling Into a Range for the rest of 2018</vt:lpstr>
      <vt:lpstr>(VIX)- Spike Time </vt:lpstr>
      <vt:lpstr> iPath S&amp;P 500 VIX Short-Term Futures ETN (VXX) took profits on long 1/$40 calls took profits on long 3/$60-$65 bear put spread took profits on long 3/$55-$60 bear put spread </vt:lpstr>
      <vt:lpstr>   Facebook (FB)- Reality Returns stopped out of long 4/$150-$160 call spread took profits on long 6/$130-$140 bull call spread took profits on long 3/$155-$165 bull call spread took profits on long 3/$190-$195 bear put spread     </vt:lpstr>
      <vt:lpstr>  Alphabet (GOOGL)- took profits on long 4/$900-$930 call spread   </vt:lpstr>
      <vt:lpstr>    Amazon (AMZN)-Also Correction Proof New $1 trillion company     </vt:lpstr>
      <vt:lpstr>NVIDIA (NVDA)-New Highs    </vt:lpstr>
      <vt:lpstr>  Micron Technology (MU)-Trade Wars took profits on long 3/$34-$37 bull call spread in Mad Hedge Technology Letter Only   </vt:lpstr>
      <vt:lpstr>  Salesforce (CRM)-New Highs took profits on long 7/$115-$120 call spread (tech letter) took profits on long 6/$105-$110 call spread took profits on long 3/$90-$95 bull call spread   </vt:lpstr>
      <vt:lpstr>Industrials Sector SPDR (XLI)-Rotation Target (GE), (MMM), (UNP), (UTX), (BA), (HON)</vt:lpstr>
      <vt:lpstr>US Steel (X)-Tariffs Trouble Import duties cause users to abandon steel took profits on long the 9/$21-$22 vertical bull call spread </vt:lpstr>
      <vt:lpstr>Tesla (TSLA)- Has largest short position in the market Buyout attempt t $420 fails   </vt:lpstr>
      <vt:lpstr>Southwest Airlines (LUV)- Earnings Pop Warren Buffett’s Favorite Airline</vt:lpstr>
      <vt:lpstr>Delta Airlines (DAL)- Poisoning took profits on 3/$40-$45 call spread </vt:lpstr>
      <vt:lpstr>Transports Sector SPDR (XTN)-  (ALGT),  (ALK), (JBLU), (LUV), (CHRW), (DAL) </vt:lpstr>
      <vt:lpstr>Health Care Sector (XLV), (RXL)-New Highs (JNJ), (PFE), (MRK), (GILD), (ACT), (AMGN) </vt:lpstr>
      <vt:lpstr>Goldman Sachs (GS)-Head and Shoulders Bottom  stopped out of long 4/240-$245 call spread stopped out of long 10/$220-$225 vertical bull call spread  took profits on long 10/$227.50-$232.50 vertical bull call spread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Killed by Strong Dollar</vt:lpstr>
      <vt:lpstr>Bonds-Back to the Bottom</vt:lpstr>
      <vt:lpstr>  Treasury ETF (TLT) – Bottom of Range long (TLT)  10/$114-4117 call spread  took profits on long (TLT)  9/$123-$126 put spread     </vt:lpstr>
      <vt:lpstr>  Treasury ETF (TLT) Long Term Up 5 Points in 8 Months     </vt:lpstr>
      <vt:lpstr>Ten Year Treasury Yield ($TNX) 2.96% Breakdown, Now major Support </vt:lpstr>
      <vt:lpstr>Junk Bonds (HYG) 5.78% Yield </vt:lpstr>
      <vt:lpstr>2X Short Treasuries (TBT)-Buy Territory</vt:lpstr>
      <vt:lpstr>Emerging Market Debt (ELD) 5.64% Yield- </vt:lpstr>
      <vt:lpstr>Municipal Bonds (MUB)-2.32%   Mix of AAA, AA, and A rated bonds Huge 40 basis point yield pop on tax bill</vt:lpstr>
      <vt:lpstr>Foreign Currencies- Dollar Break </vt:lpstr>
      <vt:lpstr>   Japanese Yen (FXY), (YCS) took profits on long (FXY) 3/$91-$93 bear put spread  </vt:lpstr>
      <vt:lpstr>   Euro ($XEU), (FXE), (EUO)- Trying to Break Down took profits on long (FXE) 3/$120-$123 vertical bear put spread  </vt:lpstr>
      <vt:lpstr>   Australian Dollar (FXA)-Trade war China drag    </vt:lpstr>
      <vt:lpstr>Emerging Market Currencies (CEW)   </vt:lpstr>
      <vt:lpstr>Chinese Yuan- (CYB)-Trade War Tonic </vt:lpstr>
      <vt:lpstr> Bitcoin- Downtrend Intact </vt:lpstr>
      <vt:lpstr>Energy – Stalled</vt:lpstr>
      <vt:lpstr>Oil-China drag</vt:lpstr>
      <vt:lpstr> United States Oil Fund (USO)  </vt:lpstr>
      <vt:lpstr>Energy Select Sector SPDR (XLE)-No Performance! (XOM), (CVX), (SLB), (KMI), (EOG), (COP) </vt:lpstr>
      <vt:lpstr>Halliburton (HAL)-New Low </vt:lpstr>
      <vt:lpstr>Natural Gas (UNG)- </vt:lpstr>
      <vt:lpstr> Copper (COPX)-Trade War Fears </vt:lpstr>
      <vt:lpstr>Precious Metals-Bottom Feeding</vt:lpstr>
      <vt:lpstr>Gold (GLD)-No Help from Trade War Took profits on long 5/$119-$122 bull call spread took profits on long (GLD) $12/$116-$119 bull call spread  </vt:lpstr>
      <vt:lpstr>Gold Long Term   </vt:lpstr>
      <vt:lpstr> Market Vectors Gold Miners ETF- (GDX) – Yikes! Took profits on long the 9/$20.50-$21.50 bull call spread </vt:lpstr>
      <vt:lpstr> Barrick Gold (ABX) </vt:lpstr>
      <vt:lpstr> Newmont Mining- (NEM)-  </vt:lpstr>
      <vt:lpstr>Real Estate-Tariff Hit</vt:lpstr>
      <vt:lpstr>May Corelogic S&amp;P Case Shiller Home Price Index Seattle (+12.8%), Las Vegas (+10.3%) San Francisco 10.7% leaders price rises accelerating </vt:lpstr>
      <vt:lpstr>Simon Property Group (SPG)-  Falling rates and rotation push </vt:lpstr>
      <vt:lpstr>US Home Construction Index (ITB) (DHI), (LEN), (PHM), (TOL), (NVR)   </vt:lpstr>
      <vt:lpstr>Trade Sheet- So What Do We Do About All This?</vt:lpstr>
      <vt:lpstr>    Next Strategy Webinar   12:00 EST Wednesday, October 3,  2018 from San Francisco, CA  For Lunches and Tahoe Conference Please Go to www.madhedgefundtrader.com   and click “Store” email me at support@madhedgefundtrader.com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5914</cp:revision>
  <cp:lastPrinted>2017-08-31T13:43:13Z</cp:lastPrinted>
  <dcterms:created xsi:type="dcterms:W3CDTF">2015-02-05T17:12:57Z</dcterms:created>
  <dcterms:modified xsi:type="dcterms:W3CDTF">2018-09-19T16:34:16Z</dcterms:modified>
</cp:coreProperties>
</file>