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82"/>
  </p:notesMasterIdLst>
  <p:sldIdLst>
    <p:sldId id="256" r:id="rId2"/>
    <p:sldId id="797" r:id="rId3"/>
    <p:sldId id="781" r:id="rId4"/>
    <p:sldId id="829" r:id="rId5"/>
    <p:sldId id="772" r:id="rId6"/>
    <p:sldId id="605" r:id="rId7"/>
    <p:sldId id="663" r:id="rId8"/>
    <p:sldId id="664" r:id="rId9"/>
    <p:sldId id="785" r:id="rId10"/>
    <p:sldId id="824" r:id="rId11"/>
    <p:sldId id="647" r:id="rId12"/>
    <p:sldId id="695" r:id="rId13"/>
    <p:sldId id="755" r:id="rId14"/>
    <p:sldId id="832" r:id="rId15"/>
    <p:sldId id="793" r:id="rId16"/>
    <p:sldId id="267" r:id="rId17"/>
    <p:sldId id="693" r:id="rId18"/>
    <p:sldId id="750" r:id="rId19"/>
    <p:sldId id="787" r:id="rId20"/>
    <p:sldId id="816" r:id="rId21"/>
    <p:sldId id="282" r:id="rId22"/>
    <p:sldId id="570" r:id="rId23"/>
    <p:sldId id="280" r:id="rId24"/>
    <p:sldId id="285" r:id="rId25"/>
    <p:sldId id="603" r:id="rId26"/>
    <p:sldId id="563" r:id="rId27"/>
    <p:sldId id="613" r:id="rId28"/>
    <p:sldId id="831" r:id="rId29"/>
    <p:sldId id="811" r:id="rId30"/>
    <p:sldId id="814" r:id="rId31"/>
    <p:sldId id="764" r:id="rId32"/>
    <p:sldId id="765" r:id="rId33"/>
    <p:sldId id="289" r:id="rId34"/>
    <p:sldId id="730" r:id="rId35"/>
    <p:sldId id="799" r:id="rId36"/>
    <p:sldId id="673" r:id="rId37"/>
    <p:sldId id="830" r:id="rId38"/>
    <p:sldId id="481" r:id="rId39"/>
    <p:sldId id="290" r:id="rId40"/>
    <p:sldId id="669" r:id="rId41"/>
    <p:sldId id="522" r:id="rId42"/>
    <p:sldId id="336" r:id="rId43"/>
    <p:sldId id="295" r:id="rId44"/>
    <p:sldId id="501" r:id="rId45"/>
    <p:sldId id="539" r:id="rId46"/>
    <p:sldId id="751" r:id="rId47"/>
    <p:sldId id="654" r:id="rId48"/>
    <p:sldId id="828" r:id="rId49"/>
    <p:sldId id="659" r:id="rId50"/>
    <p:sldId id="655" r:id="rId51"/>
    <p:sldId id="656" r:id="rId52"/>
    <p:sldId id="657" r:id="rId53"/>
    <p:sldId id="658" r:id="rId54"/>
    <p:sldId id="531" r:id="rId55"/>
    <p:sldId id="533" r:id="rId56"/>
    <p:sldId id="756" r:id="rId57"/>
    <p:sldId id="786" r:id="rId58"/>
    <p:sldId id="546" r:id="rId59"/>
    <p:sldId id="536" r:id="rId60"/>
    <p:sldId id="777" r:id="rId61"/>
    <p:sldId id="752" r:id="rId62"/>
    <p:sldId id="388" r:id="rId63"/>
    <p:sldId id="312" r:id="rId64"/>
    <p:sldId id="380" r:id="rId65"/>
    <p:sldId id="747" r:id="rId66"/>
    <p:sldId id="313" r:id="rId67"/>
    <p:sldId id="315" r:id="rId68"/>
    <p:sldId id="812" r:id="rId69"/>
    <p:sldId id="320" r:id="rId70"/>
    <p:sldId id="827" r:id="rId71"/>
    <p:sldId id="650" r:id="rId72"/>
    <p:sldId id="729" r:id="rId73"/>
    <p:sldId id="737" r:id="rId74"/>
    <p:sldId id="833" r:id="rId75"/>
    <p:sldId id="754" r:id="rId76"/>
    <p:sldId id="332" r:id="rId77"/>
    <p:sldId id="586" r:id="rId78"/>
    <p:sldId id="349" r:id="rId79"/>
    <p:sldId id="492" r:id="rId80"/>
    <p:sldId id="335" r:id="rId81"/>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A64B"/>
    <a:srgbClr val="005A9C"/>
    <a:srgbClr val="003D6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5" autoAdjust="0"/>
    <p:restoredTop sz="94745"/>
  </p:normalViewPr>
  <p:slideViewPr>
    <p:cSldViewPr>
      <p:cViewPr varScale="1">
        <p:scale>
          <a:sx n="80" d="100"/>
          <a:sy n="80" d="100"/>
        </p:scale>
        <p:origin x="-51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xmlns=""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xmlns=""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991631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01268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05385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75260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41443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620045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44114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441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264684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682235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85590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115954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115007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174715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706062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11683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823133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13018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363095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883931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26196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048240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01269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987625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52652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90144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623284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26023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3877715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48037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914474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12112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02641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9808125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53779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928091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90144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298754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686563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76142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154646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217716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966456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350604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869732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921895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228809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xmlns="" val="1192323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5041899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1" name="Shape 5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0139072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5840654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561315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xmlns="" val="3788843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717736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5062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140569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1792288" y="612775"/>
            <a:ext cx="5486399" cy="4114800"/>
          </a:xfrm>
          <a:prstGeom prst="rect">
            <a:avLst/>
          </a:prstGeom>
          <a:noFill/>
          <a:ln>
            <a:noFill/>
          </a:ln>
        </p:spPr>
      </p:sp>
      <p:sp>
        <p:nvSpPr>
          <p:cNvPr id="24" name="Shape 2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457200" y="1637000"/>
            <a:ext cx="82296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2"/>
          <a:stretch>
            <a:fillRect/>
          </a:stretch>
        </p:blipFill>
        <p:spPr>
          <a:xfrm>
            <a:off x="0" y="-1"/>
            <a:ext cx="9144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madhedgefundtrader.com/" TargetMode="Externa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madhedgefundtrader.com/" TargetMode="Externa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hyperlink" Target="mailto:support@madhedgefundtrader.com" TargetMode="External"/><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image" Target="../media/image79.jpe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533400" y="533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The Mad Hedge Fund Trader</a:t>
            </a:r>
            <a:br>
              <a:rPr lang="en-US" sz="2800" b="0" i="0" u="none" strike="noStrike" cap="none" baseline="0" dirty="0">
                <a:solidFill>
                  <a:schemeClr val="dk1"/>
                </a:solidFill>
                <a:latin typeface="Calibri"/>
                <a:ea typeface="Calibri"/>
                <a:cs typeface="Calibri"/>
                <a:sym typeface="Calibri"/>
              </a:rPr>
            </a:br>
            <a:r>
              <a:rPr lang="en-US" sz="2800" b="0" i="0" u="none" strike="noStrike" cap="none" baseline="0" dirty="0">
                <a:solidFill>
                  <a:schemeClr val="dk1"/>
                </a:solidFill>
                <a:latin typeface="Calibri"/>
                <a:ea typeface="Calibri"/>
                <a:cs typeface="Calibri"/>
                <a:sym typeface="Calibri"/>
              </a:rPr>
              <a:t>“Trade Peace”</a:t>
            </a:r>
            <a:br>
              <a:rPr lang="en-US" sz="2800" b="0" i="0" u="none" strike="noStrike" cap="none" baseline="0" dirty="0">
                <a:solidFill>
                  <a:schemeClr val="dk1"/>
                </a:solidFill>
                <a:latin typeface="Calibri"/>
                <a:ea typeface="Calibri"/>
                <a:cs typeface="Calibri"/>
                <a:sym typeface="Calibri"/>
              </a:rPr>
            </a:br>
            <a:endParaRPr lang="en-US" sz="2400" b="0" i="0" u="none" strike="noStrike" cap="none" baseline="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381000" y="5105401"/>
            <a:ext cx="8229600" cy="1752599"/>
          </a:xfrm>
          <a:prstGeom prst="rect">
            <a:avLst/>
          </a:prstGeom>
          <a:noFill/>
          <a:ln>
            <a:noFill/>
          </a:ln>
        </p:spPr>
        <p:txBody>
          <a:bodyPr lIns="91425" tIns="45700" rIns="91425" bIns="45700" anchor="t" anchorCtr="0">
            <a:noAutofit/>
          </a:bodyPr>
          <a:lstStyle/>
          <a:p>
            <a:pPr marL="342900" marR="0" lvl="0" indent="-342900" algn="ctr" rtl="0">
              <a:lnSpc>
                <a:spcPct val="80000"/>
              </a:lnSpc>
              <a:spcBef>
                <a:spcPts val="0"/>
              </a:spcBef>
              <a:spcAft>
                <a:spcPts val="0"/>
              </a:spcAft>
              <a:buClr>
                <a:schemeClr val="dk1"/>
              </a:buClr>
              <a:buSzPct val="25000"/>
              <a:buFont typeface="Calibri"/>
              <a:buNone/>
            </a:pPr>
            <a:r>
              <a:rPr lang="en-US" sz="2800" b="1" i="0" u="none" strike="noStrike" cap="none" baseline="0" dirty="0">
                <a:solidFill>
                  <a:schemeClr val="dk1"/>
                </a:solidFill>
                <a:latin typeface="Calibri"/>
                <a:ea typeface="Calibri"/>
                <a:cs typeface="Calibri"/>
                <a:sym typeface="Calibri"/>
              </a:rPr>
              <a:t>  With John Thomas</a:t>
            </a:r>
            <a:r>
              <a:rPr lang="en-US" sz="2800" b="0" i="0" u="none" strike="noStrike" cap="none" baseline="0" dirty="0">
                <a:solidFill>
                  <a:schemeClr val="dk1"/>
                </a:solidFill>
                <a:latin typeface="Calibri"/>
                <a:ea typeface="Calibri"/>
                <a:cs typeface="Calibri"/>
                <a:sym typeface="Calibri"/>
              </a:rPr>
              <a:t/>
            </a:r>
            <a:br>
              <a:rPr lang="en-US" sz="2800" b="0" i="0" u="none" strike="noStrike" cap="none" baseline="0" dirty="0">
                <a:solidFill>
                  <a:schemeClr val="dk1"/>
                </a:solidFill>
                <a:latin typeface="Calibri"/>
                <a:ea typeface="Calibri"/>
                <a:cs typeface="Calibri"/>
                <a:sym typeface="Calibri"/>
              </a:rPr>
            </a:br>
            <a:r>
              <a:rPr lang="en-US" sz="2800" b="0" i="0" u="none" strike="noStrike" cap="none" baseline="0" dirty="0">
                <a:solidFill>
                  <a:schemeClr val="dk1"/>
                </a:solidFill>
                <a:latin typeface="Calibri"/>
                <a:ea typeface="Calibri"/>
                <a:cs typeface="Calibri"/>
                <a:sym typeface="Calibri"/>
              </a:rPr>
              <a:t>from </a:t>
            </a:r>
            <a:r>
              <a:rPr lang="en-US" sz="2800" dirty="0">
                <a:solidFill>
                  <a:schemeClr val="dk1"/>
                </a:solidFill>
                <a:latin typeface="Calibri"/>
                <a:ea typeface="Calibri"/>
                <a:cs typeface="Calibri"/>
                <a:sym typeface="Calibri"/>
              </a:rPr>
              <a:t>Silicon Valley, CA</a:t>
            </a:r>
            <a:r>
              <a:rPr lang="en-US" sz="2400" b="0" i="1" u="none" strike="noStrike" cap="none" baseline="0" dirty="0">
                <a:solidFill>
                  <a:schemeClr val="dk1"/>
                </a:solidFill>
                <a:latin typeface="Calibri"/>
                <a:ea typeface="Calibri"/>
                <a:cs typeface="Calibri"/>
                <a:sym typeface="Calibri"/>
              </a:rPr>
              <a:t>,</a:t>
            </a:r>
            <a:r>
              <a:rPr lang="en-US" sz="2800" b="0" i="1" u="none" strike="noStrike" cap="none" baseline="0" dirty="0">
                <a:solidFill>
                  <a:schemeClr val="dk1"/>
                </a:solidFill>
                <a:latin typeface="Calibri"/>
                <a:ea typeface="Calibri"/>
                <a:cs typeface="Calibri"/>
                <a:sym typeface="Calibri"/>
              </a:rPr>
              <a:t> October 3, 2018</a:t>
            </a:r>
            <a:r>
              <a:rPr lang="en-US" sz="2400" b="0" i="1" u="none" strike="noStrike" cap="none" baseline="0" dirty="0">
                <a:solidFill>
                  <a:schemeClr val="dk1"/>
                </a:solidFill>
                <a:latin typeface="Calibri"/>
                <a:ea typeface="Calibri"/>
                <a:cs typeface="Calibri"/>
                <a:sym typeface="Calibri"/>
              </a:rPr>
              <a:t/>
            </a:r>
            <a:br>
              <a:rPr lang="en-US" sz="2400" b="0" i="1" u="none" strike="noStrike" cap="none" baseline="0" dirty="0">
                <a:solidFill>
                  <a:schemeClr val="dk1"/>
                </a:solidFill>
                <a:latin typeface="Calibri"/>
                <a:ea typeface="Calibri"/>
                <a:cs typeface="Calibri"/>
                <a:sym typeface="Calibri"/>
              </a:rPr>
            </a:br>
            <a:r>
              <a:rPr lang="en-US" sz="3100" b="0" i="0" u="sng" strike="noStrike" cap="none" baseline="0" dirty="0">
                <a:solidFill>
                  <a:schemeClr val="hlink"/>
                </a:solidFill>
                <a:latin typeface="Calibri"/>
                <a:ea typeface="Calibri"/>
                <a:cs typeface="Calibri"/>
                <a:sym typeface="Calibri"/>
                <a:hlinkClick r:id="rId3"/>
              </a:rPr>
              <a:t>www.madhedgefundtrader.com</a:t>
            </a:r>
            <a:r>
              <a:rPr lang="en-US" sz="3100" b="0" i="0" u="none" strike="noStrike" cap="none" baseline="0" dirty="0">
                <a:solidFill>
                  <a:srgbClr val="0070C0"/>
                </a:solidFill>
                <a:latin typeface="Calibri"/>
                <a:ea typeface="Calibri"/>
                <a:cs typeface="Calibri"/>
                <a:sym typeface="Calibri"/>
              </a:rPr>
              <a:t> </a:t>
            </a:r>
          </a:p>
        </p:txBody>
      </p:sp>
      <p:pic>
        <p:nvPicPr>
          <p:cNvPr id="3" name="Picture 2">
            <a:extLst>
              <a:ext uri="{FF2B5EF4-FFF2-40B4-BE49-F238E27FC236}">
                <a16:creationId xmlns:a16="http://schemas.microsoft.com/office/drawing/2014/main" xmlns="" id="{7153C254-E3B6-3B40-9DFC-0465E68CED13}"/>
              </a:ext>
            </a:extLst>
          </p:cNvPr>
          <p:cNvPicPr>
            <a:picLocks noChangeAspect="1"/>
          </p:cNvPicPr>
          <p:nvPr/>
        </p:nvPicPr>
        <p:blipFill>
          <a:blip r:embed="rId4"/>
          <a:stretch>
            <a:fillRect/>
          </a:stretch>
        </p:blipFill>
        <p:spPr>
          <a:xfrm>
            <a:off x="2390304" y="1682262"/>
            <a:ext cx="4210991" cy="2911154"/>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570AE4-C9CF-1A46-8746-7CAC76C2C70E}"/>
              </a:ext>
            </a:extLst>
          </p:cNvPr>
          <p:cNvSpPr>
            <a:spLocks noGrp="1"/>
          </p:cNvSpPr>
          <p:nvPr>
            <p:ph type="title"/>
          </p:nvPr>
        </p:nvSpPr>
        <p:spPr>
          <a:xfrm>
            <a:off x="457200" y="274637"/>
            <a:ext cx="8229600" cy="868363"/>
          </a:xfrm>
        </p:spPr>
        <p:txBody>
          <a:bodyPr/>
          <a:lstStyle/>
          <a:p>
            <a:r>
              <a:rPr lang="en-US" sz="2800" b="1" dirty="0"/>
              <a:t>The Method to My </a:t>
            </a:r>
            <a:r>
              <a:rPr lang="en-US" sz="2800" b="1" i="1" dirty="0"/>
              <a:t>Madness</a:t>
            </a:r>
            <a:endParaRPr lang="en-US" sz="2800" b="1" dirty="0"/>
          </a:p>
        </p:txBody>
      </p:sp>
      <p:sp>
        <p:nvSpPr>
          <p:cNvPr id="3" name="Text Placeholder 2">
            <a:extLst>
              <a:ext uri="{FF2B5EF4-FFF2-40B4-BE49-F238E27FC236}">
                <a16:creationId xmlns:a16="http://schemas.microsoft.com/office/drawing/2014/main" xmlns="" id="{9182DC3C-3A8F-9541-A211-CE5669DBF4BA}"/>
              </a:ext>
            </a:extLst>
          </p:cNvPr>
          <p:cNvSpPr>
            <a:spLocks noGrp="1"/>
          </p:cNvSpPr>
          <p:nvPr>
            <p:ph type="body" idx="1"/>
          </p:nvPr>
        </p:nvSpPr>
        <p:spPr>
          <a:xfrm>
            <a:off x="457200" y="1143000"/>
            <a:ext cx="8229600" cy="4526100"/>
          </a:xfrm>
        </p:spPr>
        <p:txBody>
          <a:bodyPr/>
          <a:lstStyle/>
          <a:p>
            <a:pPr marL="203200" indent="0">
              <a:buNone/>
            </a:pPr>
            <a:r>
              <a:rPr lang="en-US" sz="2000" dirty="0">
                <a:solidFill>
                  <a:schemeClr val="tx1"/>
                </a:solidFill>
              </a:rPr>
              <a:t>*NAFTA 2.0 is a total sham. It why markets gave up gains the next day. Peace with 163 million, still at war with 1.2 billion, or 88%</a:t>
            </a:r>
            <a:r>
              <a:rPr lang="en-US" sz="2000" dirty="0">
                <a:solidFill>
                  <a:srgbClr val="FF0000"/>
                </a:solidFill>
              </a:rPr>
              <a:t/>
            </a:r>
            <a:br>
              <a:rPr lang="en-US" sz="2000" dirty="0">
                <a:solidFill>
                  <a:srgbClr val="FF0000"/>
                </a:solidFill>
              </a:rPr>
            </a:br>
            <a:r>
              <a:rPr lang="en-US" sz="2000" dirty="0">
                <a:solidFill>
                  <a:srgbClr val="FF0000"/>
                </a:solidFill>
              </a:rPr>
              <a:t/>
            </a:r>
            <a:br>
              <a:rPr lang="en-US" sz="2000" dirty="0">
                <a:solidFill>
                  <a:srgbClr val="FF0000"/>
                </a:solidFill>
              </a:rPr>
            </a:br>
            <a:r>
              <a:rPr lang="en-US" sz="2000" dirty="0">
                <a:solidFill>
                  <a:schemeClr val="tx1"/>
                </a:solidFill>
              </a:rPr>
              <a:t>*Economic data shifting from great to mixed</a:t>
            </a:r>
            <a:r>
              <a:rPr lang="en-US" sz="2000" dirty="0">
                <a:solidFill>
                  <a:srgbClr val="FF0000"/>
                </a:solidFill>
              </a:rPr>
              <a:t/>
            </a:r>
            <a:br>
              <a:rPr lang="en-US" sz="2000" dirty="0">
                <a:solidFill>
                  <a:srgbClr val="FF0000"/>
                </a:solidFill>
              </a:rPr>
            </a:br>
            <a:r>
              <a:rPr lang="en-US" sz="2000" dirty="0">
                <a:solidFill>
                  <a:srgbClr val="FF0000"/>
                </a:solidFill>
              </a:rPr>
              <a:t/>
            </a:r>
            <a:br>
              <a:rPr lang="en-US" sz="2000" dirty="0">
                <a:solidFill>
                  <a:srgbClr val="FF0000"/>
                </a:solidFill>
              </a:rPr>
            </a:br>
            <a:r>
              <a:rPr lang="en-US" sz="2000" dirty="0">
                <a:solidFill>
                  <a:schemeClr val="tx1"/>
                </a:solidFill>
              </a:rPr>
              <a:t>*Big tech rolls over. For how long?</a:t>
            </a:r>
            <a:r>
              <a:rPr lang="en-US" sz="2000" dirty="0">
                <a:solidFill>
                  <a:srgbClr val="FF0000"/>
                </a:solidFill>
              </a:rPr>
              <a:t/>
            </a:r>
            <a:br>
              <a:rPr lang="en-US" sz="2000" dirty="0">
                <a:solidFill>
                  <a:srgbClr val="FF0000"/>
                </a:solidFill>
              </a:rPr>
            </a:br>
            <a:r>
              <a:rPr lang="en-US" sz="2000" dirty="0">
                <a:solidFill>
                  <a:srgbClr val="FF0000"/>
                </a:solidFill>
              </a:rPr>
              <a:t/>
            </a:r>
            <a:br>
              <a:rPr lang="en-US" sz="2000" dirty="0">
                <a:solidFill>
                  <a:srgbClr val="FF0000"/>
                </a:solidFill>
              </a:rPr>
            </a:br>
            <a:r>
              <a:rPr lang="en-US" sz="2000" dirty="0">
                <a:solidFill>
                  <a:schemeClr val="tx1"/>
                </a:solidFill>
              </a:rPr>
              <a:t>*US Dollar back on the bid</a:t>
            </a:r>
            <a:r>
              <a:rPr lang="en-US" sz="2000" dirty="0">
                <a:solidFill>
                  <a:srgbClr val="FF0000"/>
                </a:solidFill>
              </a:rPr>
              <a:t/>
            </a:r>
            <a:br>
              <a:rPr lang="en-US" sz="2000" dirty="0">
                <a:solidFill>
                  <a:srgbClr val="FF0000"/>
                </a:solidFill>
              </a:rPr>
            </a:br>
            <a:r>
              <a:rPr lang="en-US" sz="2000" dirty="0">
                <a:solidFill>
                  <a:srgbClr val="FF0000"/>
                </a:solidFill>
              </a:rPr>
              <a:t/>
            </a:r>
            <a:br>
              <a:rPr lang="en-US" sz="2000" dirty="0">
                <a:solidFill>
                  <a:srgbClr val="FF0000"/>
                </a:solidFill>
              </a:rPr>
            </a:br>
            <a:r>
              <a:rPr lang="en-US" sz="2000" dirty="0">
                <a:solidFill>
                  <a:schemeClr val="tx1"/>
                </a:solidFill>
              </a:rPr>
              <a:t>*Amazon wage rise puts new life</a:t>
            </a:r>
            <a:br>
              <a:rPr lang="en-US" sz="2000" dirty="0">
                <a:solidFill>
                  <a:schemeClr val="tx1"/>
                </a:solidFill>
              </a:rPr>
            </a:br>
            <a:r>
              <a:rPr lang="en-US" sz="2000" dirty="0">
                <a:solidFill>
                  <a:schemeClr val="tx1"/>
                </a:solidFill>
              </a:rPr>
              <a:t>in precious metals</a:t>
            </a:r>
            <a:br>
              <a:rPr lang="en-US" sz="2000" dirty="0">
                <a:solidFill>
                  <a:schemeClr val="tx1"/>
                </a:solidFill>
              </a:rPr>
            </a:br>
            <a:r>
              <a:rPr lang="en-US" sz="2000" dirty="0">
                <a:solidFill>
                  <a:schemeClr val="tx1"/>
                </a:solidFill>
              </a:rPr>
              <a:t/>
            </a:r>
            <a:br>
              <a:rPr lang="en-US" sz="2000" dirty="0">
                <a:solidFill>
                  <a:schemeClr val="tx1"/>
                </a:solidFill>
              </a:rPr>
            </a:br>
            <a:r>
              <a:rPr lang="en-US" sz="2000" dirty="0">
                <a:solidFill>
                  <a:schemeClr val="tx1"/>
                </a:solidFill>
              </a:rPr>
              <a:t>*All that said, I still expect the S&amp;P 500</a:t>
            </a:r>
            <a:br>
              <a:rPr lang="en-US" sz="2000" dirty="0">
                <a:solidFill>
                  <a:schemeClr val="tx1"/>
                </a:solidFill>
              </a:rPr>
            </a:br>
            <a:r>
              <a:rPr lang="en-US" sz="2000" dirty="0">
                <a:solidFill>
                  <a:schemeClr val="tx1"/>
                </a:solidFill>
              </a:rPr>
              <a:t>to be up 10% by the end of the year</a:t>
            </a:r>
            <a:br>
              <a:rPr lang="en-US" sz="2000" dirty="0">
                <a:solidFill>
                  <a:schemeClr val="tx1"/>
                </a:solidFill>
              </a:rPr>
            </a:br>
            <a:r>
              <a:rPr lang="en-US" sz="2000" dirty="0">
                <a:solidFill>
                  <a:schemeClr val="tx1"/>
                </a:solidFill>
              </a:rPr>
              <a:t>and there is still good money to be made</a:t>
            </a:r>
            <a:br>
              <a:rPr lang="en-US" sz="2000" dirty="0">
                <a:solidFill>
                  <a:schemeClr val="tx1"/>
                </a:solidFill>
              </a:rPr>
            </a:br>
            <a:r>
              <a:rPr lang="en-US" sz="2000" dirty="0">
                <a:solidFill>
                  <a:schemeClr val="tx1"/>
                </a:solidFill>
              </a:rPr>
              <a:t/>
            </a:r>
            <a:br>
              <a:rPr lang="en-US" sz="2000" dirty="0">
                <a:solidFill>
                  <a:schemeClr val="tx1"/>
                </a:solidFill>
              </a:rPr>
            </a:br>
            <a:r>
              <a:rPr lang="en-US" sz="2000" dirty="0">
                <a:solidFill>
                  <a:schemeClr val="tx1"/>
                </a:solidFill>
              </a:rPr>
              <a:t>*So 3% more upside in 3 months</a:t>
            </a:r>
            <a:r>
              <a:rPr lang="en-US" sz="1800" dirty="0">
                <a:solidFill>
                  <a:schemeClr val="tx1"/>
                </a:solidFill>
              </a:rPr>
              <a:t/>
            </a:r>
            <a:br>
              <a:rPr lang="en-US" sz="1800" dirty="0">
                <a:solidFill>
                  <a:schemeClr val="tx1"/>
                </a:solidFill>
              </a:rPr>
            </a:br>
            <a:endParaRPr lang="en-US" sz="1800" dirty="0">
              <a:solidFill>
                <a:schemeClr val="tx1"/>
              </a:solidFill>
            </a:endParaRPr>
          </a:p>
        </p:txBody>
      </p:sp>
      <p:pic>
        <p:nvPicPr>
          <p:cNvPr id="4" name="Picture 3">
            <a:extLst>
              <a:ext uri="{FF2B5EF4-FFF2-40B4-BE49-F238E27FC236}">
                <a16:creationId xmlns:a16="http://schemas.microsoft.com/office/drawing/2014/main" xmlns="" id="{591644D8-EFEA-824C-AB09-A2ED95354A5E}"/>
              </a:ext>
            </a:extLst>
          </p:cNvPr>
          <p:cNvPicPr>
            <a:picLocks noChangeAspect="1"/>
          </p:cNvPicPr>
          <p:nvPr/>
        </p:nvPicPr>
        <p:blipFill>
          <a:blip r:embed="rId2"/>
          <a:stretch>
            <a:fillRect/>
          </a:stretch>
        </p:blipFill>
        <p:spPr>
          <a:xfrm>
            <a:off x="5627077" y="2982000"/>
            <a:ext cx="3048000" cy="2029558"/>
          </a:xfrm>
          <a:prstGeom prst="rect">
            <a:avLst/>
          </a:prstGeom>
        </p:spPr>
      </p:pic>
    </p:spTree>
    <p:extLst>
      <p:ext uri="{BB962C8B-B14F-4D97-AF65-F5344CB8AC3E}">
        <p14:creationId xmlns:p14="http://schemas.microsoft.com/office/powerpoint/2010/main" xmlns="" val="577683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8229600" cy="1143000"/>
          </a:xfrm>
        </p:spPr>
        <p:txBody>
          <a:bodyPr/>
          <a:lstStyle/>
          <a:p>
            <a:r>
              <a:rPr lang="en-US" sz="2400" b="1" dirty="0"/>
              <a:t>The Mad Hedge Profit Predictor</a:t>
            </a:r>
            <a:br>
              <a:rPr lang="en-US" sz="2400" b="1" dirty="0"/>
            </a:br>
            <a:r>
              <a:rPr lang="en-US" sz="2400" b="1" dirty="0"/>
              <a:t>Market Timing Index-</a:t>
            </a:r>
            <a:r>
              <a:rPr lang="en-US" sz="2800" b="1" dirty="0"/>
              <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endParaRPr lang="en-US" sz="1800" dirty="0"/>
          </a:p>
        </p:txBody>
      </p:sp>
      <p:sp>
        <p:nvSpPr>
          <p:cNvPr id="3" name="Text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5" name="Picture 4">
            <a:extLst>
              <a:ext uri="{FF2B5EF4-FFF2-40B4-BE49-F238E27FC236}">
                <a16:creationId xmlns:a16="http://schemas.microsoft.com/office/drawing/2014/main" xmlns="" id="{85D76CBC-58B8-8E49-A3FD-7B1BD074B814}"/>
              </a:ext>
            </a:extLst>
          </p:cNvPr>
          <p:cNvPicPr>
            <a:picLocks noChangeAspect="1"/>
          </p:cNvPicPr>
          <p:nvPr/>
        </p:nvPicPr>
        <p:blipFill>
          <a:blip r:embed="rId2"/>
          <a:stretch>
            <a:fillRect/>
          </a:stretch>
        </p:blipFill>
        <p:spPr>
          <a:xfrm>
            <a:off x="1257300" y="2115211"/>
            <a:ext cx="6629400" cy="3569677"/>
          </a:xfrm>
          <a:prstGeom prst="rect">
            <a:avLst/>
          </a:prstGeom>
        </p:spPr>
      </p:pic>
    </p:spTree>
    <p:extLst>
      <p:ext uri="{BB962C8B-B14F-4D97-AF65-F5344CB8AC3E}">
        <p14:creationId xmlns:p14="http://schemas.microsoft.com/office/powerpoint/2010/main" xmlns="" val="4359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
            </a:r>
            <a:br>
              <a:rPr lang="en-US" sz="2800" b="1" dirty="0"/>
            </a:br>
            <a:r>
              <a:rPr lang="en-US" sz="2800" b="1" dirty="0"/>
              <a:t>The Mad Hedge Profit Predictor</a:t>
            </a:r>
            <a:br>
              <a:rPr lang="en-US" sz="2800" b="1" dirty="0"/>
            </a:br>
            <a:r>
              <a:rPr lang="en-US" sz="2800" b="1" dirty="0"/>
              <a:t>Risk </a:t>
            </a:r>
            <a:r>
              <a:rPr lang="en-US" sz="2400" b="1" dirty="0"/>
              <a:t>is Neutral</a:t>
            </a:r>
            <a:br>
              <a:rPr lang="en-US" sz="2400" b="1" dirty="0"/>
            </a:br>
            <a:endParaRPr lang="en-US" sz="2400" dirty="0"/>
          </a:p>
        </p:txBody>
      </p:sp>
      <p:sp>
        <p:nvSpPr>
          <p:cNvPr id="3" name="Text Placeholder 2"/>
          <p:cNvSpPr>
            <a:spLocks noGrp="1"/>
          </p:cNvSpPr>
          <p:nvPr>
            <p:ph type="body" idx="1"/>
          </p:nvPr>
        </p:nvSpPr>
        <p:spPr>
          <a:xfrm>
            <a:off x="457200" y="2057400"/>
            <a:ext cx="8229600" cy="4526100"/>
          </a:xfrm>
        </p:spPr>
        <p:txBody>
          <a:bodyPr/>
          <a:lstStyle/>
          <a:p>
            <a:endParaRPr lang="en-US" dirty="0"/>
          </a:p>
        </p:txBody>
      </p:sp>
      <p:sp>
        <p:nvSpPr>
          <p:cNvPr id="6" name="Left Arrow Callout 5">
            <a:extLst>
              <a:ext uri="{FF2B5EF4-FFF2-40B4-BE49-F238E27FC236}">
                <a16:creationId xmlns:a16="http://schemas.microsoft.com/office/drawing/2014/main" xmlns="" id="{3A11F493-5924-C44D-94C4-ED11B95D6F91}"/>
              </a:ext>
            </a:extLst>
          </p:cNvPr>
          <p:cNvSpPr/>
          <p:nvPr/>
        </p:nvSpPr>
        <p:spPr>
          <a:xfrm>
            <a:off x="7502287" y="2362200"/>
            <a:ext cx="1190375"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SELL</a:t>
            </a:r>
          </a:p>
        </p:txBody>
      </p:sp>
      <p:pic>
        <p:nvPicPr>
          <p:cNvPr id="5" name="Picture 4">
            <a:extLst>
              <a:ext uri="{FF2B5EF4-FFF2-40B4-BE49-F238E27FC236}">
                <a16:creationId xmlns:a16="http://schemas.microsoft.com/office/drawing/2014/main" xmlns="" id="{D68683DA-830E-FE46-8CDD-EF80248318B8}"/>
              </a:ext>
            </a:extLst>
          </p:cNvPr>
          <p:cNvPicPr>
            <a:picLocks noChangeAspect="1"/>
          </p:cNvPicPr>
          <p:nvPr/>
        </p:nvPicPr>
        <p:blipFill>
          <a:blip r:embed="rId3"/>
          <a:stretch>
            <a:fillRect/>
          </a:stretch>
        </p:blipFill>
        <p:spPr>
          <a:xfrm>
            <a:off x="491067" y="1986736"/>
            <a:ext cx="6673850" cy="3771900"/>
          </a:xfrm>
          <a:prstGeom prst="rect">
            <a:avLst/>
          </a:prstGeom>
        </p:spPr>
      </p:pic>
      <p:sp>
        <p:nvSpPr>
          <p:cNvPr id="7" name="Left Arrow Callout 6">
            <a:extLst>
              <a:ext uri="{FF2B5EF4-FFF2-40B4-BE49-F238E27FC236}">
                <a16:creationId xmlns:a16="http://schemas.microsoft.com/office/drawing/2014/main" xmlns="" id="{E8880F8A-2526-0249-BF5A-C766930E866D}"/>
              </a:ext>
            </a:extLst>
          </p:cNvPr>
          <p:cNvSpPr/>
          <p:nvPr/>
        </p:nvSpPr>
        <p:spPr>
          <a:xfrm>
            <a:off x="6858000" y="3415486"/>
            <a:ext cx="1426181"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BUY</a:t>
            </a:r>
          </a:p>
        </p:txBody>
      </p:sp>
    </p:spTree>
    <p:extLst>
      <p:ext uri="{BB962C8B-B14F-4D97-AF65-F5344CB8AC3E}">
        <p14:creationId xmlns:p14="http://schemas.microsoft.com/office/powerpoint/2010/main" xmlns="" val="1814617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The Global Economy –</a:t>
            </a:r>
            <a:r>
              <a:rPr lang="en-US" sz="2400" dirty="0">
                <a:solidFill>
                  <a:schemeClr val="dk1"/>
                </a:solidFill>
                <a:latin typeface="Calibri"/>
                <a:ea typeface="Calibri"/>
                <a:cs typeface="Calibri"/>
                <a:sym typeface="Calibri"/>
              </a:rPr>
              <a:t>Out of Balance</a:t>
            </a:r>
            <a:r>
              <a:rPr lang="en-US" sz="2400" b="0" i="0" u="none" strike="noStrike" cap="none" baseline="0" dirty="0">
                <a:solidFill>
                  <a:schemeClr val="dk1"/>
                </a:solidFill>
                <a:latin typeface="Calibri"/>
                <a:ea typeface="Calibri"/>
                <a:cs typeface="Calibri"/>
                <a:sym typeface="Calibri"/>
              </a:rPr>
              <a:t> </a:t>
            </a:r>
            <a:endParaRPr lang="en-US" sz="2400" b="0" i="0" u="none" strike="noStrike" cap="none" baseline="0" dirty="0">
              <a:solidFill>
                <a:srgbClr val="FF0000"/>
              </a:solidFill>
              <a:latin typeface="Calibri"/>
              <a:ea typeface="Calibri"/>
              <a:cs typeface="Calibri"/>
              <a:sym typeface="Calibri"/>
            </a:endParaRPr>
          </a:p>
        </p:txBody>
      </p:sp>
      <p:sp>
        <p:nvSpPr>
          <p:cNvPr id="122" name="Shape 122"/>
          <p:cNvSpPr txBox="1">
            <a:spLocks noGrp="1"/>
          </p:cNvSpPr>
          <p:nvPr>
            <p:ph type="body" idx="1"/>
          </p:nvPr>
        </p:nvSpPr>
        <p:spPr>
          <a:xfrm>
            <a:off x="381000" y="1066800"/>
            <a:ext cx="8229600" cy="6172200"/>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1800" dirty="0">
                <a:solidFill>
                  <a:schemeClr val="tx1"/>
                </a:solidFill>
                <a:latin typeface="Calibri" panose="020F0502020204030204" pitchFamily="34" charset="0"/>
                <a:ea typeface="Calibri"/>
                <a:cs typeface="Calibri" panose="020F0502020204030204" pitchFamily="34" charset="0"/>
                <a:sym typeface="Calibri"/>
              </a:rPr>
              <a:t>*The US centric economy is not sustainable, it’s just a matter of time before weakness abroad comes home to roost</a:t>
            </a:r>
            <a:br>
              <a:rPr lang="en-US" sz="1800" dirty="0">
                <a:solidFill>
                  <a:schemeClr val="tx1"/>
                </a:solidFill>
                <a:latin typeface="Calibri" panose="020F0502020204030204" pitchFamily="34" charset="0"/>
                <a:ea typeface="Calibri"/>
                <a:cs typeface="Calibri" panose="020F0502020204030204" pitchFamily="34" charset="0"/>
                <a:sym typeface="Calibri"/>
              </a:rPr>
            </a:br>
            <a:r>
              <a:rPr lang="en-US" sz="1800" dirty="0">
                <a:solidFill>
                  <a:schemeClr val="tx1"/>
                </a:solidFill>
                <a:latin typeface="Calibri" panose="020F0502020204030204" pitchFamily="34" charset="0"/>
                <a:ea typeface="Calibri"/>
                <a:cs typeface="Calibri" panose="020F0502020204030204" pitchFamily="34" charset="0"/>
                <a:sym typeface="Calibri"/>
              </a:rPr>
              <a:t/>
            </a:r>
            <a:br>
              <a:rPr lang="en-US" sz="1800" dirty="0">
                <a:solidFill>
                  <a:schemeClr val="tx1"/>
                </a:solidFill>
                <a:latin typeface="Calibri" panose="020F0502020204030204" pitchFamily="34" charset="0"/>
                <a:ea typeface="Calibri"/>
                <a:cs typeface="Calibri" panose="020F0502020204030204" pitchFamily="34" charset="0"/>
                <a:sym typeface="Calibri"/>
              </a:rPr>
            </a:br>
            <a:r>
              <a:rPr lang="en-US" sz="1800" dirty="0">
                <a:solidFill>
                  <a:schemeClr val="tx1"/>
                </a:solidFill>
                <a:latin typeface="Calibri" panose="020F0502020204030204" pitchFamily="34" charset="0"/>
                <a:ea typeface="Calibri"/>
                <a:cs typeface="Calibri" panose="020F0502020204030204" pitchFamily="34" charset="0"/>
                <a:sym typeface="Calibri"/>
              </a:rPr>
              <a:t>*</a:t>
            </a:r>
            <a:r>
              <a:rPr lang="en-US" sz="1800" dirty="0">
                <a:solidFill>
                  <a:schemeClr val="tx1"/>
                </a:solidFill>
                <a:latin typeface="Calibri" panose="020F0502020204030204" pitchFamily="34" charset="0"/>
                <a:cs typeface="Calibri" panose="020F0502020204030204" pitchFamily="34" charset="0"/>
              </a:rPr>
              <a:t> We could be moving from universally good to choppy as tax cut effects wear off. Core capital goods were off, weekly jobless claims pop 13,000 to 214,000, and the trade deficit explodes to $75 billion. However, Q2 GDP holds at 4.2%.</a:t>
            </a:r>
            <a:r>
              <a:rPr lang="en-US" dirty="0"/>
              <a:t/>
            </a:r>
            <a:br>
              <a:rPr lang="en-US" dirty="0"/>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800" dirty="0">
                <a:solidFill>
                  <a:schemeClr val="tx1"/>
                </a:solidFill>
                <a:latin typeface="Calibri" panose="020F0502020204030204" pitchFamily="34" charset="0"/>
                <a:ea typeface="Calibri"/>
                <a:cs typeface="Calibri" panose="020F0502020204030204" pitchFamily="34" charset="0"/>
                <a:sym typeface="Calibri"/>
              </a:rPr>
              <a:t>*</a:t>
            </a:r>
            <a:r>
              <a:rPr lang="en-US" sz="1800" i="1" dirty="0">
                <a:solidFill>
                  <a:schemeClr val="tx1"/>
                </a:solidFill>
                <a:latin typeface="Calibri" panose="020F0502020204030204" pitchFamily="34" charset="0"/>
                <a:cs typeface="Calibri" panose="020F0502020204030204" pitchFamily="34" charset="0"/>
              </a:rPr>
              <a:t> US September Auto Sales Seen Down 6%.</a:t>
            </a:r>
            <a:r>
              <a:rPr lang="en-US" sz="1800" dirty="0">
                <a:solidFill>
                  <a:schemeClr val="tx1"/>
                </a:solidFill>
                <a:latin typeface="Calibri" panose="020F0502020204030204" pitchFamily="34" charset="0"/>
                <a:cs typeface="Calibri" panose="020F0502020204030204" pitchFamily="34" charset="0"/>
              </a:rPr>
              <a:t> Another nail in the auto industry coffin. If you can’t sell a car now in this red hot economy, when will you? </a:t>
            </a: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chemeClr val="tx1"/>
                </a:solidFill>
                <a:latin typeface="Calibri"/>
                <a:ea typeface="Calibri"/>
                <a:cs typeface="Calibri"/>
                <a:sym typeface="Calibri"/>
              </a:rPr>
              <a:t>*Strong dollar is back, now digesting the latest rate rise</a:t>
            </a: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chemeClr val="tx1"/>
                </a:solidFill>
                <a:latin typeface="Calibri"/>
                <a:ea typeface="Calibri"/>
                <a:cs typeface="Calibri"/>
                <a:sym typeface="Calibri"/>
              </a:rPr>
              <a:t>*Commodities see a bear market rally, but China</a:t>
            </a:r>
            <a:br>
              <a:rPr lang="en-US" sz="1900" dirty="0">
                <a:solidFill>
                  <a:schemeClr val="tx1"/>
                </a:solidFill>
                <a:latin typeface="Calibri"/>
                <a:ea typeface="Calibri"/>
                <a:cs typeface="Calibri"/>
                <a:sym typeface="Calibri"/>
              </a:rPr>
            </a:br>
            <a:r>
              <a:rPr lang="en-US" sz="1900" dirty="0">
                <a:solidFill>
                  <a:schemeClr val="tx1"/>
                </a:solidFill>
                <a:latin typeface="Calibri"/>
                <a:ea typeface="Calibri"/>
                <a:cs typeface="Calibri"/>
                <a:sym typeface="Calibri"/>
              </a:rPr>
              <a:t>is still the problem</a:t>
            </a: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chemeClr val="tx1"/>
                </a:solidFill>
                <a:latin typeface="Calibri"/>
                <a:ea typeface="Calibri"/>
                <a:cs typeface="Calibri"/>
                <a:sym typeface="Calibri"/>
              </a:rPr>
              <a:t>*Next Fed 25 basis point rate rise December 19</a:t>
            </a: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endParaRPr lang="en-US" sz="1800" b="1" i="1"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A27A3E0F-46FA-0941-AF50-E519CD4146D7}"/>
              </a:ext>
            </a:extLst>
          </p:cNvPr>
          <p:cNvPicPr>
            <a:picLocks noChangeAspect="1"/>
          </p:cNvPicPr>
          <p:nvPr/>
        </p:nvPicPr>
        <p:blipFill>
          <a:blip r:embed="rId3"/>
          <a:stretch>
            <a:fillRect/>
          </a:stretch>
        </p:blipFill>
        <p:spPr>
          <a:xfrm>
            <a:off x="5269251" y="4800600"/>
            <a:ext cx="3417549" cy="1701800"/>
          </a:xfrm>
          <a:prstGeom prst="rect">
            <a:avLst/>
          </a:prstGeom>
        </p:spPr>
      </p:pic>
    </p:spTree>
    <p:extLst>
      <p:ext uri="{BB962C8B-B14F-4D97-AF65-F5344CB8AC3E}">
        <p14:creationId xmlns:p14="http://schemas.microsoft.com/office/powerpoint/2010/main" xmlns="" val="1070270766"/>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D4BC1F-762B-B14C-A98F-CD1B6F1A0E61}"/>
              </a:ext>
            </a:extLst>
          </p:cNvPr>
          <p:cNvSpPr>
            <a:spLocks noGrp="1"/>
          </p:cNvSpPr>
          <p:nvPr>
            <p:ph type="title"/>
          </p:nvPr>
        </p:nvSpPr>
        <p:spPr/>
        <p:txBody>
          <a:bodyPr/>
          <a:lstStyle/>
          <a:p>
            <a:r>
              <a:rPr lang="en-US" sz="2800" b="1" dirty="0"/>
              <a:t>NAFTA 2.0</a:t>
            </a:r>
            <a:br>
              <a:rPr lang="en-US" sz="2800" b="1" dirty="0"/>
            </a:br>
            <a:r>
              <a:rPr lang="en-US" sz="2400" b="1" dirty="0"/>
              <a:t>This is what all the trouble was about</a:t>
            </a:r>
          </a:p>
        </p:txBody>
      </p:sp>
      <p:sp>
        <p:nvSpPr>
          <p:cNvPr id="3" name="Text Placeholder 2">
            <a:extLst>
              <a:ext uri="{FF2B5EF4-FFF2-40B4-BE49-F238E27FC236}">
                <a16:creationId xmlns:a16="http://schemas.microsoft.com/office/drawing/2014/main" xmlns="" id="{4A957A42-9050-5542-9E05-DA8F109EA7F6}"/>
              </a:ext>
            </a:extLst>
          </p:cNvPr>
          <p:cNvSpPr>
            <a:spLocks noGrp="1"/>
          </p:cNvSpPr>
          <p:nvPr>
            <p:ph type="body" idx="1"/>
          </p:nvPr>
        </p:nvSpPr>
        <p:spPr/>
        <p:txBody>
          <a:bodyPr/>
          <a:lstStyle/>
          <a:p>
            <a:pPr marL="203200" indent="0">
              <a:buNone/>
            </a:pPr>
            <a:r>
              <a:rPr lang="en-US" sz="1800" dirty="0"/>
              <a:t>*Cars made in Mexico have US content raised from 62.5% to75% to be tariff free</a:t>
            </a:r>
            <a:br>
              <a:rPr lang="en-US" sz="1800" dirty="0"/>
            </a:br>
            <a:r>
              <a:rPr lang="en-US" sz="1800" dirty="0"/>
              <a:t/>
            </a:r>
            <a:br>
              <a:rPr lang="en-US" sz="1800" dirty="0"/>
            </a:br>
            <a:r>
              <a:rPr lang="en-US" sz="1800" dirty="0"/>
              <a:t>*45% of Mexican cars must be made by workers earnings $16/hour</a:t>
            </a:r>
            <a:br>
              <a:rPr lang="en-US" sz="1800" dirty="0"/>
            </a:br>
            <a:r>
              <a:rPr lang="en-US" sz="1800" dirty="0"/>
              <a:t/>
            </a:r>
            <a:br>
              <a:rPr lang="en-US" sz="1800" dirty="0"/>
            </a:br>
            <a:r>
              <a:rPr lang="en-US" sz="1800" dirty="0"/>
              <a:t>*Canada no longer a national security threat</a:t>
            </a:r>
            <a:br>
              <a:rPr lang="en-US" sz="1800" dirty="0"/>
            </a:br>
            <a:r>
              <a:rPr lang="en-US" sz="1800" dirty="0"/>
              <a:t/>
            </a:r>
            <a:br>
              <a:rPr lang="en-US" sz="1800" dirty="0"/>
            </a:br>
            <a:r>
              <a:rPr lang="en-US" sz="1800" dirty="0"/>
              <a:t>*US gets 3.6% of Canadian dairy market</a:t>
            </a:r>
            <a:br>
              <a:rPr lang="en-US" sz="1800" dirty="0"/>
            </a:br>
            <a:r>
              <a:rPr lang="en-US" sz="1800" dirty="0"/>
              <a:t/>
            </a:r>
            <a:br>
              <a:rPr lang="en-US" sz="1800" dirty="0"/>
            </a:br>
            <a:r>
              <a:rPr lang="en-US" sz="1800" dirty="0"/>
              <a:t>*Duty free limit for American’s going to Canada raised from $20 to $115</a:t>
            </a:r>
            <a:br>
              <a:rPr lang="en-US" sz="1800" dirty="0"/>
            </a:br>
            <a:r>
              <a:rPr lang="en-US" sz="1800" dirty="0"/>
              <a:t/>
            </a:r>
            <a:br>
              <a:rPr lang="en-US" sz="1800" dirty="0"/>
            </a:br>
            <a:r>
              <a:rPr lang="en-US" sz="1800" dirty="0"/>
              <a:t>*Duty free limit for American’s going to Mexico raised from $50 to $100</a:t>
            </a:r>
            <a:br>
              <a:rPr lang="en-US" sz="1800" dirty="0"/>
            </a:br>
            <a:r>
              <a:rPr lang="en-US" sz="1800" dirty="0"/>
              <a:t/>
            </a:r>
            <a:br>
              <a:rPr lang="en-US" sz="1800" dirty="0"/>
            </a:br>
            <a:r>
              <a:rPr lang="en-US" sz="1800" dirty="0"/>
              <a:t>*Name to chance from NAFTA to USMCA</a:t>
            </a:r>
            <a:br>
              <a:rPr lang="en-US" sz="1800" dirty="0"/>
            </a:br>
            <a:r>
              <a:rPr lang="en-US" sz="1800" dirty="0"/>
              <a:t/>
            </a:r>
            <a:br>
              <a:rPr lang="en-US" sz="1800" dirty="0"/>
            </a:br>
            <a:r>
              <a:rPr lang="en-US" sz="1800" dirty="0"/>
              <a:t>*Bottom line: no net change on any economy</a:t>
            </a:r>
          </a:p>
        </p:txBody>
      </p:sp>
    </p:spTree>
    <p:extLst>
      <p:ext uri="{BB962C8B-B14F-4D97-AF65-F5344CB8AC3E}">
        <p14:creationId xmlns:p14="http://schemas.microsoft.com/office/powerpoint/2010/main" xmlns="" val="3737895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EA7EF7-7A69-BA41-A64C-B15F41B69F26}"/>
              </a:ext>
            </a:extLst>
          </p:cNvPr>
          <p:cNvSpPr>
            <a:spLocks noGrp="1"/>
          </p:cNvSpPr>
          <p:nvPr>
            <p:ph type="title"/>
          </p:nvPr>
        </p:nvSpPr>
        <p:spPr/>
        <p:txBody>
          <a:bodyPr/>
          <a:lstStyle/>
          <a:p>
            <a:r>
              <a:rPr lang="en-US" sz="2400" dirty="0"/>
              <a:t>Soybeans (-20%)-Trade War Indicator</a:t>
            </a:r>
            <a:r>
              <a:rPr lang="en-US" sz="2800" dirty="0"/>
              <a:t/>
            </a:r>
            <a:br>
              <a:rPr lang="en-US" sz="2800" dirty="0"/>
            </a:br>
            <a:r>
              <a:rPr lang="en-US" sz="1800" dirty="0"/>
              <a:t>Brazil signs the biggest contract in history, 12-14 tonnes</a:t>
            </a:r>
            <a:br>
              <a:rPr lang="en-US" sz="1800" dirty="0"/>
            </a:br>
            <a:r>
              <a:rPr lang="en-US" b="1" i="1" dirty="0"/>
              <a:t>China Cancels Trade Talks, NAFTA deal creates short term boost</a:t>
            </a:r>
            <a:endParaRPr lang="en-US" sz="1800" dirty="0"/>
          </a:p>
        </p:txBody>
      </p:sp>
      <p:sp>
        <p:nvSpPr>
          <p:cNvPr id="3" name="Text Placeholder 2">
            <a:extLst>
              <a:ext uri="{FF2B5EF4-FFF2-40B4-BE49-F238E27FC236}">
                <a16:creationId xmlns:a16="http://schemas.microsoft.com/office/drawing/2014/main" xmlns="" id="{716247D0-05D5-6948-B164-2A546D0FB3D3}"/>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xmlns="" id="{01AC683A-D3EE-4A9E-8A1B-41E4367A348B}"/>
              </a:ext>
            </a:extLst>
          </p:cNvPr>
          <p:cNvPicPr>
            <a:picLocks noChangeAspect="1"/>
          </p:cNvPicPr>
          <p:nvPr/>
        </p:nvPicPr>
        <p:blipFill>
          <a:blip r:embed="rId2"/>
          <a:stretch>
            <a:fillRect/>
          </a:stretch>
        </p:blipFill>
        <p:spPr>
          <a:xfrm>
            <a:off x="1066800" y="1395350"/>
            <a:ext cx="7010400" cy="5462650"/>
          </a:xfrm>
          <a:prstGeom prst="rect">
            <a:avLst/>
          </a:prstGeom>
        </p:spPr>
      </p:pic>
    </p:spTree>
    <p:extLst>
      <p:ext uri="{BB962C8B-B14F-4D97-AF65-F5344CB8AC3E}">
        <p14:creationId xmlns:p14="http://schemas.microsoft.com/office/powerpoint/2010/main" xmlns="" val="2190033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76201"/>
            <a:ext cx="8229600" cy="1447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Weekly Jobless Claims –The Most </a:t>
            </a:r>
            <a:r>
              <a:rPr lang="en-US" sz="2400" dirty="0">
                <a:solidFill>
                  <a:schemeClr val="dk1"/>
                </a:solidFill>
                <a:latin typeface="Calibri"/>
                <a:ea typeface="Calibri"/>
                <a:cs typeface="Calibri"/>
                <a:sym typeface="Calibri"/>
              </a:rPr>
              <a:t>Important</a:t>
            </a:r>
            <a:r>
              <a:rPr lang="en-US" sz="2400" b="0" i="0" u="none" strike="noStrike" cap="none" baseline="0" dirty="0">
                <a:solidFill>
                  <a:schemeClr val="dk1"/>
                </a:solidFill>
                <a:latin typeface="Calibri"/>
                <a:ea typeface="Calibri"/>
                <a:cs typeface="Calibri"/>
                <a:sym typeface="Calibri"/>
              </a:rPr>
              <a:t> Statistic </a:t>
            </a:r>
            <a:r>
              <a:rPr lang="en-US" sz="2400" dirty="0">
                <a:solidFill>
                  <a:srgbClr val="008000"/>
                </a:solidFill>
                <a:latin typeface="Calibri"/>
                <a:ea typeface="Calibri"/>
                <a:cs typeface="Calibri"/>
                <a:sym typeface="Calibri"/>
              </a:rPr>
              <a:t/>
            </a:r>
            <a:br>
              <a:rPr lang="en-US" sz="2400" dirty="0">
                <a:solidFill>
                  <a:srgbClr val="008000"/>
                </a:solidFill>
                <a:latin typeface="Calibri"/>
                <a:ea typeface="Calibri"/>
                <a:cs typeface="Calibri"/>
                <a:sym typeface="Calibri"/>
              </a:rPr>
            </a:br>
            <a:r>
              <a:rPr lang="en-US" sz="1800" b="1" dirty="0">
                <a:solidFill>
                  <a:srgbClr val="FF0000"/>
                </a:solidFill>
                <a:latin typeface="Calibri"/>
                <a:ea typeface="Calibri"/>
                <a:cs typeface="Calibri"/>
                <a:sym typeface="Calibri"/>
              </a:rPr>
              <a:t>+4,000</a:t>
            </a:r>
            <a:r>
              <a:rPr lang="en-US" sz="1800" b="1" dirty="0">
                <a:solidFill>
                  <a:srgbClr val="FF0000"/>
                </a:solidFill>
                <a:latin typeface="+mj-lt"/>
                <a:ea typeface="Calibri"/>
                <a:cs typeface="Calibri"/>
                <a:sym typeface="Calibri"/>
              </a:rPr>
              <a:t> to</a:t>
            </a:r>
            <a:r>
              <a:rPr lang="en-US" sz="1800" b="1" i="0" u="none" strike="noStrike" cap="none" baseline="0" dirty="0">
                <a:solidFill>
                  <a:srgbClr val="FF0000"/>
                </a:solidFill>
                <a:latin typeface="+mj-lt"/>
                <a:ea typeface="Calibri"/>
                <a:cs typeface="Calibri"/>
                <a:sym typeface="Calibri"/>
              </a:rPr>
              <a:t> </a:t>
            </a:r>
            <a:r>
              <a:rPr lang="en-US" sz="1800" b="1" dirty="0">
                <a:solidFill>
                  <a:srgbClr val="FF0000"/>
                </a:solidFill>
                <a:latin typeface="+mj-lt"/>
                <a:ea typeface="Calibri"/>
                <a:cs typeface="Calibri"/>
                <a:sym typeface="Calibri"/>
              </a:rPr>
              <a:t>214,000</a:t>
            </a:r>
            <a:r>
              <a:rPr lang="en-US" sz="2000" b="1" dirty="0">
                <a:solidFill>
                  <a:srgbClr val="FF0000"/>
                </a:solidFill>
                <a:latin typeface="+mj-lt"/>
                <a:ea typeface="Calibri"/>
                <a:cs typeface="Calibri"/>
                <a:sym typeface="Calibri"/>
              </a:rPr>
              <a:t/>
            </a:r>
            <a:br>
              <a:rPr lang="en-US" sz="2000" b="1" dirty="0">
                <a:solidFill>
                  <a:srgbClr val="FF0000"/>
                </a:solidFill>
                <a:latin typeface="+mj-lt"/>
                <a:ea typeface="Calibri"/>
                <a:cs typeface="Calibri"/>
                <a:sym typeface="Calibri"/>
              </a:rPr>
            </a:br>
            <a:endParaRPr lang="en-US" sz="2000" b="1" i="0" u="none" strike="noStrike" cap="none" baseline="0" dirty="0">
              <a:solidFill>
                <a:srgbClr val="FF0000"/>
              </a:solidFill>
              <a:latin typeface="+mj-lt"/>
              <a:ea typeface="Times New Roman"/>
              <a:cs typeface="Times New Roman"/>
              <a:sym typeface="Times New Roman"/>
            </a:endParaRPr>
          </a:p>
        </p:txBody>
      </p:sp>
      <p:pic>
        <p:nvPicPr>
          <p:cNvPr id="4" name="Picture 3">
            <a:extLst>
              <a:ext uri="{FF2B5EF4-FFF2-40B4-BE49-F238E27FC236}">
                <a16:creationId xmlns:a16="http://schemas.microsoft.com/office/drawing/2014/main" xmlns="" id="{4798D9CD-BACD-1E4E-BB75-D377BC2C2BFD}"/>
              </a:ext>
            </a:extLst>
          </p:cNvPr>
          <p:cNvPicPr>
            <a:picLocks noChangeAspect="1"/>
          </p:cNvPicPr>
          <p:nvPr/>
        </p:nvPicPr>
        <p:blipFill>
          <a:blip r:embed="rId3"/>
          <a:stretch>
            <a:fillRect/>
          </a:stretch>
        </p:blipFill>
        <p:spPr>
          <a:xfrm>
            <a:off x="1143000" y="1295400"/>
            <a:ext cx="7269018" cy="5272035"/>
          </a:xfrm>
          <a:prstGeom prst="rect">
            <a:avLst/>
          </a:prstGeom>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81000" y="838200"/>
            <a:ext cx="8229600"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The </a:t>
            </a:r>
            <a:r>
              <a:rPr lang="en-US" sz="4400" dirty="0">
                <a:solidFill>
                  <a:schemeClr val="dk1"/>
                </a:solidFill>
                <a:latin typeface="Calibri"/>
                <a:ea typeface="Calibri"/>
                <a:cs typeface="Calibri"/>
                <a:sym typeface="Calibri"/>
              </a:rPr>
              <a:t>Bill Davis</a:t>
            </a:r>
            <a:r>
              <a:rPr lang="en-US" sz="4400" b="0" i="0" u="none" strike="noStrike" cap="none" baseline="0" dirty="0">
                <a:solidFill>
                  <a:schemeClr val="dk1"/>
                </a:solidFill>
                <a:latin typeface="Calibri"/>
                <a:ea typeface="Calibri"/>
                <a:cs typeface="Calibri"/>
                <a:sym typeface="Calibri"/>
              </a:rPr>
              <a:t> View</a:t>
            </a:r>
            <a:br>
              <a:rPr lang="en-US" sz="4400" b="0" i="0" u="none" strike="noStrike" cap="none" baseline="0" dirty="0">
                <a:solidFill>
                  <a:schemeClr val="dk1"/>
                </a:solidFill>
                <a:latin typeface="Calibri"/>
                <a:ea typeface="Calibri"/>
                <a:cs typeface="Calibri"/>
                <a:sym typeface="Calibri"/>
              </a:rPr>
            </a:br>
            <a:r>
              <a:rPr lang="en-US" sz="1800" b="0" i="0" u="none" strike="noStrike" cap="none" baseline="0" dirty="0">
                <a:solidFill>
                  <a:schemeClr val="dk1"/>
                </a:solidFill>
                <a:latin typeface="Calibri"/>
                <a:ea typeface="Calibri"/>
                <a:cs typeface="Calibri"/>
                <a:sym typeface="Calibri"/>
              </a:rPr>
              <a:t>A $1,500 Upgrade</a:t>
            </a:r>
            <a:r>
              <a:rPr lang="en-US" sz="1800" b="0" i="0" u="none" strike="noStrike" cap="none" dirty="0">
                <a:solidFill>
                  <a:schemeClr val="dk1"/>
                </a:solidFill>
                <a:latin typeface="Calibri"/>
                <a:ea typeface="Calibri"/>
                <a:cs typeface="Calibri"/>
                <a:sym typeface="Calibri"/>
              </a:rPr>
              <a:t> for the </a:t>
            </a:r>
            <a:r>
              <a:rPr lang="en-US" sz="1800" b="1" i="1" u="none" strike="noStrike" cap="none" dirty="0">
                <a:solidFill>
                  <a:schemeClr val="dk1"/>
                </a:solidFill>
                <a:latin typeface="Calibri"/>
                <a:ea typeface="Calibri"/>
                <a:cs typeface="Calibri"/>
                <a:sym typeface="Calibri"/>
              </a:rPr>
              <a:t>Mad Day Trader Service</a:t>
            </a:r>
            <a:r>
              <a:rPr lang="en-US" sz="1800" b="0" i="0" u="none" strike="noStrike" cap="none" baseline="0" dirty="0">
                <a:solidFill>
                  <a:schemeClr val="dk1"/>
                </a:solidFill>
                <a:latin typeface="Calibri"/>
                <a:ea typeface="Calibri"/>
                <a:cs typeface="Calibri"/>
                <a:sym typeface="Calibri"/>
              </a:rPr>
              <a:t/>
            </a:r>
            <a:br>
              <a:rPr lang="en-US" sz="18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sp>
        <p:nvSpPr>
          <p:cNvPr id="114" name="Shape 114"/>
          <p:cNvSpPr txBox="1"/>
          <p:nvPr/>
        </p:nvSpPr>
        <p:spPr>
          <a:xfrm>
            <a:off x="1828800" y="1524000"/>
            <a:ext cx="8077200" cy="533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2000" i="0" strike="noStrike" cap="none" baseline="0" dirty="0">
              <a:solidFill>
                <a:schemeClr val="dk1"/>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xmlns="" id="{674205D9-0E16-A34C-BB4A-1F27568CA324}"/>
              </a:ext>
            </a:extLst>
          </p:cNvPr>
          <p:cNvGraphicFramePr>
            <a:graphicFrameLocks noGrp="1"/>
          </p:cNvGraphicFramePr>
          <p:nvPr>
            <p:extLst>
              <p:ext uri="{D42A27DB-BD31-4B8C-83A1-F6EECF244321}">
                <p14:modId xmlns:p14="http://schemas.microsoft.com/office/powerpoint/2010/main" xmlns="" val="4228726028"/>
              </p:ext>
            </p:extLst>
          </p:nvPr>
        </p:nvGraphicFramePr>
        <p:xfrm>
          <a:off x="1066800" y="2039815"/>
          <a:ext cx="7404101" cy="4381500"/>
        </p:xfrm>
        <a:graphic>
          <a:graphicData uri="http://schemas.openxmlformats.org/drawingml/2006/table">
            <a:tbl>
              <a:tblPr>
                <a:tableStyleId>{D65DD7F7-462A-4F70-8277-D15755171BC1}</a:tableStyleId>
              </a:tblPr>
              <a:tblGrid>
                <a:gridCol w="3668727">
                  <a:extLst>
                    <a:ext uri="{9D8B030D-6E8A-4147-A177-3AD203B41FA5}">
                      <a16:colId xmlns:a16="http://schemas.microsoft.com/office/drawing/2014/main" xmlns="" val="297939079"/>
                    </a:ext>
                  </a:extLst>
                </a:gridCol>
                <a:gridCol w="1894663">
                  <a:extLst>
                    <a:ext uri="{9D8B030D-6E8A-4147-A177-3AD203B41FA5}">
                      <a16:colId xmlns:a16="http://schemas.microsoft.com/office/drawing/2014/main" xmlns="" val="1384066453"/>
                    </a:ext>
                  </a:extLst>
                </a:gridCol>
                <a:gridCol w="1840711">
                  <a:extLst>
                    <a:ext uri="{9D8B030D-6E8A-4147-A177-3AD203B41FA5}">
                      <a16:colId xmlns:a16="http://schemas.microsoft.com/office/drawing/2014/main" xmlns="" val="2443634684"/>
                    </a:ext>
                  </a:extLst>
                </a:gridCol>
              </a:tblGrid>
              <a:tr h="292100">
                <a:tc>
                  <a:txBody>
                    <a:bodyPr/>
                    <a:lstStyle/>
                    <a:p>
                      <a:pPr algn="l" fontAlgn="b"/>
                      <a:r>
                        <a:rPr lang="en-US" sz="1800" u="none" strike="noStrike">
                          <a:effectLst/>
                        </a:rPr>
                        <a:t>Buys:</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Entry</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Target</a:t>
                      </a:r>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784923225"/>
                  </a:ext>
                </a:extLst>
              </a:tr>
              <a:tr h="292100">
                <a:tc>
                  <a:txBody>
                    <a:bodyPr/>
                    <a:lstStyle/>
                    <a:p>
                      <a:pPr algn="l" fontAlgn="b"/>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3022167079"/>
                  </a:ext>
                </a:extLst>
              </a:tr>
              <a:tr h="292100">
                <a:tc>
                  <a:txBody>
                    <a:bodyPr/>
                    <a:lstStyle/>
                    <a:p>
                      <a:pPr algn="l" fontAlgn="b"/>
                      <a:r>
                        <a:rPr lang="en-US" sz="1800" u="none" strike="noStrike">
                          <a:effectLst/>
                        </a:rPr>
                        <a:t>CBOE Holdings (CBOE)</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98.00 </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75.00 </a:t>
                      </a:r>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2983292841"/>
                  </a:ext>
                </a:extLst>
              </a:tr>
              <a:tr h="292100">
                <a:tc>
                  <a:txBody>
                    <a:bodyPr/>
                    <a:lstStyle/>
                    <a:p>
                      <a:pPr algn="l" fontAlgn="b"/>
                      <a:r>
                        <a:rPr lang="en-US" sz="1800" u="none" strike="noStrike">
                          <a:effectLst/>
                        </a:rPr>
                        <a:t>Western Digital (WDC) x</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54.00 </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61.00 </a:t>
                      </a:r>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1530802528"/>
                  </a:ext>
                </a:extLst>
              </a:tr>
              <a:tr h="292100">
                <a:tc>
                  <a:txBody>
                    <a:bodyPr/>
                    <a:lstStyle/>
                    <a:p>
                      <a:pPr algn="l" fontAlgn="b"/>
                      <a:r>
                        <a:rPr lang="en-US" sz="1800" u="none" strike="noStrike">
                          <a:effectLst/>
                        </a:rPr>
                        <a:t>Welltower Inc. (WELL)</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60.00 </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70.00 </a:t>
                      </a:r>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1541482543"/>
                  </a:ext>
                </a:extLst>
              </a:tr>
              <a:tr h="292100">
                <a:tc>
                  <a:txBody>
                    <a:bodyPr/>
                    <a:lstStyle/>
                    <a:p>
                      <a:pPr algn="l" fontAlgn="b"/>
                      <a:r>
                        <a:rPr lang="en-US" sz="1800" u="none" strike="noStrike">
                          <a:effectLst/>
                        </a:rPr>
                        <a:t>Kronos Worldwide (KRO)</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17.00 </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23.00 </a:t>
                      </a:r>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2148552910"/>
                  </a:ext>
                </a:extLst>
              </a:tr>
              <a:tr h="292100">
                <a:tc>
                  <a:txBody>
                    <a:bodyPr/>
                    <a:lstStyle/>
                    <a:p>
                      <a:pPr algn="l" fontAlgn="b"/>
                      <a:r>
                        <a:rPr lang="en-US" sz="1800" u="none" strike="noStrike">
                          <a:effectLst/>
                        </a:rPr>
                        <a:t>Fleetcore Technol. (FLT)</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221.00 </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232.00 </a:t>
                      </a:r>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2228355510"/>
                  </a:ext>
                </a:extLst>
              </a:tr>
              <a:tr h="292100">
                <a:tc>
                  <a:txBody>
                    <a:bodyPr/>
                    <a:lstStyle/>
                    <a:p>
                      <a:pPr algn="l" fontAlgn="b"/>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499729807"/>
                  </a:ext>
                </a:extLst>
              </a:tr>
              <a:tr h="292100">
                <a:tc>
                  <a:txBody>
                    <a:bodyPr/>
                    <a:lstStyle/>
                    <a:p>
                      <a:pPr algn="l" fontAlgn="b"/>
                      <a:r>
                        <a:rPr lang="en-US" sz="1800" u="none" strike="noStrike">
                          <a:effectLst/>
                        </a:rPr>
                        <a:t>Sells:</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4209832327"/>
                  </a:ext>
                </a:extLst>
              </a:tr>
              <a:tr h="292100">
                <a:tc>
                  <a:txBody>
                    <a:bodyPr/>
                    <a:lstStyle/>
                    <a:p>
                      <a:pPr algn="l" fontAlgn="b"/>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2046550541"/>
                  </a:ext>
                </a:extLst>
              </a:tr>
              <a:tr h="292100">
                <a:tc>
                  <a:txBody>
                    <a:bodyPr/>
                    <a:lstStyle/>
                    <a:p>
                      <a:pPr algn="l" fontAlgn="b"/>
                      <a:r>
                        <a:rPr lang="en-US" sz="1800" u="none" strike="noStrike">
                          <a:effectLst/>
                        </a:rPr>
                        <a:t>Bluebird Bio (BLUE) x</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145.00 </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125.00 </a:t>
                      </a:r>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1353205935"/>
                  </a:ext>
                </a:extLst>
              </a:tr>
              <a:tr h="292100">
                <a:tc>
                  <a:txBody>
                    <a:bodyPr/>
                    <a:lstStyle/>
                    <a:p>
                      <a:pPr algn="l" fontAlgn="b"/>
                      <a:r>
                        <a:rPr lang="en-US" sz="1800" u="none" strike="noStrike">
                          <a:effectLst/>
                        </a:rPr>
                        <a:t>Mahattan Associates (MANH)</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55.00 </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47.00 </a:t>
                      </a:r>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652741740"/>
                  </a:ext>
                </a:extLst>
              </a:tr>
              <a:tr h="292100">
                <a:tc>
                  <a:txBody>
                    <a:bodyPr/>
                    <a:lstStyle/>
                    <a:p>
                      <a:pPr algn="l" fontAlgn="b"/>
                      <a:r>
                        <a:rPr lang="en-US" sz="1800" u="none" strike="noStrike">
                          <a:effectLst/>
                        </a:rPr>
                        <a:t>Chubb Ltd, (CB)</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136.00 </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125.00 </a:t>
                      </a:r>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839342713"/>
                  </a:ext>
                </a:extLst>
              </a:tr>
              <a:tr h="292100">
                <a:tc>
                  <a:txBody>
                    <a:bodyPr/>
                    <a:lstStyle/>
                    <a:p>
                      <a:pPr algn="l" fontAlgn="b"/>
                      <a:r>
                        <a:rPr lang="en-US" sz="1800" u="none" strike="noStrike">
                          <a:effectLst/>
                        </a:rPr>
                        <a:t>Dicks Sporting Goods (DKS)</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36.00 </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28.00 </a:t>
                      </a:r>
                      <a:endParaRPr lang="en-US" sz="1800" b="1"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3863520120"/>
                  </a:ext>
                </a:extLst>
              </a:tr>
              <a:tr h="292100">
                <a:tc>
                  <a:txBody>
                    <a:bodyPr/>
                    <a:lstStyle/>
                    <a:p>
                      <a:pPr algn="l" fontAlgn="b"/>
                      <a:r>
                        <a:rPr lang="en-US" sz="1800" u="none" strike="noStrike">
                          <a:effectLst/>
                        </a:rPr>
                        <a:t>Goldman Sacks (GS)</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a:effectLst/>
                        </a:rPr>
                        <a:t> $             230.00 </a:t>
                      </a:r>
                      <a:endParaRPr lang="en-US" sz="1800" b="1"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800" u="none" strike="noStrike" dirty="0">
                          <a:effectLst/>
                        </a:rPr>
                        <a:t> $            220.00 </a:t>
                      </a:r>
                      <a:endParaRPr lang="en-US" sz="18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xmlns="" val="159554527"/>
                  </a:ext>
                </a:extLst>
              </a:tr>
            </a:tbl>
          </a:graphicData>
        </a:graphic>
      </p:graphicFrame>
    </p:spTree>
    <p:extLst>
      <p:ext uri="{BB962C8B-B14F-4D97-AF65-F5344CB8AC3E}">
        <p14:creationId xmlns:p14="http://schemas.microsoft.com/office/powerpoint/2010/main" xmlns="" val="3612487875"/>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533400" y="152400"/>
            <a:ext cx="8229600" cy="685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Stocks</a:t>
            </a:r>
            <a:r>
              <a:rPr lang="en-US" sz="2400" dirty="0">
                <a:solidFill>
                  <a:schemeClr val="dk1"/>
                </a:solidFill>
                <a:latin typeface="Calibri"/>
                <a:ea typeface="Calibri"/>
                <a:cs typeface="Calibri"/>
                <a:sym typeface="Calibri"/>
              </a:rPr>
              <a:t>-Sideways Correction </a:t>
            </a:r>
            <a:endParaRPr lang="en-US" sz="2400" b="0" i="0" u="none" strike="noStrike" cap="none" baseline="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304800" y="762000"/>
            <a:ext cx="8686800" cy="5486400"/>
          </a:xfrm>
          <a:prstGeom prst="rect">
            <a:avLst/>
          </a:prstGeom>
          <a:noFill/>
          <a:ln>
            <a:noFill/>
          </a:ln>
        </p:spPr>
        <p:txBody>
          <a:bodyPr lIns="91425" tIns="45700" rIns="91425" bIns="45700" anchor="t" anchorCtr="0">
            <a:noAutofit/>
          </a:bodyPr>
          <a:lstStyle/>
          <a:p>
            <a:pPr marL="0" indent="0">
              <a:spcBef>
                <a:spcPts val="0"/>
              </a:spcBef>
              <a:buSzPct val="25000"/>
              <a:buNone/>
            </a:pP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chemeClr val="tx1"/>
                </a:solidFill>
                <a:latin typeface="Calibri"/>
                <a:ea typeface="Calibri"/>
                <a:cs typeface="Calibri"/>
                <a:sym typeface="Calibri"/>
              </a:rPr>
              <a:t>*If all tariffs are implemented it will cut S&amp;P 500 2019 earnings by $10, creating YOY losses for the first time since 2009. China is the big story</a:t>
            </a: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chemeClr val="tx1"/>
                </a:solidFill>
                <a:latin typeface="Calibri"/>
                <a:ea typeface="Calibri"/>
                <a:cs typeface="Calibri"/>
                <a:sym typeface="Calibri"/>
              </a:rPr>
              <a:t>*NAFTA resurrection is a positive, but is only 12% of the problem, and 5% if you include Europe</a:t>
            </a: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chemeClr val="tx1"/>
                </a:solidFill>
                <a:latin typeface="Calibri" panose="020F0502020204030204" pitchFamily="34" charset="0"/>
                <a:ea typeface="Calibri"/>
                <a:cs typeface="Calibri" panose="020F0502020204030204" pitchFamily="34" charset="0"/>
                <a:sym typeface="Calibri"/>
              </a:rPr>
              <a:t>*</a:t>
            </a:r>
            <a:r>
              <a:rPr lang="en-US" sz="1900" dirty="0">
                <a:solidFill>
                  <a:schemeClr val="tx1"/>
                </a:solidFill>
                <a:latin typeface="Calibri" panose="020F0502020204030204" pitchFamily="34" charset="0"/>
                <a:cs typeface="Calibri" panose="020F0502020204030204" pitchFamily="34" charset="0"/>
              </a:rPr>
              <a:t>Share Buy Backs Are Booming, hitting $189 billion in Q2, up 60% YOY, the most in history </a:t>
            </a: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chemeClr val="tx1"/>
                </a:solidFill>
                <a:latin typeface="Calibri"/>
                <a:ea typeface="Calibri"/>
                <a:cs typeface="Calibri"/>
                <a:sym typeface="Calibri"/>
              </a:rPr>
              <a:t>*Multinationals have been slow to repatriate foreign funds, so there is a lot more more still abroad to buy back stocks</a:t>
            </a: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chemeClr val="tx1"/>
                </a:solidFill>
                <a:latin typeface="Calibri"/>
                <a:ea typeface="Calibri"/>
                <a:cs typeface="Calibri"/>
                <a:sym typeface="Calibri"/>
              </a:rPr>
              <a:t>*Number of shares falling on down days greatly</a:t>
            </a:r>
            <a:br>
              <a:rPr lang="en-US" sz="1900" dirty="0">
                <a:solidFill>
                  <a:schemeClr val="tx1"/>
                </a:solidFill>
                <a:latin typeface="Calibri"/>
                <a:ea typeface="Calibri"/>
                <a:cs typeface="Calibri"/>
                <a:sym typeface="Calibri"/>
              </a:rPr>
            </a:br>
            <a:r>
              <a:rPr lang="en-US" sz="1900" dirty="0">
                <a:solidFill>
                  <a:schemeClr val="tx1"/>
                </a:solidFill>
                <a:latin typeface="Calibri"/>
                <a:ea typeface="Calibri"/>
                <a:cs typeface="Calibri"/>
                <a:sym typeface="Calibri"/>
              </a:rPr>
              <a:t>exceeds rising ones</a:t>
            </a: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chemeClr val="tx1"/>
                </a:solidFill>
                <a:latin typeface="Calibri"/>
                <a:ea typeface="Calibri"/>
                <a:cs typeface="Calibri"/>
                <a:sym typeface="Calibri"/>
              </a:rPr>
              <a:t>*Bottom Line: keep small longs in tech and</a:t>
            </a:r>
            <a:br>
              <a:rPr lang="en-US" sz="1900" dirty="0">
                <a:solidFill>
                  <a:schemeClr val="tx1"/>
                </a:solidFill>
                <a:latin typeface="Calibri"/>
                <a:ea typeface="Calibri"/>
                <a:cs typeface="Calibri"/>
                <a:sym typeface="Calibri"/>
              </a:rPr>
            </a:br>
            <a:r>
              <a:rPr lang="en-US" sz="1900" dirty="0">
                <a:solidFill>
                  <a:schemeClr val="tx1"/>
                </a:solidFill>
                <a:latin typeface="Calibri"/>
                <a:ea typeface="Calibri"/>
                <a:cs typeface="Calibri"/>
                <a:sym typeface="Calibri"/>
              </a:rPr>
              <a:t>trade peace stocks</a:t>
            </a: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900" dirty="0">
                <a:solidFill>
                  <a:srgbClr val="FF0000"/>
                </a:solidFill>
                <a:latin typeface="Calibri"/>
                <a:ea typeface="Calibri"/>
                <a:cs typeface="Calibri"/>
                <a:sym typeface="Calibri"/>
              </a:rPr>
              <a:t/>
            </a:r>
            <a:br>
              <a:rPr lang="en-US" sz="19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a:solidFill>
                  <a:srgbClr val="FF0000"/>
                </a:solidFill>
                <a:latin typeface="Calibri" charset="0"/>
                <a:ea typeface="Calibri" charset="0"/>
                <a:cs typeface="Calibri" charset="0"/>
              </a:rPr>
              <a:t/>
            </a:r>
            <a:br>
              <a:rPr lang="en-US" sz="1800" dirty="0">
                <a:solidFill>
                  <a:srgbClr val="FF0000"/>
                </a:solidFill>
                <a:latin typeface="Calibri" charset="0"/>
                <a:ea typeface="Calibri" charset="0"/>
                <a:cs typeface="Calibri" charset="0"/>
              </a:rPr>
            </a:br>
            <a:r>
              <a:rPr lang="en-US" sz="1800" dirty="0">
                <a:solidFill>
                  <a:srgbClr val="FF0000"/>
                </a:solidFill>
              </a:rPr>
              <a:t> </a:t>
            </a: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b="0" i="0" u="none" strike="noStrike" cap="none" dirty="0">
                <a:solidFill>
                  <a:srgbClr val="FF0000"/>
                </a:solidFill>
                <a:latin typeface="Calibri"/>
                <a:ea typeface="Calibri"/>
                <a:cs typeface="Calibri"/>
                <a:sym typeface="Calibri"/>
              </a:rPr>
              <a:t/>
            </a:r>
            <a:br>
              <a:rPr lang="en-US" sz="1800" b="0" i="0" u="none" strike="noStrike" cap="none" dirty="0">
                <a:solidFill>
                  <a:srgbClr val="FF0000"/>
                </a:solidFill>
                <a:latin typeface="Calibri"/>
                <a:ea typeface="Calibri"/>
                <a:cs typeface="Calibri"/>
                <a:sym typeface="Calibri"/>
              </a:rPr>
            </a:br>
            <a:r>
              <a:rPr lang="en-US" sz="1800" b="0" i="0" u="none" strike="noStrike" cap="none" dirty="0">
                <a:solidFill>
                  <a:srgbClr val="FF0000"/>
                </a:solidFill>
                <a:latin typeface="Calibri"/>
                <a:ea typeface="Calibri"/>
                <a:cs typeface="Calibri"/>
                <a:sym typeface="Calibri"/>
              </a:rPr>
              <a:t/>
            </a:r>
            <a:br>
              <a:rPr lang="en-US" sz="1800" b="0" i="0" u="none" strike="noStrike" cap="none" dirty="0">
                <a:solidFill>
                  <a:srgbClr val="FF0000"/>
                </a:solidFill>
                <a:latin typeface="Calibri"/>
                <a:ea typeface="Calibri"/>
                <a:cs typeface="Calibri"/>
                <a:sym typeface="Calibri"/>
              </a:rPr>
            </a:br>
            <a:r>
              <a:rPr lang="en-US" sz="1800" b="0" i="0" u="none" strike="noStrike" cap="none" dirty="0">
                <a:solidFill>
                  <a:srgbClr val="FF0000"/>
                </a:solidFill>
                <a:latin typeface="Calibri"/>
                <a:ea typeface="Calibri"/>
                <a:cs typeface="Calibri"/>
                <a:sym typeface="Calibri"/>
              </a:rPr>
              <a:t/>
            </a:r>
            <a:br>
              <a:rPr lang="en-US" sz="1800" b="0" i="0" u="none" strike="noStrike" cap="none" dirty="0">
                <a:solidFill>
                  <a:srgbClr val="FF0000"/>
                </a:solidFill>
                <a:latin typeface="Calibri"/>
                <a:ea typeface="Calibri"/>
                <a:cs typeface="Calibri"/>
                <a:sym typeface="Calibri"/>
              </a:rPr>
            </a:br>
            <a:endParaRPr lang="en-US" sz="1800" b="0" i="0" u="none" strike="noStrike" cap="none" baseline="0"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xmlns="" id="{EAF22969-E257-1746-8842-FCFC0297B3ED}"/>
              </a:ext>
            </a:extLst>
          </p:cNvPr>
          <p:cNvPicPr>
            <a:picLocks noChangeAspect="1"/>
          </p:cNvPicPr>
          <p:nvPr/>
        </p:nvPicPr>
        <p:blipFill>
          <a:blip r:embed="rId3"/>
          <a:stretch>
            <a:fillRect/>
          </a:stretch>
        </p:blipFill>
        <p:spPr>
          <a:xfrm>
            <a:off x="5943600" y="4419600"/>
            <a:ext cx="2819400" cy="2251604"/>
          </a:xfrm>
          <a:prstGeom prst="rect">
            <a:avLst/>
          </a:prstGeom>
        </p:spPr>
      </p:pic>
    </p:spTree>
    <p:extLst>
      <p:ext uri="{BB962C8B-B14F-4D97-AF65-F5344CB8AC3E}">
        <p14:creationId xmlns:p14="http://schemas.microsoft.com/office/powerpoint/2010/main" xmlns="" val="177919252"/>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81000" y="2286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S&amp;P 500-New High</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5/$277-$280 put spread double weighting</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lang="en-US" sz="1600" b="1" i="1" u="none" strike="noStrike" cap="none" baseline="0" dirty="0">
              <a:latin typeface="Calibri"/>
              <a:ea typeface="Calibri"/>
              <a:cs typeface="Calibri"/>
              <a:sym typeface="Calibri"/>
            </a:endParaRPr>
          </a:p>
        </p:txBody>
      </p:sp>
      <p:pic>
        <p:nvPicPr>
          <p:cNvPr id="3" name="Picture 2">
            <a:extLst>
              <a:ext uri="{FF2B5EF4-FFF2-40B4-BE49-F238E27FC236}">
                <a16:creationId xmlns:a16="http://schemas.microsoft.com/office/drawing/2014/main" xmlns="" id="{1595BD6B-58AB-4981-A383-0641689DE673}"/>
              </a:ext>
            </a:extLst>
          </p:cNvPr>
          <p:cNvPicPr>
            <a:picLocks noChangeAspect="1"/>
          </p:cNvPicPr>
          <p:nvPr/>
        </p:nvPicPr>
        <p:blipFill>
          <a:blip r:embed="rId3"/>
          <a:stretch>
            <a:fillRect/>
          </a:stretch>
        </p:blipFill>
        <p:spPr>
          <a:xfrm>
            <a:off x="914400" y="1219200"/>
            <a:ext cx="7254110" cy="5524933"/>
          </a:xfrm>
          <a:prstGeom prst="rect">
            <a:avLst/>
          </a:prstGeom>
        </p:spPr>
      </p:pic>
    </p:spTree>
    <p:extLst>
      <p:ext uri="{BB962C8B-B14F-4D97-AF65-F5344CB8AC3E}">
        <p14:creationId xmlns:p14="http://schemas.microsoft.com/office/powerpoint/2010/main" xmlns="" val="2169211964"/>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5E051F-E142-4C44-A39C-CC3BF645FCCD}"/>
              </a:ext>
            </a:extLst>
          </p:cNvPr>
          <p:cNvSpPr>
            <a:spLocks noGrp="1"/>
          </p:cNvSpPr>
          <p:nvPr>
            <p:ph type="title"/>
          </p:nvPr>
        </p:nvSpPr>
        <p:spPr/>
        <p:txBody>
          <a:bodyPr/>
          <a:lstStyle/>
          <a:p>
            <a:r>
              <a:rPr lang="en-US" sz="2800" b="1" dirty="0"/>
              <a:t>October 26-27 Lake Tahoe Conference</a:t>
            </a:r>
          </a:p>
        </p:txBody>
      </p:sp>
      <p:sp>
        <p:nvSpPr>
          <p:cNvPr id="3" name="Text Placeholder 2">
            <a:extLst>
              <a:ext uri="{FF2B5EF4-FFF2-40B4-BE49-F238E27FC236}">
                <a16:creationId xmlns:a16="http://schemas.microsoft.com/office/drawing/2014/main" xmlns="" id="{C4405A99-DF5B-9B4D-B5E9-DF64C1B98AA0}"/>
              </a:ext>
            </a:extLst>
          </p:cNvPr>
          <p:cNvSpPr>
            <a:spLocks noGrp="1"/>
          </p:cNvSpPr>
          <p:nvPr>
            <p:ph type="body" idx="1"/>
          </p:nvPr>
        </p:nvSpPr>
        <p:spPr/>
        <p:txBody>
          <a:bodyPr/>
          <a:lstStyle/>
          <a:p>
            <a:pPr marL="203200" indent="0">
              <a:buNone/>
            </a:pPr>
            <a:r>
              <a:rPr lang="en-US" sz="2000" dirty="0"/>
              <a:t>*Two days of informative speakers on crucial trading and investment issues</a:t>
            </a:r>
            <a:br>
              <a:rPr lang="en-US" sz="2000" dirty="0"/>
            </a:br>
            <a:r>
              <a:rPr lang="en-US" sz="2000" dirty="0"/>
              <a:t/>
            </a:r>
            <a:br>
              <a:rPr lang="en-US" sz="2000" dirty="0"/>
            </a:br>
            <a:r>
              <a:rPr lang="en-US" sz="2000" dirty="0"/>
              <a:t>*Trade tips with the most successful Mad Hedge traders</a:t>
            </a:r>
            <a:br>
              <a:rPr lang="en-US" sz="2000" dirty="0"/>
            </a:br>
            <a:r>
              <a:rPr lang="en-US" sz="2000" dirty="0"/>
              <a:t/>
            </a:r>
            <a:br>
              <a:rPr lang="en-US" sz="2000" dirty="0"/>
            </a:br>
            <a:r>
              <a:rPr lang="en-US" sz="2000" dirty="0"/>
              <a:t>*2 nights in the Hyatt, including all you can eat and drink</a:t>
            </a:r>
            <a:br>
              <a:rPr lang="en-US" sz="2000" dirty="0"/>
            </a:br>
            <a:r>
              <a:rPr lang="en-US" sz="2000" dirty="0"/>
              <a:t/>
            </a:r>
            <a:br>
              <a:rPr lang="en-US" sz="2000" dirty="0"/>
            </a:br>
            <a:r>
              <a:rPr lang="en-US" sz="2000" dirty="0"/>
              <a:t>*Tickets are a bargain at</a:t>
            </a:r>
            <a:br>
              <a:rPr lang="en-US" sz="2000" dirty="0"/>
            </a:br>
            <a:r>
              <a:rPr lang="en-US" sz="2000" dirty="0"/>
              <a:t/>
            </a:r>
            <a:br>
              <a:rPr lang="en-US" sz="2000" dirty="0"/>
            </a:br>
            <a:r>
              <a:rPr lang="en-US" sz="2800" b="1" dirty="0"/>
              <a:t> $599 to $1,799</a:t>
            </a:r>
            <a:br>
              <a:rPr lang="en-US" sz="2800" b="1" dirty="0"/>
            </a:br>
            <a:r>
              <a:rPr lang="en-US" sz="2800" b="1" dirty="0"/>
              <a:t/>
            </a:r>
            <a:br>
              <a:rPr lang="en-US" sz="2800" b="1" dirty="0"/>
            </a:br>
            <a:r>
              <a:rPr lang="en-US" sz="2000" dirty="0"/>
              <a:t>*Buy now, upper ticket classes</a:t>
            </a:r>
            <a:br>
              <a:rPr lang="en-US" sz="2000" dirty="0"/>
            </a:br>
            <a:r>
              <a:rPr lang="en-US" sz="2000" dirty="0"/>
              <a:t>sell out first</a:t>
            </a:r>
          </a:p>
        </p:txBody>
      </p:sp>
      <p:pic>
        <p:nvPicPr>
          <p:cNvPr id="4" name="Picture 3" descr="Macintosh HD:Users:randybronte:Desktop:lake-tahoe.jpg">
            <a:extLst>
              <a:ext uri="{FF2B5EF4-FFF2-40B4-BE49-F238E27FC236}">
                <a16:creationId xmlns:a16="http://schemas.microsoft.com/office/drawing/2014/main" xmlns="" id="{976D7D3F-08CB-4E44-B693-AF74338D1BF6}"/>
              </a:ext>
            </a:extLst>
          </p:cNvPr>
          <p:cNvPicPr/>
          <p:nvPr/>
        </p:nvPicPr>
        <p:blipFill>
          <a:blip r:embed="rId2">
            <a:extLst>
              <a:ext uri="{28A0092B-C50C-407E-A947-70E740481C1C}">
                <a14:useLocalDpi xmlns:a14="http://schemas.microsoft.com/office/drawing/2010/main" xmlns="" val="0"/>
              </a:ext>
            </a:extLst>
          </a:blip>
          <a:srcRect/>
          <a:stretch>
            <a:fillRect/>
          </a:stretch>
        </p:blipFill>
        <p:spPr bwMode="auto">
          <a:xfrm>
            <a:off x="5715000" y="4114800"/>
            <a:ext cx="3194050" cy="2482850"/>
          </a:xfrm>
          <a:prstGeom prst="rect">
            <a:avLst/>
          </a:prstGeom>
          <a:noFill/>
          <a:ln>
            <a:noFill/>
          </a:ln>
        </p:spPr>
      </p:pic>
    </p:spTree>
    <p:extLst>
      <p:ext uri="{BB962C8B-B14F-4D97-AF65-F5344CB8AC3E}">
        <p14:creationId xmlns:p14="http://schemas.microsoft.com/office/powerpoint/2010/main" xmlns="" val="3800176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81000" y="2286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S&amp;P 500- Overshoot Risk</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5/$277-$280 put spread double weighting</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lang="en-US" sz="1600" b="1" i="1" u="none" strike="noStrike" cap="none" baseline="0" dirty="0">
              <a:latin typeface="Calibri"/>
              <a:ea typeface="Calibri"/>
              <a:cs typeface="Calibri"/>
              <a:sym typeface="Calibri"/>
            </a:endParaRPr>
          </a:p>
        </p:txBody>
      </p:sp>
      <p:pic>
        <p:nvPicPr>
          <p:cNvPr id="3" name="Picture 2">
            <a:extLst>
              <a:ext uri="{FF2B5EF4-FFF2-40B4-BE49-F238E27FC236}">
                <a16:creationId xmlns:a16="http://schemas.microsoft.com/office/drawing/2014/main" xmlns="" id="{215ED870-585C-4CC4-B688-965FEC10A1AB}"/>
              </a:ext>
            </a:extLst>
          </p:cNvPr>
          <p:cNvPicPr>
            <a:picLocks noChangeAspect="1"/>
          </p:cNvPicPr>
          <p:nvPr/>
        </p:nvPicPr>
        <p:blipFill>
          <a:blip r:embed="rId3"/>
          <a:stretch>
            <a:fillRect/>
          </a:stretch>
        </p:blipFill>
        <p:spPr>
          <a:xfrm>
            <a:off x="838200" y="1143001"/>
            <a:ext cx="7503664" cy="5715000"/>
          </a:xfrm>
          <a:prstGeom prst="rect">
            <a:avLst/>
          </a:prstGeom>
        </p:spPr>
      </p:pic>
    </p:spTree>
    <p:extLst>
      <p:ext uri="{BB962C8B-B14F-4D97-AF65-F5344CB8AC3E}">
        <p14:creationId xmlns:p14="http://schemas.microsoft.com/office/powerpoint/2010/main" xmlns="" val="3309786414"/>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533400" y="762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Dow Average- New High</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93176D9F-7669-406F-BBD3-16DDA9CDD40B}"/>
              </a:ext>
            </a:extLst>
          </p:cNvPr>
          <p:cNvPicPr>
            <a:picLocks noChangeAspect="1"/>
          </p:cNvPicPr>
          <p:nvPr/>
        </p:nvPicPr>
        <p:blipFill>
          <a:blip r:embed="rId3"/>
          <a:stretch>
            <a:fillRect/>
          </a:stretch>
        </p:blipFill>
        <p:spPr>
          <a:xfrm>
            <a:off x="762000" y="1066800"/>
            <a:ext cx="7413838" cy="5724939"/>
          </a:xfrm>
          <a:prstGeom prst="rect">
            <a:avLst/>
          </a:prstGeom>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85775" y="228600"/>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Russell 2000 (IWM)- Topping Out</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has become the lead index on tax breaks</a:t>
            </a:r>
            <a:endParaRPr lang="en-US" sz="1800" b="0" i="0" u="none" strike="noStrike" cap="none" baseline="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60DE091E-1E95-42EB-98CD-C538980E8EF5}"/>
              </a:ext>
            </a:extLst>
          </p:cNvPr>
          <p:cNvPicPr>
            <a:picLocks noChangeAspect="1"/>
          </p:cNvPicPr>
          <p:nvPr/>
        </p:nvPicPr>
        <p:blipFill>
          <a:blip r:embed="rId3"/>
          <a:stretch>
            <a:fillRect/>
          </a:stretch>
        </p:blipFill>
        <p:spPr>
          <a:xfrm>
            <a:off x="838200" y="1295401"/>
            <a:ext cx="7317872" cy="5562600"/>
          </a:xfrm>
          <a:prstGeom prst="rect">
            <a:avLst/>
          </a:prstGeom>
        </p:spPr>
      </p:pic>
    </p:spTree>
    <p:extLst>
      <p:ext uri="{BB962C8B-B14F-4D97-AF65-F5344CB8AC3E}">
        <p14:creationId xmlns:p14="http://schemas.microsoft.com/office/powerpoint/2010/main" xmlns="" val="397700783"/>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152400" y="17585"/>
            <a:ext cx="8915400" cy="838200"/>
          </a:xfrm>
          <a:prstGeom prst="rect">
            <a:avLst/>
          </a:prstGeom>
          <a:solidFill>
            <a:srgbClr val="2D2F2B"/>
          </a:solidFill>
          <a:ln>
            <a:noFill/>
          </a:ln>
        </p:spPr>
        <p:txBody>
          <a:bodyPr lIns="91425" tIns="45700" rIns="91425" bIns="45700" anchor="ctr" anchorCtr="0">
            <a:noAutofit/>
          </a:bodyPr>
          <a:lstStyle/>
          <a:p>
            <a:pPr lvl="0" algn="ctr">
              <a:buClr>
                <a:schemeClr val="dk1"/>
              </a:buClr>
              <a:buSzPct val="25000"/>
            </a:pPr>
            <a:r>
              <a:rPr lang="en-US" sz="2400" b="0" i="0" u="none" strike="noStrike" cap="none" baseline="0" dirty="0">
                <a:solidFill>
                  <a:srgbClr val="FFFFFF"/>
                </a:solidFill>
                <a:latin typeface="Calibri"/>
                <a:ea typeface="Calibri"/>
                <a:cs typeface="Calibri"/>
                <a:sym typeface="Calibri"/>
              </a:rPr>
              <a:t>NASDAQ (QQQ)</a:t>
            </a:r>
            <a:r>
              <a:rPr lang="en-US" sz="2400" dirty="0">
                <a:solidFill>
                  <a:srgbClr val="FFFFFF"/>
                </a:solidFill>
                <a:latin typeface="Calibri"/>
                <a:ea typeface="Calibri"/>
                <a:cs typeface="Calibri"/>
                <a:sym typeface="Calibri"/>
              </a:rPr>
              <a:t>- Settling Into a Range for the rest of 2018</a:t>
            </a:r>
            <a:endParaRPr lang="en-US" sz="2400" b="0" i="0" u="none" strike="noStrike" cap="none" baseline="0" dirty="0">
              <a:solidFill>
                <a:srgbClr val="FFFFFF"/>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26039688-ACF0-41B0-9288-FC18EBCDBD85}"/>
              </a:ext>
            </a:extLst>
          </p:cNvPr>
          <p:cNvPicPr>
            <a:picLocks noChangeAspect="1"/>
          </p:cNvPicPr>
          <p:nvPr/>
        </p:nvPicPr>
        <p:blipFill>
          <a:blip r:embed="rId3"/>
          <a:stretch>
            <a:fillRect/>
          </a:stretch>
        </p:blipFill>
        <p:spPr>
          <a:xfrm>
            <a:off x="609599" y="1066800"/>
            <a:ext cx="7538017" cy="5773615"/>
          </a:xfrm>
          <a:prstGeom prst="rect">
            <a:avLst/>
          </a:prstGeom>
        </p:spPr>
      </p:pic>
    </p:spTree>
    <p:extLst>
      <p:ext uri="{BB962C8B-B14F-4D97-AF65-F5344CB8AC3E}">
        <p14:creationId xmlns:p14="http://schemas.microsoft.com/office/powerpoint/2010/main" xmlns="" val="74127755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(VIX)- Spike Time</a:t>
            </a:r>
            <a:r>
              <a:rPr lang="en-US" sz="2000" dirty="0">
                <a:solidFill>
                  <a:schemeClr val="dk1"/>
                </a:solidFill>
                <a:latin typeface="Calibri"/>
                <a:ea typeface="Calibri"/>
                <a:cs typeface="Calibri"/>
                <a:sym typeface="Calibri"/>
              </a:rPr>
              <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0FDCFCAC-85C4-4FE3-9EE2-3F849AA6217B}"/>
              </a:ext>
            </a:extLst>
          </p:cNvPr>
          <p:cNvPicPr>
            <a:picLocks noChangeAspect="1"/>
          </p:cNvPicPr>
          <p:nvPr/>
        </p:nvPicPr>
        <p:blipFill>
          <a:blip r:embed="rId3"/>
          <a:stretch>
            <a:fillRect/>
          </a:stretch>
        </p:blipFill>
        <p:spPr>
          <a:xfrm>
            <a:off x="990600" y="990600"/>
            <a:ext cx="7646205" cy="5867400"/>
          </a:xfrm>
          <a:prstGeom prst="rect">
            <a:avLst/>
          </a:prstGeom>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err="1">
                <a:solidFill>
                  <a:schemeClr val="dk1"/>
                </a:solidFill>
                <a:latin typeface="Calibri"/>
                <a:ea typeface="Calibri"/>
                <a:cs typeface="Calibri"/>
                <a:sym typeface="Calibri"/>
              </a:rPr>
              <a:t>iPath</a:t>
            </a:r>
            <a:r>
              <a:rPr lang="en-US" sz="2400" b="0" i="0" u="none" strike="noStrike" cap="none" baseline="0" dirty="0">
                <a:solidFill>
                  <a:schemeClr val="dk1"/>
                </a:solidFill>
                <a:latin typeface="Calibri"/>
                <a:ea typeface="Calibri"/>
                <a:cs typeface="Calibri"/>
                <a:sym typeface="Calibri"/>
              </a:rPr>
              <a:t> S&amp;P 500 VIX Short-Term Futures ETN (VXX)</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a:solidFill>
                  <a:srgbClr val="00A64B"/>
                </a:solidFill>
                <a:latin typeface="Calibri"/>
                <a:ea typeface="Calibri"/>
                <a:cs typeface="Calibri"/>
                <a:sym typeface="Calibri"/>
              </a:rPr>
              <a:t>took profits on long </a:t>
            </a:r>
            <a:r>
              <a:rPr lang="en-US" sz="1800" dirty="0">
                <a:solidFill>
                  <a:srgbClr val="00A64B"/>
                </a:solidFill>
                <a:latin typeface="Calibri"/>
                <a:ea typeface="Calibri"/>
                <a:cs typeface="Calibri"/>
                <a:sym typeface="Calibri"/>
              </a:rPr>
              <a:t>1</a:t>
            </a:r>
            <a:r>
              <a:rPr lang="en-US" sz="1800" b="0" i="0" u="none" strike="noStrike" cap="none" baseline="0" dirty="0">
                <a:solidFill>
                  <a:srgbClr val="00A64B"/>
                </a:solidFill>
                <a:latin typeface="Calibri"/>
                <a:ea typeface="Calibri"/>
                <a:cs typeface="Calibri"/>
                <a:sym typeface="Calibri"/>
              </a:rPr>
              <a:t>/$40 calls</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a:solidFill>
                  <a:srgbClr val="00B050"/>
                </a:solidFill>
                <a:latin typeface="Calibri"/>
                <a:ea typeface="Calibri"/>
                <a:cs typeface="Calibri"/>
                <a:sym typeface="Calibri"/>
              </a:rPr>
              <a:t>took profits on </a:t>
            </a:r>
            <a:r>
              <a:rPr lang="en-US" sz="1800" dirty="0">
                <a:solidFill>
                  <a:srgbClr val="00B050"/>
                </a:solidFill>
                <a:latin typeface="Calibri"/>
                <a:ea typeface="Calibri"/>
                <a:cs typeface="Calibri"/>
                <a:sym typeface="Calibri"/>
              </a:rPr>
              <a:t>long 3/$60-$65 bear put spread</a:t>
            </a:r>
            <a:r>
              <a:rPr lang="en-US" sz="1800" b="0" i="0" u="none" strike="noStrike" cap="none" baseline="0" dirty="0">
                <a:solidFill>
                  <a:schemeClr val="dk1"/>
                </a:solidFill>
                <a:latin typeface="Calibri"/>
                <a:ea typeface="Calibri"/>
                <a:cs typeface="Calibri"/>
                <a:sym typeface="Calibri"/>
              </a:rPr>
              <a:t/>
            </a:r>
            <a:br>
              <a:rPr lang="en-US" sz="1800" b="0" i="0" u="none" strike="noStrike" cap="none" baseline="0" dirty="0">
                <a:solidFill>
                  <a:schemeClr val="dk1"/>
                </a:solidFill>
                <a:latin typeface="Calibri"/>
                <a:ea typeface="Calibri"/>
                <a:cs typeface="Calibri"/>
                <a:sym typeface="Calibri"/>
              </a:rPr>
            </a:br>
            <a:r>
              <a:rPr lang="en-US" sz="1800" b="0" i="0" u="none" strike="noStrike" cap="none" baseline="0" dirty="0">
                <a:solidFill>
                  <a:srgbClr val="00B050"/>
                </a:solidFill>
                <a:latin typeface="Calibri"/>
                <a:ea typeface="Calibri"/>
                <a:cs typeface="Calibri"/>
                <a:sym typeface="Calibri"/>
              </a:rPr>
              <a:t>took profits on long 3/$55-$60 bear put spread</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rgbClr val="00B050"/>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4DE4789F-60AB-4086-9F02-F0E7DC20B0F2}"/>
              </a:ext>
            </a:extLst>
          </p:cNvPr>
          <p:cNvPicPr>
            <a:picLocks noChangeAspect="1"/>
          </p:cNvPicPr>
          <p:nvPr/>
        </p:nvPicPr>
        <p:blipFill>
          <a:blip r:embed="rId3"/>
          <a:stretch>
            <a:fillRect/>
          </a:stretch>
        </p:blipFill>
        <p:spPr>
          <a:xfrm>
            <a:off x="838200" y="1433995"/>
            <a:ext cx="7086600" cy="5424006"/>
          </a:xfrm>
          <a:prstGeom prst="rect">
            <a:avLst/>
          </a:prstGeom>
        </p:spPr>
      </p:pic>
    </p:spTree>
    <p:extLst>
      <p:ext uri="{BB962C8B-B14F-4D97-AF65-F5344CB8AC3E}">
        <p14:creationId xmlns:p14="http://schemas.microsoft.com/office/powerpoint/2010/main" xmlns="" val="2786606044"/>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752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Facebook</a:t>
            </a:r>
            <a:r>
              <a:rPr lang="en-US" sz="2400" b="0" i="0" u="none" strike="noStrike" cap="none"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FB)- Reality Returns</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4/$150-$160 call spread</a:t>
            </a:r>
            <a:br>
              <a:rPr lang="en-US" sz="1800" dirty="0">
                <a:solidFill>
                  <a:srgbClr val="FF0000"/>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6/$130-$140 bull call spread</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3/$155-$165 bull call spread</a:t>
            </a:r>
            <a:br>
              <a:rPr lang="en-US" sz="1800" dirty="0">
                <a:solidFill>
                  <a:srgbClr val="00B050"/>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3/$190-$195 bear put spread</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1D4FAD09-9173-4F4A-8F17-BD76F73FB4BD}"/>
              </a:ext>
            </a:extLst>
          </p:cNvPr>
          <p:cNvPicPr>
            <a:picLocks noChangeAspect="1"/>
          </p:cNvPicPr>
          <p:nvPr/>
        </p:nvPicPr>
        <p:blipFill>
          <a:blip r:embed="rId3"/>
          <a:stretch>
            <a:fillRect/>
          </a:stretch>
        </p:blipFill>
        <p:spPr>
          <a:xfrm>
            <a:off x="1291305" y="1864478"/>
            <a:ext cx="6561389" cy="5006774"/>
          </a:xfrm>
          <a:prstGeom prst="rect">
            <a:avLst/>
          </a:prstGeom>
        </p:spPr>
      </p:pic>
    </p:spTree>
    <p:extLst>
      <p:ext uri="{BB962C8B-B14F-4D97-AF65-F5344CB8AC3E}">
        <p14:creationId xmlns:p14="http://schemas.microsoft.com/office/powerpoint/2010/main" xmlns="" val="2812459821"/>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Apple</a:t>
            </a:r>
            <a:r>
              <a:rPr lang="en-US" sz="2400" b="0" i="0" u="none" strike="noStrike" cap="none" dirty="0">
                <a:solidFill>
                  <a:schemeClr val="dk1"/>
                </a:solidFill>
                <a:latin typeface="Calibri"/>
                <a:ea typeface="Calibri"/>
                <a:cs typeface="Calibri"/>
                <a:sym typeface="Calibri"/>
              </a:rPr>
              <a:t> (AAPL</a:t>
            </a:r>
            <a:r>
              <a:rPr lang="en-US" sz="2400" dirty="0">
                <a:solidFill>
                  <a:schemeClr val="dk1"/>
                </a:solidFill>
                <a:latin typeface="Calibri"/>
                <a:ea typeface="Calibri"/>
                <a:cs typeface="Calibri"/>
                <a:sym typeface="Calibri"/>
              </a:rPr>
              <a:t>)-</a:t>
            </a:r>
            <a:br>
              <a:rPr lang="en-US" sz="2400" dirty="0">
                <a:solidFill>
                  <a:schemeClr val="dk1"/>
                </a:solidFill>
                <a:latin typeface="Calibri"/>
                <a:ea typeface="Calibri"/>
                <a:cs typeface="Calibri"/>
                <a:sym typeface="Calibri"/>
              </a:rPr>
            </a:br>
            <a:r>
              <a:rPr lang="en-US" sz="1800" i="1" dirty="0">
                <a:latin typeface="Calibri" panose="020F0502020204030204" pitchFamily="34" charset="0"/>
                <a:cs typeface="Calibri" panose="020F0502020204030204" pitchFamily="34" charset="0"/>
              </a:rPr>
              <a:t>JP Morgan Goes Apple Picking</a:t>
            </a:r>
            <a:r>
              <a:rPr lang="en-US" sz="1800" dirty="0">
                <a:latin typeface="Calibri" panose="020F0502020204030204" pitchFamily="34" charset="0"/>
                <a:cs typeface="Calibri" panose="020F0502020204030204" pitchFamily="34" charset="0"/>
              </a:rPr>
              <a:t>, with an initial target of $272.</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204804CB-C76D-4742-8593-D2F12C65E6BB}"/>
              </a:ext>
            </a:extLst>
          </p:cNvPr>
          <p:cNvPicPr>
            <a:picLocks noChangeAspect="1"/>
          </p:cNvPicPr>
          <p:nvPr/>
        </p:nvPicPr>
        <p:blipFill>
          <a:blip r:embed="rId3"/>
          <a:stretch>
            <a:fillRect/>
          </a:stretch>
        </p:blipFill>
        <p:spPr>
          <a:xfrm>
            <a:off x="914400" y="1066800"/>
            <a:ext cx="7545958" cy="5797826"/>
          </a:xfrm>
          <a:prstGeom prst="rect">
            <a:avLst/>
          </a:prstGeom>
        </p:spPr>
      </p:pic>
    </p:spTree>
    <p:extLst>
      <p:ext uri="{BB962C8B-B14F-4D97-AF65-F5344CB8AC3E}">
        <p14:creationId xmlns:p14="http://schemas.microsoft.com/office/powerpoint/2010/main" xmlns="" val="3170697041"/>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Alphabet</a:t>
            </a:r>
            <a:r>
              <a:rPr lang="en-US" sz="2400" b="0" i="0" u="none" strike="noStrike" cap="none"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GOOGL)-</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4/$900-$930 call spread</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ABECF7BC-0ED6-44B5-A2BC-FEFA66F5E3B5}"/>
              </a:ext>
            </a:extLst>
          </p:cNvPr>
          <p:cNvPicPr>
            <a:picLocks noChangeAspect="1"/>
          </p:cNvPicPr>
          <p:nvPr/>
        </p:nvPicPr>
        <p:blipFill>
          <a:blip r:embed="rId3"/>
          <a:stretch>
            <a:fillRect/>
          </a:stretch>
        </p:blipFill>
        <p:spPr>
          <a:xfrm>
            <a:off x="990600" y="1143001"/>
            <a:ext cx="7521114" cy="5715000"/>
          </a:xfrm>
          <a:prstGeom prst="rect">
            <a:avLst/>
          </a:prstGeom>
        </p:spPr>
      </p:pic>
    </p:spTree>
    <p:extLst>
      <p:ext uri="{BB962C8B-B14F-4D97-AF65-F5344CB8AC3E}">
        <p14:creationId xmlns:p14="http://schemas.microsoft.com/office/powerpoint/2010/main" xmlns="" val="1552476274"/>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Amazon</a:t>
            </a:r>
            <a:r>
              <a:rPr lang="en-US" sz="2400" b="0" i="0" u="none" strike="noStrike" cap="none" dirty="0">
                <a:solidFill>
                  <a:schemeClr val="dk1"/>
                </a:solidFill>
                <a:latin typeface="Calibri"/>
                <a:ea typeface="Calibri"/>
                <a:cs typeface="Calibri"/>
                <a:sym typeface="Calibri"/>
              </a:rPr>
              <a:t> (AMZN</a:t>
            </a:r>
            <a:r>
              <a:rPr lang="en-US" sz="2400" dirty="0">
                <a:solidFill>
                  <a:schemeClr val="dk1"/>
                </a:solidFill>
                <a:latin typeface="Calibri"/>
                <a:ea typeface="Calibri"/>
                <a:cs typeface="Calibri"/>
                <a:sym typeface="Calibri"/>
              </a:rPr>
              <a:t>)-Also Correction Proof</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 $1 trillion company</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35255E78-ED7D-4061-8BC7-A41C4657B078}"/>
              </a:ext>
            </a:extLst>
          </p:cNvPr>
          <p:cNvPicPr>
            <a:picLocks noChangeAspect="1"/>
          </p:cNvPicPr>
          <p:nvPr/>
        </p:nvPicPr>
        <p:blipFill>
          <a:blip r:embed="rId3"/>
          <a:stretch>
            <a:fillRect/>
          </a:stretch>
        </p:blipFill>
        <p:spPr>
          <a:xfrm>
            <a:off x="876299" y="914400"/>
            <a:ext cx="7739075" cy="5980194"/>
          </a:xfrm>
          <a:prstGeom prst="rect">
            <a:avLst/>
          </a:prstGeom>
        </p:spPr>
      </p:pic>
    </p:spTree>
    <p:extLst>
      <p:ext uri="{BB962C8B-B14F-4D97-AF65-F5344CB8AC3E}">
        <p14:creationId xmlns:p14="http://schemas.microsoft.com/office/powerpoint/2010/main" xmlns="" val="4071336853"/>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p:txBody>
          <a:bodyPr/>
          <a:lstStyle/>
          <a:p>
            <a:r>
              <a:rPr lang="en-US" sz="2800">
                <a:ea typeface="ＭＳ Ｐゴシック" charset="-128"/>
                <a:cs typeface="ＭＳ Ｐゴシック" charset="-128"/>
              </a:rPr>
              <a:t>MHFT Global Strategy Luncheons</a:t>
            </a:r>
            <a:br>
              <a:rPr lang="en-US" sz="2800">
                <a:ea typeface="ＭＳ Ｐゴシック" charset="-128"/>
                <a:cs typeface="ＭＳ Ｐゴシック" charset="-128"/>
              </a:rPr>
            </a:br>
            <a:r>
              <a:rPr lang="en-US" sz="2800">
                <a:ea typeface="ＭＳ Ｐゴシック" charset="-128"/>
                <a:cs typeface="ＭＳ Ｐゴシック" charset="-128"/>
              </a:rPr>
              <a:t>Buy tickets at </a:t>
            </a:r>
            <a:r>
              <a:rPr lang="en-US" sz="2800">
                <a:ea typeface="ＭＳ Ｐゴシック" charset="-128"/>
                <a:cs typeface="ＭＳ Ｐゴシック" charset="-128"/>
                <a:hlinkClick r:id="rId2"/>
              </a:rPr>
              <a:t>www.madhedgefundtrader.com</a:t>
            </a:r>
            <a:r>
              <a:rPr lang="en-US" sz="2800">
                <a:ea typeface="ＭＳ Ｐゴシック" charset="-128"/>
                <a:cs typeface="ＭＳ Ｐゴシック" charset="-128"/>
              </a:rPr>
              <a:t> </a:t>
            </a:r>
          </a:p>
        </p:txBody>
      </p:sp>
      <p:sp>
        <p:nvSpPr>
          <p:cNvPr id="7" name="TextBox 6"/>
          <p:cNvSpPr txBox="1"/>
          <p:nvPr/>
        </p:nvSpPr>
        <p:spPr>
          <a:xfrm>
            <a:off x="1396159" y="1905000"/>
            <a:ext cx="1649811" cy="707886"/>
          </a:xfrm>
          <a:prstGeom prst="rect">
            <a:avLst/>
          </a:prstGeom>
          <a:noFill/>
        </p:spPr>
        <p:txBody>
          <a:bodyPr wrap="none" rtlCol="0">
            <a:spAutoFit/>
          </a:bodyPr>
          <a:lstStyle/>
          <a:p>
            <a:pPr algn="ctr"/>
            <a:r>
              <a:rPr lang="en-US" sz="2000" b="1" dirty="0"/>
              <a:t>Atlanta, GA </a:t>
            </a:r>
            <a:br>
              <a:rPr lang="en-US" sz="2000" b="1" dirty="0"/>
            </a:br>
            <a:r>
              <a:rPr lang="en-US" sz="2000" b="1" dirty="0"/>
              <a:t>October 15</a:t>
            </a:r>
          </a:p>
        </p:txBody>
      </p:sp>
      <p:sp>
        <p:nvSpPr>
          <p:cNvPr id="2" name="TextBox 1"/>
          <p:cNvSpPr txBox="1"/>
          <p:nvPr/>
        </p:nvSpPr>
        <p:spPr>
          <a:xfrm>
            <a:off x="6136706" y="1935777"/>
            <a:ext cx="1390124" cy="646331"/>
          </a:xfrm>
          <a:prstGeom prst="rect">
            <a:avLst/>
          </a:prstGeom>
          <a:noFill/>
        </p:spPr>
        <p:txBody>
          <a:bodyPr wrap="none" rtlCol="0">
            <a:spAutoFit/>
          </a:bodyPr>
          <a:lstStyle/>
          <a:p>
            <a:pPr algn="ctr"/>
            <a:r>
              <a:rPr lang="en-US" sz="1800" b="1" dirty="0"/>
              <a:t>Miami, FL</a:t>
            </a:r>
            <a:br>
              <a:rPr lang="en-US" sz="1800" b="1" dirty="0"/>
            </a:br>
            <a:r>
              <a:rPr lang="en-US" sz="1800" b="1" dirty="0"/>
              <a:t>October 16</a:t>
            </a:r>
          </a:p>
        </p:txBody>
      </p:sp>
      <p:pic>
        <p:nvPicPr>
          <p:cNvPr id="8" name="Picture 7">
            <a:extLst>
              <a:ext uri="{FF2B5EF4-FFF2-40B4-BE49-F238E27FC236}">
                <a16:creationId xmlns:a16="http://schemas.microsoft.com/office/drawing/2014/main" xmlns="" id="{57E358DD-ED80-2347-9A38-C2958678EEC6}"/>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458938" y="3100248"/>
            <a:ext cx="3884461" cy="2690951"/>
          </a:xfrm>
          <a:prstGeom prst="rect">
            <a:avLst/>
          </a:prstGeom>
          <a:noFill/>
          <a:ln>
            <a:noFill/>
          </a:ln>
        </p:spPr>
      </p:pic>
      <p:pic>
        <p:nvPicPr>
          <p:cNvPr id="9" name="Picture 8" descr="Macintosh HD:Users:randybronte:Desktop:Screen Shot 2016-03-03 at 10.19.18 AM 2.png">
            <a:extLst>
              <a:ext uri="{FF2B5EF4-FFF2-40B4-BE49-F238E27FC236}">
                <a16:creationId xmlns:a16="http://schemas.microsoft.com/office/drawing/2014/main" xmlns="" id="{43EE68A9-2F05-334A-8627-E96765F726B1}"/>
              </a:ext>
            </a:extLst>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4876800" y="3100248"/>
            <a:ext cx="3810000" cy="2690951"/>
          </a:xfrm>
          <a:prstGeom prst="rect">
            <a:avLst/>
          </a:prstGeom>
          <a:noFill/>
          <a:ln>
            <a:noFill/>
          </a:ln>
        </p:spPr>
      </p:pic>
    </p:spTree>
    <p:extLst>
      <p:ext uri="{BB962C8B-B14F-4D97-AF65-F5344CB8AC3E}">
        <p14:creationId xmlns:p14="http://schemas.microsoft.com/office/powerpoint/2010/main" xmlns="" val="133557014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762000"/>
            <a:ext cx="8229600" cy="609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NVIDIA</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NVDA</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New Highs</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F2B6DB23-C868-41E6-A963-E76ADA8E9CAA}"/>
              </a:ext>
            </a:extLst>
          </p:cNvPr>
          <p:cNvPicPr>
            <a:picLocks noChangeAspect="1"/>
          </p:cNvPicPr>
          <p:nvPr/>
        </p:nvPicPr>
        <p:blipFill>
          <a:blip r:embed="rId3"/>
          <a:stretch>
            <a:fillRect/>
          </a:stretch>
        </p:blipFill>
        <p:spPr>
          <a:xfrm>
            <a:off x="609600" y="1143001"/>
            <a:ext cx="7494964" cy="5708374"/>
          </a:xfrm>
          <a:prstGeom prst="rect">
            <a:avLst/>
          </a:prstGeom>
        </p:spPr>
      </p:pic>
    </p:spTree>
    <p:extLst>
      <p:ext uri="{BB962C8B-B14F-4D97-AF65-F5344CB8AC3E}">
        <p14:creationId xmlns:p14="http://schemas.microsoft.com/office/powerpoint/2010/main" xmlns="" val="4091641890"/>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6002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Micron Technology</a:t>
            </a:r>
            <a:r>
              <a:rPr lang="en-US" sz="2400" b="0" i="0" u="none" strike="noStrike" cap="none" dirty="0">
                <a:solidFill>
                  <a:schemeClr val="dk1"/>
                </a:solidFill>
                <a:latin typeface="Calibri"/>
                <a:ea typeface="Calibri"/>
                <a:cs typeface="Calibri"/>
                <a:sym typeface="Calibri"/>
              </a:rPr>
              <a:t> (MU</a:t>
            </a:r>
            <a:r>
              <a:rPr lang="en-US" sz="2400" dirty="0">
                <a:solidFill>
                  <a:schemeClr val="dk1"/>
                </a:solidFill>
                <a:latin typeface="Calibri"/>
                <a:ea typeface="Calibri"/>
                <a:cs typeface="Calibri"/>
                <a:sym typeface="Calibri"/>
              </a:rPr>
              <a:t>)-Trade Wars</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3/$34-$37 bull call spread in Mad Hedge Technology Letter Only</a:t>
            </a:r>
            <a:br>
              <a:rPr lang="en-US" sz="1800" dirty="0">
                <a:solidFill>
                  <a:srgbClr val="00B050"/>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1EA28561-7245-4935-9BB3-1E51133F5EE1}"/>
              </a:ext>
            </a:extLst>
          </p:cNvPr>
          <p:cNvPicPr>
            <a:picLocks noChangeAspect="1"/>
          </p:cNvPicPr>
          <p:nvPr/>
        </p:nvPicPr>
        <p:blipFill>
          <a:blip r:embed="rId3"/>
          <a:stretch>
            <a:fillRect/>
          </a:stretch>
        </p:blipFill>
        <p:spPr>
          <a:xfrm>
            <a:off x="914400" y="1295400"/>
            <a:ext cx="7265092" cy="5562600"/>
          </a:xfrm>
          <a:prstGeom prst="rect">
            <a:avLst/>
          </a:prstGeom>
        </p:spPr>
      </p:pic>
    </p:spTree>
    <p:extLst>
      <p:ext uri="{BB962C8B-B14F-4D97-AF65-F5344CB8AC3E}">
        <p14:creationId xmlns:p14="http://schemas.microsoft.com/office/powerpoint/2010/main" xmlns="" val="3427302224"/>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Salesforce</a:t>
            </a:r>
            <a:r>
              <a:rPr lang="en-US" sz="2400" b="0" i="0" u="none" strike="noStrike" cap="none" dirty="0">
                <a:solidFill>
                  <a:schemeClr val="dk1"/>
                </a:solidFill>
                <a:latin typeface="Calibri"/>
                <a:ea typeface="Calibri"/>
                <a:cs typeface="Calibri"/>
                <a:sym typeface="Calibri"/>
              </a:rPr>
              <a:t> (CRM</a:t>
            </a:r>
            <a:r>
              <a:rPr lang="en-US" sz="2400" dirty="0">
                <a:solidFill>
                  <a:schemeClr val="dk1"/>
                </a:solidFill>
                <a:latin typeface="Calibri"/>
                <a:ea typeface="Calibri"/>
                <a:cs typeface="Calibri"/>
                <a:sym typeface="Calibri"/>
              </a:rPr>
              <a:t>)-New Highs</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7/$115-$120 call spread (tech letter)</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6/$105-$110 call spread</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3/$90-$95 bull call spread</a:t>
            </a:r>
            <a:br>
              <a:rPr lang="en-US" sz="1800" dirty="0">
                <a:solidFill>
                  <a:srgbClr val="00B050"/>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350B0125-83FA-4FCE-ABA9-0EAC923EA314}"/>
              </a:ext>
            </a:extLst>
          </p:cNvPr>
          <p:cNvPicPr>
            <a:picLocks noChangeAspect="1"/>
          </p:cNvPicPr>
          <p:nvPr/>
        </p:nvPicPr>
        <p:blipFill>
          <a:blip r:embed="rId3"/>
          <a:stretch>
            <a:fillRect/>
          </a:stretch>
        </p:blipFill>
        <p:spPr>
          <a:xfrm>
            <a:off x="914400" y="1548319"/>
            <a:ext cx="6858000" cy="5309681"/>
          </a:xfrm>
          <a:prstGeom prst="rect">
            <a:avLst/>
          </a:prstGeom>
        </p:spPr>
      </p:pic>
    </p:spTree>
    <p:extLst>
      <p:ext uri="{BB962C8B-B14F-4D97-AF65-F5344CB8AC3E}">
        <p14:creationId xmlns:p14="http://schemas.microsoft.com/office/powerpoint/2010/main" xmlns="" val="417376878"/>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Industrials Sector SPDR (XLI)-</a:t>
            </a:r>
            <a:r>
              <a:rPr lang="en-US" sz="2400" dirty="0">
                <a:solidFill>
                  <a:schemeClr val="dk1"/>
                </a:solidFill>
                <a:latin typeface="Calibri"/>
                <a:ea typeface="Calibri"/>
                <a:cs typeface="Calibri"/>
                <a:sym typeface="Calibri"/>
              </a:rPr>
              <a:t>Rotation Target</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9A9DA68A-276A-49E2-8327-1199DC8E005D}"/>
              </a:ext>
            </a:extLst>
          </p:cNvPr>
          <p:cNvPicPr>
            <a:picLocks noChangeAspect="1"/>
          </p:cNvPicPr>
          <p:nvPr/>
        </p:nvPicPr>
        <p:blipFill>
          <a:blip r:embed="rId3"/>
          <a:stretch>
            <a:fillRect/>
          </a:stretch>
        </p:blipFill>
        <p:spPr>
          <a:xfrm>
            <a:off x="922851" y="1258957"/>
            <a:ext cx="7298297" cy="5599043"/>
          </a:xfrm>
          <a:prstGeom prst="rect">
            <a:avLst/>
          </a:prstGeom>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US Steel</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X</a:t>
            </a:r>
            <a:r>
              <a:rPr lang="en-US" sz="2400" b="0" i="0" u="none" strike="noStrike" cap="none" baseline="0" dirty="0">
                <a:solidFill>
                  <a:schemeClr val="dk1"/>
                </a:solidFill>
                <a:latin typeface="Calibri"/>
                <a:ea typeface="Calibri"/>
                <a:cs typeface="Calibri"/>
                <a:sym typeface="Calibri"/>
              </a:rPr>
              <a:t>)-Tariffs Trouble</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a:solidFill>
                  <a:schemeClr val="dk1"/>
                </a:solidFill>
                <a:latin typeface="Calibri"/>
                <a:ea typeface="Calibri"/>
                <a:cs typeface="Calibri"/>
                <a:sym typeface="Calibri"/>
              </a:rPr>
              <a:t>Import duties cause users to abandon steel</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a:solidFill>
                  <a:srgbClr val="00B050"/>
                </a:solidFill>
                <a:latin typeface="Calibri"/>
                <a:ea typeface="Calibri"/>
                <a:cs typeface="Calibri"/>
                <a:sym typeface="Calibri"/>
              </a:rPr>
              <a:t>took profits on </a:t>
            </a:r>
            <a:r>
              <a:rPr lang="en-US" sz="1800" b="0" i="0" u="none" strike="noStrike" cap="none" baseline="0" dirty="0">
                <a:solidFill>
                  <a:srgbClr val="00B050"/>
                </a:solidFill>
                <a:latin typeface="Calibri"/>
                <a:ea typeface="Calibri"/>
                <a:cs typeface="Calibri"/>
                <a:sym typeface="Calibri"/>
              </a:rPr>
              <a:t>long the 9/$21-$22 vertical bull call spread</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7602A030-67A1-452C-B70A-DB5089EA0EC4}"/>
              </a:ext>
            </a:extLst>
          </p:cNvPr>
          <p:cNvPicPr>
            <a:picLocks noChangeAspect="1"/>
          </p:cNvPicPr>
          <p:nvPr/>
        </p:nvPicPr>
        <p:blipFill>
          <a:blip r:embed="rId3"/>
          <a:stretch>
            <a:fillRect/>
          </a:stretch>
        </p:blipFill>
        <p:spPr>
          <a:xfrm>
            <a:off x="914400" y="1295401"/>
            <a:ext cx="7304082" cy="5562600"/>
          </a:xfrm>
          <a:prstGeom prst="rect">
            <a:avLst/>
          </a:prstGeom>
        </p:spPr>
      </p:pic>
    </p:spTree>
    <p:extLst>
      <p:ext uri="{BB962C8B-B14F-4D97-AF65-F5344CB8AC3E}">
        <p14:creationId xmlns:p14="http://schemas.microsoft.com/office/powerpoint/2010/main" xmlns="" val="3365214631"/>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600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Tesla (</a:t>
            </a:r>
            <a:r>
              <a:rPr lang="en-US" sz="2400" dirty="0">
                <a:solidFill>
                  <a:schemeClr val="dk1"/>
                </a:solidFill>
                <a:latin typeface="Calibri"/>
                <a:ea typeface="Calibri"/>
                <a:cs typeface="Calibri"/>
                <a:sym typeface="Calibri"/>
              </a:rPr>
              <a:t>TSLA</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Has largest short position in the market</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Buyout attempt t $420 fails</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5557C0D9-3FBA-46C9-BE17-EF07A2DDD793}"/>
              </a:ext>
            </a:extLst>
          </p:cNvPr>
          <p:cNvPicPr>
            <a:picLocks noChangeAspect="1"/>
          </p:cNvPicPr>
          <p:nvPr/>
        </p:nvPicPr>
        <p:blipFill>
          <a:blip r:embed="rId3"/>
          <a:stretch>
            <a:fillRect/>
          </a:stretch>
        </p:blipFill>
        <p:spPr>
          <a:xfrm>
            <a:off x="914400" y="1143001"/>
            <a:ext cx="7426905" cy="5715000"/>
          </a:xfrm>
          <a:prstGeom prst="rect">
            <a:avLst/>
          </a:prstGeom>
        </p:spPr>
      </p:pic>
    </p:spTree>
    <p:extLst>
      <p:ext uri="{BB962C8B-B14F-4D97-AF65-F5344CB8AC3E}">
        <p14:creationId xmlns:p14="http://schemas.microsoft.com/office/powerpoint/2010/main" xmlns="" val="3347097794"/>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Southwest Airlines</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LUV</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Earnings Pop</a:t>
            </a:r>
            <a:br>
              <a:rPr lang="en-US" sz="24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Warren Buffett’s Favorite Airline</a:t>
            </a: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76C144C0-4AA5-4AB6-BEBA-76142B9B6CCE}"/>
              </a:ext>
            </a:extLst>
          </p:cNvPr>
          <p:cNvPicPr>
            <a:picLocks noChangeAspect="1"/>
          </p:cNvPicPr>
          <p:nvPr/>
        </p:nvPicPr>
        <p:blipFill>
          <a:blip r:embed="rId3"/>
          <a:stretch>
            <a:fillRect/>
          </a:stretch>
        </p:blipFill>
        <p:spPr>
          <a:xfrm>
            <a:off x="762000" y="1281101"/>
            <a:ext cx="7239000" cy="5576899"/>
          </a:xfrm>
          <a:prstGeom prst="rect">
            <a:avLst/>
          </a:prstGeom>
        </p:spPr>
      </p:pic>
    </p:spTree>
    <p:extLst>
      <p:ext uri="{BB962C8B-B14F-4D97-AF65-F5344CB8AC3E}">
        <p14:creationId xmlns:p14="http://schemas.microsoft.com/office/powerpoint/2010/main" xmlns="" val="2413797686"/>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Delta Airlines (DAL)- Pois</a:t>
            </a:r>
            <a:r>
              <a:rPr lang="en-US" sz="2400" dirty="0">
                <a:solidFill>
                  <a:schemeClr val="dk1"/>
                </a:solidFill>
                <a:latin typeface="Calibri"/>
                <a:ea typeface="Calibri"/>
                <a:cs typeface="Calibri"/>
                <a:sym typeface="Calibri"/>
              </a:rPr>
              <a:t>oning</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took profits on 3/$40-$45 call spread</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933B051B-B566-4298-80ED-D86D0EFD091F}"/>
              </a:ext>
            </a:extLst>
          </p:cNvPr>
          <p:cNvPicPr>
            <a:picLocks noChangeAspect="1"/>
          </p:cNvPicPr>
          <p:nvPr/>
        </p:nvPicPr>
        <p:blipFill>
          <a:blip r:embed="rId3"/>
          <a:stretch>
            <a:fillRect/>
          </a:stretch>
        </p:blipFill>
        <p:spPr>
          <a:xfrm>
            <a:off x="685800" y="1066801"/>
            <a:ext cx="7560976" cy="5791200"/>
          </a:xfrm>
          <a:prstGeom prst="rect">
            <a:avLst/>
          </a:prstGeom>
        </p:spPr>
      </p:pic>
    </p:spTree>
    <p:extLst>
      <p:ext uri="{BB962C8B-B14F-4D97-AF65-F5344CB8AC3E}">
        <p14:creationId xmlns:p14="http://schemas.microsoft.com/office/powerpoint/2010/main" xmlns="" val="127491653"/>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Transports</a:t>
            </a:r>
            <a:r>
              <a:rPr lang="en-US" sz="2400" b="0" i="0" u="none" strike="noStrike" cap="none" baseline="0" dirty="0">
                <a:solidFill>
                  <a:schemeClr val="dk1"/>
                </a:solidFill>
                <a:latin typeface="Calibri"/>
                <a:ea typeface="Calibri"/>
                <a:cs typeface="Calibri"/>
                <a:sym typeface="Calibri"/>
              </a:rPr>
              <a:t> Sector SPDR (XTN)-</a:t>
            </a:r>
            <a:r>
              <a:rPr lang="en-US" sz="24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(ALGT),  (ALK), (JBLU), (LUV), (CHRW), (DAL) </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F8BB1BB8-DE4D-471B-9684-2519C09B59C3}"/>
              </a:ext>
            </a:extLst>
          </p:cNvPr>
          <p:cNvPicPr>
            <a:picLocks noChangeAspect="1"/>
          </p:cNvPicPr>
          <p:nvPr/>
        </p:nvPicPr>
        <p:blipFill>
          <a:blip r:embed="rId3"/>
          <a:stretch>
            <a:fillRect/>
          </a:stretch>
        </p:blipFill>
        <p:spPr>
          <a:xfrm>
            <a:off x="762000" y="1089453"/>
            <a:ext cx="7467600" cy="5765233"/>
          </a:xfrm>
          <a:prstGeom prst="rect">
            <a:avLst/>
          </a:prstGeom>
        </p:spPr>
      </p:pic>
    </p:spTree>
    <p:extLst>
      <p:ext uri="{BB962C8B-B14F-4D97-AF65-F5344CB8AC3E}">
        <p14:creationId xmlns:p14="http://schemas.microsoft.com/office/powerpoint/2010/main" xmlns="" val="3767774040"/>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Health Care Sector (XLV), (RXL)-New Highs</a:t>
            </a:r>
            <a:br>
              <a:rPr lang="en-US" sz="2400" b="0" i="0" u="none" strike="noStrike" cap="none" baseline="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38996FF9-7951-42D7-9C34-12DFB8C013DE}"/>
              </a:ext>
            </a:extLst>
          </p:cNvPr>
          <p:cNvPicPr>
            <a:picLocks noChangeAspect="1"/>
          </p:cNvPicPr>
          <p:nvPr/>
        </p:nvPicPr>
        <p:blipFill>
          <a:blip r:embed="rId3"/>
          <a:stretch>
            <a:fillRect/>
          </a:stretch>
        </p:blipFill>
        <p:spPr>
          <a:xfrm>
            <a:off x="781878" y="1063116"/>
            <a:ext cx="7580243" cy="5775006"/>
          </a:xfrm>
          <a:prstGeom prst="rect">
            <a:avLst/>
          </a:prstGeom>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p:txBody>
          <a:bodyPr/>
          <a:lstStyle/>
          <a:p>
            <a:r>
              <a:rPr lang="en-US" sz="2800">
                <a:ea typeface="ＭＳ Ｐゴシック" charset="-128"/>
                <a:cs typeface="ＭＳ Ｐゴシック" charset="-128"/>
              </a:rPr>
              <a:t>MHFT Global Strategy Luncheons</a:t>
            </a:r>
            <a:br>
              <a:rPr lang="en-US" sz="2800">
                <a:ea typeface="ＭＳ Ｐゴシック" charset="-128"/>
                <a:cs typeface="ＭＳ Ｐゴシック" charset="-128"/>
              </a:rPr>
            </a:br>
            <a:r>
              <a:rPr lang="en-US" sz="2800">
                <a:ea typeface="ＭＳ Ｐゴシック" charset="-128"/>
                <a:cs typeface="ＭＳ Ｐゴシック" charset="-128"/>
              </a:rPr>
              <a:t>Buy tickets at </a:t>
            </a:r>
            <a:r>
              <a:rPr lang="en-US" sz="2800">
                <a:ea typeface="ＭＳ Ｐゴシック" charset="-128"/>
                <a:cs typeface="ＭＳ Ｐゴシック" charset="-128"/>
                <a:hlinkClick r:id="rId2"/>
              </a:rPr>
              <a:t>www.madhedgefundtrader.com</a:t>
            </a:r>
            <a:r>
              <a:rPr lang="en-US" sz="2800">
                <a:ea typeface="ＭＳ Ｐゴシック" charset="-128"/>
                <a:cs typeface="ＭＳ Ｐゴシック" charset="-128"/>
              </a:rPr>
              <a:t> </a:t>
            </a:r>
          </a:p>
        </p:txBody>
      </p:sp>
      <p:sp>
        <p:nvSpPr>
          <p:cNvPr id="2" name="TextBox 1"/>
          <p:cNvSpPr txBox="1"/>
          <p:nvPr/>
        </p:nvSpPr>
        <p:spPr>
          <a:xfrm>
            <a:off x="3799993" y="2209800"/>
            <a:ext cx="1544012" cy="646331"/>
          </a:xfrm>
          <a:prstGeom prst="rect">
            <a:avLst/>
          </a:prstGeom>
          <a:noFill/>
        </p:spPr>
        <p:txBody>
          <a:bodyPr wrap="none" rtlCol="0">
            <a:spAutoFit/>
          </a:bodyPr>
          <a:lstStyle/>
          <a:p>
            <a:pPr algn="ctr"/>
            <a:r>
              <a:rPr lang="en-US" sz="1800" b="1" dirty="0"/>
              <a:t>Houston, TX</a:t>
            </a:r>
            <a:br>
              <a:rPr lang="en-US" sz="1800" b="1" dirty="0"/>
            </a:br>
            <a:r>
              <a:rPr lang="en-US" sz="1800" b="1" dirty="0"/>
              <a:t>October 17</a:t>
            </a:r>
          </a:p>
        </p:txBody>
      </p:sp>
      <p:pic>
        <p:nvPicPr>
          <p:cNvPr id="10" name="il_fi" descr="http://www.houstonapartmentlocator.org/site/wp-content/uploads/2010/04/houston_night.jpg">
            <a:extLst>
              <a:ext uri="{FF2B5EF4-FFF2-40B4-BE49-F238E27FC236}">
                <a16:creationId xmlns:a16="http://schemas.microsoft.com/office/drawing/2014/main" xmlns="" id="{E352CD7C-04E3-AA4B-A81F-08BEAD955246}"/>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2643187" y="3048000"/>
            <a:ext cx="3857625" cy="2971800"/>
          </a:xfrm>
          <a:prstGeom prst="rect">
            <a:avLst/>
          </a:prstGeom>
          <a:noFill/>
          <a:ln>
            <a:noFill/>
          </a:ln>
        </p:spPr>
      </p:pic>
    </p:spTree>
    <p:extLst>
      <p:ext uri="{BB962C8B-B14F-4D97-AF65-F5344CB8AC3E}">
        <p14:creationId xmlns:p14="http://schemas.microsoft.com/office/powerpoint/2010/main" xmlns="" val="177759133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Goldman Sachs</a:t>
            </a:r>
            <a:r>
              <a:rPr lang="en-US" sz="2800" b="0" i="0" u="none" strike="noStrike" cap="none" baseline="0" dirty="0">
                <a:solidFill>
                  <a:schemeClr val="dk1"/>
                </a:solidFill>
                <a:latin typeface="Calibri"/>
                <a:ea typeface="Calibri"/>
                <a:cs typeface="Calibri"/>
                <a:sym typeface="Calibri"/>
              </a:rPr>
              <a:t> (</a:t>
            </a:r>
            <a:r>
              <a:rPr lang="en-US" sz="2800" dirty="0">
                <a:solidFill>
                  <a:schemeClr val="dk1"/>
                </a:solidFill>
                <a:latin typeface="Calibri"/>
                <a:ea typeface="Calibri"/>
                <a:cs typeface="Calibri"/>
                <a:sym typeface="Calibri"/>
              </a:rPr>
              <a:t>GS</a:t>
            </a:r>
            <a:r>
              <a:rPr lang="en-US" sz="2800" b="0" i="0" u="none" strike="noStrike" cap="none" baseline="0" dirty="0">
                <a:solidFill>
                  <a:schemeClr val="dk1"/>
                </a:solidFill>
                <a:latin typeface="Calibri"/>
                <a:ea typeface="Calibri"/>
                <a:cs typeface="Calibri"/>
                <a:sym typeface="Calibri"/>
              </a:rPr>
              <a:t>)</a:t>
            </a:r>
            <a:r>
              <a:rPr lang="en-US" sz="2800" dirty="0">
                <a:solidFill>
                  <a:schemeClr val="dk1"/>
                </a:solidFill>
                <a:latin typeface="Calibri"/>
                <a:ea typeface="Calibri"/>
                <a:cs typeface="Calibri"/>
                <a:sym typeface="Calibri"/>
              </a:rPr>
              <a:t>-Head and Shoulders Bottom</a:t>
            </a:r>
            <a:br>
              <a:rPr lang="en-US" sz="28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 stopped out of long 4/240-$245 call spread</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10/$220-$225 vertical bull call spread</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 took profits on long 10/$227.50-$232.50 vertical bull call spread</a:t>
            </a:r>
            <a:endParaRPr lang="en-US" sz="1600" b="0" i="0" u="none" strike="noStrike" cap="none" baseline="0" dirty="0">
              <a:solidFill>
                <a:srgbClr val="00B050"/>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BB4ED707-E25C-464D-B8A4-F7B73B4B42EA}"/>
              </a:ext>
            </a:extLst>
          </p:cNvPr>
          <p:cNvPicPr>
            <a:picLocks noChangeAspect="1"/>
          </p:cNvPicPr>
          <p:nvPr/>
        </p:nvPicPr>
        <p:blipFill>
          <a:blip r:embed="rId3"/>
          <a:stretch>
            <a:fillRect/>
          </a:stretch>
        </p:blipFill>
        <p:spPr>
          <a:xfrm>
            <a:off x="1302736" y="1824722"/>
            <a:ext cx="6538527" cy="5006774"/>
          </a:xfrm>
          <a:prstGeom prst="rect">
            <a:avLst/>
          </a:prstGeom>
        </p:spPr>
      </p:pic>
    </p:spTree>
    <p:extLst>
      <p:ext uri="{BB962C8B-B14F-4D97-AF65-F5344CB8AC3E}">
        <p14:creationId xmlns:p14="http://schemas.microsoft.com/office/powerpoint/2010/main" xmlns="" val="438612644"/>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Palo Alto Networks</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PANW</a:t>
            </a:r>
            <a:r>
              <a:rPr lang="en-US" sz="2400" b="0" i="0" u="none" strike="noStrike" cap="none" baseline="0" dirty="0">
                <a:solidFill>
                  <a:schemeClr val="dk1"/>
                </a:solidFill>
                <a:latin typeface="Calibri"/>
                <a:ea typeface="Calibri"/>
                <a:cs typeface="Calibri"/>
                <a:sym typeface="Calibri"/>
              </a:rPr>
              <a:t>)-</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Hacking never goes out of fashion</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D931A2CA-E087-4FCC-84B7-6291DE419164}"/>
              </a:ext>
            </a:extLst>
          </p:cNvPr>
          <p:cNvPicPr>
            <a:picLocks noChangeAspect="1"/>
          </p:cNvPicPr>
          <p:nvPr/>
        </p:nvPicPr>
        <p:blipFill>
          <a:blip r:embed="rId3"/>
          <a:stretch>
            <a:fillRect/>
          </a:stretch>
        </p:blipFill>
        <p:spPr>
          <a:xfrm>
            <a:off x="1143000" y="1371601"/>
            <a:ext cx="7229041" cy="5486400"/>
          </a:xfrm>
          <a:prstGeom prst="rect">
            <a:avLst/>
          </a:prstGeom>
        </p:spPr>
      </p:pic>
    </p:spTree>
    <p:extLst>
      <p:ext uri="{BB962C8B-B14F-4D97-AF65-F5344CB8AC3E}">
        <p14:creationId xmlns:p14="http://schemas.microsoft.com/office/powerpoint/2010/main" xmlns="" val="2946399747"/>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dirty="0">
                <a:solidFill>
                  <a:schemeClr val="dk1"/>
                </a:solidFill>
                <a:latin typeface="Calibri"/>
                <a:ea typeface="Calibri"/>
                <a:cs typeface="Calibri"/>
                <a:sym typeface="Calibri"/>
              </a:rPr>
              <a:t>Consumer Discretionary</a:t>
            </a:r>
            <a:r>
              <a:rPr lang="en-US" sz="2800" b="0" i="0" u="none" strike="noStrike" cap="none" baseline="0" dirty="0">
                <a:solidFill>
                  <a:schemeClr val="dk1"/>
                </a:solidFill>
                <a:latin typeface="Calibri"/>
                <a:ea typeface="Calibri"/>
                <a:cs typeface="Calibri"/>
                <a:sym typeface="Calibri"/>
              </a:rPr>
              <a:t> SPDR (XLY)</a:t>
            </a:r>
            <a:br>
              <a:rPr lang="en-US" sz="2800" b="0" i="0" u="none" strike="noStrike" cap="none" baseline="0" dirty="0">
                <a:solidFill>
                  <a:schemeClr val="dk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(DIS), (AMZN), (HD), (CMCSA), (MCD), (SBUX)</a:t>
            </a:r>
            <a:br>
              <a:rPr lang="en-US" sz="20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EBD48286-0265-4A46-8226-F27D9CE53403}"/>
              </a:ext>
            </a:extLst>
          </p:cNvPr>
          <p:cNvPicPr>
            <a:picLocks noChangeAspect="1"/>
          </p:cNvPicPr>
          <p:nvPr/>
        </p:nvPicPr>
        <p:blipFill>
          <a:blip r:embed="rId3"/>
          <a:stretch>
            <a:fillRect/>
          </a:stretch>
        </p:blipFill>
        <p:spPr>
          <a:xfrm>
            <a:off x="914400" y="1211759"/>
            <a:ext cx="7315200" cy="5636302"/>
          </a:xfrm>
          <a:prstGeom prst="rect">
            <a:avLst/>
          </a:prstGeom>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Europe Hedged Equity</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HEDJ)</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Quadruple top Top</a:t>
            </a:r>
            <a:br>
              <a:rPr lang="en-US" sz="24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2DDF296B-E013-4032-852F-0C54A1807CC6}"/>
              </a:ext>
            </a:extLst>
          </p:cNvPr>
          <p:cNvPicPr>
            <a:picLocks noChangeAspect="1"/>
          </p:cNvPicPr>
          <p:nvPr/>
        </p:nvPicPr>
        <p:blipFill>
          <a:blip r:embed="rId3"/>
          <a:stretch>
            <a:fillRect/>
          </a:stretch>
        </p:blipFill>
        <p:spPr>
          <a:xfrm>
            <a:off x="838200" y="990600"/>
            <a:ext cx="7663139" cy="5890591"/>
          </a:xfrm>
          <a:prstGeom prst="rect">
            <a:avLst/>
          </a:prstGeom>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3048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Japan (DXJ)-</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B70E9C16-0519-46C5-840C-86AEBFA06EEF}"/>
              </a:ext>
            </a:extLst>
          </p:cNvPr>
          <p:cNvPicPr>
            <a:picLocks noChangeAspect="1"/>
          </p:cNvPicPr>
          <p:nvPr/>
        </p:nvPicPr>
        <p:blipFill>
          <a:blip r:embed="rId3"/>
          <a:stretch>
            <a:fillRect/>
          </a:stretch>
        </p:blipFill>
        <p:spPr>
          <a:xfrm>
            <a:off x="838200" y="1066800"/>
            <a:ext cx="7471636" cy="5787887"/>
          </a:xfrm>
          <a:prstGeom prst="rect">
            <a:avLst/>
          </a:prstGeom>
        </p:spPr>
      </p:pic>
    </p:spTree>
    <p:extLst>
      <p:ext uri="{BB962C8B-B14F-4D97-AF65-F5344CB8AC3E}">
        <p14:creationId xmlns:p14="http://schemas.microsoft.com/office/powerpoint/2010/main" xmlns="" val="216247106"/>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Emerging Markets</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EEM</a:t>
            </a:r>
            <a:r>
              <a:rPr lang="en-US" sz="2400" b="0" i="0" u="none" strike="noStrike" cap="none" baseline="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Killed by Strong Dollar</a:t>
            </a: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77344336-34B9-42E5-B6F5-1DA14B55612D}"/>
              </a:ext>
            </a:extLst>
          </p:cNvPr>
          <p:cNvPicPr>
            <a:picLocks noChangeAspect="1"/>
          </p:cNvPicPr>
          <p:nvPr/>
        </p:nvPicPr>
        <p:blipFill>
          <a:blip r:embed="rId3"/>
          <a:stretch>
            <a:fillRect/>
          </a:stretch>
        </p:blipFill>
        <p:spPr>
          <a:xfrm>
            <a:off x="990600" y="1143000"/>
            <a:ext cx="7473782" cy="5718313"/>
          </a:xfrm>
          <a:prstGeom prst="rect">
            <a:avLst/>
          </a:prstGeom>
        </p:spPr>
      </p:pic>
    </p:spTree>
    <p:extLst>
      <p:ext uri="{BB962C8B-B14F-4D97-AF65-F5344CB8AC3E}">
        <p14:creationId xmlns:p14="http://schemas.microsoft.com/office/powerpoint/2010/main" xmlns="" val="3000030826"/>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457200" y="-302106"/>
            <a:ext cx="8915400" cy="841248"/>
          </a:xfrm>
          <a:prstGeom prst="rect">
            <a:avLst/>
          </a:prstGeom>
          <a:solidFill>
            <a:srgbClr val="2D2F2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rgbClr val="FFFFFF"/>
                </a:solidFill>
                <a:latin typeface="Calibri"/>
                <a:ea typeface="Calibri"/>
                <a:cs typeface="Calibri"/>
                <a:sym typeface="Calibri"/>
              </a:rPr>
              <a:t>Bonds-Bottom Fishing</a:t>
            </a:r>
          </a:p>
        </p:txBody>
      </p:sp>
      <p:sp>
        <p:nvSpPr>
          <p:cNvPr id="136" name="Shape 136"/>
          <p:cNvSpPr txBox="1">
            <a:spLocks noGrp="1"/>
          </p:cNvSpPr>
          <p:nvPr>
            <p:ph type="body" idx="1"/>
          </p:nvPr>
        </p:nvSpPr>
        <p:spPr>
          <a:xfrm>
            <a:off x="457200" y="685800"/>
            <a:ext cx="8001000" cy="6553200"/>
          </a:xfrm>
          <a:prstGeom prst="rect">
            <a:avLst/>
          </a:prstGeom>
          <a:noFill/>
          <a:ln>
            <a:noFill/>
          </a:ln>
        </p:spPr>
        <p:txBody>
          <a:bodyPr lIns="91425" tIns="45700" rIns="91425" bIns="45700" anchor="t" anchorCtr="0">
            <a:noAutofit/>
          </a:bodyPr>
          <a:lstStyle/>
          <a:p>
            <a:pPr marL="0" lvl="0" indent="0">
              <a:lnSpc>
                <a:spcPts val="2040"/>
              </a:lnSpc>
              <a:spcBef>
                <a:spcPts val="0"/>
              </a:spcBef>
              <a:buClr>
                <a:srgbClr val="000000"/>
              </a:buClr>
              <a:buSzPct val="25000"/>
              <a:buNone/>
            </a:pPr>
            <a:r>
              <a:rPr lang="en-US" sz="2000" i="0" u="none" strike="noStrike" cap="none" baseline="0" dirty="0">
                <a:solidFill>
                  <a:srgbClr val="FF0000"/>
                </a:solidFill>
                <a:latin typeface="Calibri"/>
                <a:ea typeface="Calibri"/>
                <a:cs typeface="Calibri"/>
                <a:sym typeface="Calibri"/>
              </a:rPr>
              <a:t/>
            </a:r>
            <a:br>
              <a:rPr lang="en-US" sz="2000" i="0" u="none" strike="noStrike" cap="none" baseline="0" dirty="0">
                <a:solidFill>
                  <a:srgbClr val="FF0000"/>
                </a:solidFill>
                <a:latin typeface="Calibri"/>
                <a:ea typeface="Calibri"/>
                <a:cs typeface="Calibri"/>
                <a:sym typeface="Calibri"/>
              </a:rPr>
            </a:br>
            <a:r>
              <a:rPr lang="en-US" sz="2000" i="0" u="none" strike="noStrike" cap="none" baseline="0" dirty="0">
                <a:solidFill>
                  <a:schemeClr val="tx1"/>
                </a:solidFill>
                <a:latin typeface="Calibri"/>
                <a:ea typeface="Calibri"/>
                <a:cs typeface="Calibri"/>
                <a:sym typeface="Calibri"/>
              </a:rPr>
              <a:t>*Bonds fall back to bottom of 2018 range, breakdown could be imminent</a:t>
            </a:r>
            <a:br>
              <a:rPr lang="en-US" sz="2000" i="0" u="none" strike="noStrike" cap="none" baseline="0" dirty="0">
                <a:solidFill>
                  <a:schemeClr val="tx1"/>
                </a:solidFill>
                <a:latin typeface="Calibri"/>
                <a:ea typeface="Calibri"/>
                <a:cs typeface="Calibri"/>
                <a:sym typeface="Calibri"/>
              </a:rPr>
            </a:br>
            <a:r>
              <a:rPr lang="en-US" sz="2000" i="0" u="none" strike="noStrike" cap="none" baseline="0" dirty="0">
                <a:solidFill>
                  <a:schemeClr val="tx1"/>
                </a:solidFill>
                <a:latin typeface="Calibri"/>
                <a:ea typeface="Calibri"/>
                <a:cs typeface="Calibri"/>
                <a:sym typeface="Calibri"/>
              </a:rPr>
              <a:t/>
            </a:r>
            <a:br>
              <a:rPr lang="en-US" sz="2000" i="0" u="none" strike="noStrike" cap="none" baseline="0" dirty="0">
                <a:solidFill>
                  <a:schemeClr val="tx1"/>
                </a:solidFill>
                <a:latin typeface="Calibri"/>
                <a:ea typeface="Calibri"/>
                <a:cs typeface="Calibri"/>
                <a:sym typeface="Calibri"/>
              </a:rPr>
            </a:br>
            <a:r>
              <a:rPr lang="en-US" sz="1800" i="0" u="none" strike="noStrike" cap="none" baseline="0" dirty="0">
                <a:solidFill>
                  <a:schemeClr val="tx1"/>
                </a:solidFill>
                <a:latin typeface="Calibri" panose="020F0502020204030204" pitchFamily="34" charset="0"/>
                <a:ea typeface="Calibri"/>
                <a:cs typeface="Calibri" panose="020F0502020204030204" pitchFamily="34" charset="0"/>
                <a:sym typeface="Calibri"/>
              </a:rPr>
              <a:t>*</a:t>
            </a:r>
            <a:r>
              <a:rPr lang="en-US" sz="1800" i="1" dirty="0">
                <a:latin typeface="Calibri" panose="020F0502020204030204" pitchFamily="34" charset="0"/>
                <a:cs typeface="Calibri" panose="020F0502020204030204" pitchFamily="34" charset="0"/>
              </a:rPr>
              <a:t>Three More Fed Rate Hikes In 2019</a:t>
            </a:r>
            <a:r>
              <a:rPr lang="en-US" sz="1800" dirty="0">
                <a:latin typeface="Calibri" panose="020F0502020204030204" pitchFamily="34" charset="0"/>
                <a:cs typeface="Calibri" panose="020F0502020204030204" pitchFamily="34" charset="0"/>
              </a:rPr>
              <a:t>, after a coming December hike, which will take overnight rates up to 3.00-3.25%. </a:t>
            </a:r>
            <a:r>
              <a:rPr lang="en-US" sz="2000" i="0" u="none" strike="noStrike" cap="none" baseline="0" dirty="0">
                <a:solidFill>
                  <a:srgbClr val="FF0000"/>
                </a:solidFill>
                <a:latin typeface="Calibri"/>
                <a:ea typeface="Calibri"/>
                <a:cs typeface="Calibri"/>
                <a:sym typeface="Calibri"/>
              </a:rPr>
              <a:t/>
            </a:r>
            <a:br>
              <a:rPr lang="en-US" sz="2000" i="0" u="none" strike="noStrike" cap="none" baseline="0" dirty="0">
                <a:solidFill>
                  <a:srgbClr val="FF0000"/>
                </a:solidFill>
                <a:latin typeface="Calibri"/>
                <a:ea typeface="Calibri"/>
                <a:cs typeface="Calibri"/>
                <a:sym typeface="Calibri"/>
              </a:rPr>
            </a:br>
            <a:r>
              <a:rPr lang="en-US" sz="1800" i="0" u="none" strike="noStrike" cap="none" baseline="0" dirty="0">
                <a:solidFill>
                  <a:schemeClr val="tx1"/>
                </a:solidFill>
                <a:latin typeface="Calibri" panose="020F0502020204030204" pitchFamily="34" charset="0"/>
                <a:ea typeface="Calibri"/>
                <a:cs typeface="Calibri" panose="020F0502020204030204" pitchFamily="34" charset="0"/>
                <a:sym typeface="Calibri"/>
              </a:rPr>
              <a:t/>
            </a:r>
            <a:br>
              <a:rPr lang="en-US" sz="1800" i="0" u="none" strike="noStrike" cap="none" baseline="0" dirty="0">
                <a:solidFill>
                  <a:schemeClr val="tx1"/>
                </a:solidFill>
                <a:latin typeface="Calibri" panose="020F0502020204030204" pitchFamily="34" charset="0"/>
                <a:ea typeface="Calibri"/>
                <a:cs typeface="Calibri" panose="020F0502020204030204" pitchFamily="34" charset="0"/>
                <a:sym typeface="Calibri"/>
              </a:rPr>
            </a:br>
            <a:r>
              <a:rPr lang="en-US" sz="1800" i="0" u="none" strike="noStrike" cap="none" baseline="0" dirty="0">
                <a:solidFill>
                  <a:schemeClr val="tx1"/>
                </a:solidFill>
                <a:latin typeface="Calibri" panose="020F0502020204030204" pitchFamily="34" charset="0"/>
                <a:ea typeface="Calibri"/>
                <a:cs typeface="Calibri" panose="020F0502020204030204" pitchFamily="34" charset="0"/>
                <a:sym typeface="Calibri"/>
              </a:rPr>
              <a:t>*</a:t>
            </a:r>
            <a:r>
              <a:rPr lang="en-US" sz="1800" i="1" dirty="0">
                <a:solidFill>
                  <a:schemeClr val="tx1"/>
                </a:solidFill>
                <a:latin typeface="Calibri" panose="020F0502020204030204" pitchFamily="34" charset="0"/>
                <a:cs typeface="Calibri" panose="020F0502020204030204" pitchFamily="34" charset="0"/>
              </a:rPr>
              <a:t>Interest Payments to Become the Largest Government Expense Within a Decade</a:t>
            </a:r>
            <a:r>
              <a:rPr lang="en-US" sz="1800" dirty="0">
                <a:solidFill>
                  <a:schemeClr val="tx1"/>
                </a:solidFill>
                <a:latin typeface="Calibri" panose="020F0502020204030204" pitchFamily="34" charset="0"/>
                <a:cs typeface="Calibri" panose="020F0502020204030204" pitchFamily="34" charset="0"/>
              </a:rPr>
              <a:t>, at $900 billion far outpacing the defense budget by 2028 </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*Massive liquidity created by global QE will drive all asset classes for years, or least prevent them from falling</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*Still looking for 3.25% ten year US Treasury</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yield by yearend, and 4% in a year</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*Exploding deficits will weigh on</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bonds for the next decade, sell every</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rally across the space, up 67% YOY</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Bottom Line: Sell every four point</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rally in the (TLT)</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rPr>
              <a:t/>
            </a:r>
            <a:br>
              <a:rPr lang="en-US" sz="2000" dirty="0">
                <a:solidFill>
                  <a:srgbClr val="FF0000"/>
                </a:solidFill>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rPr>
              <a:t/>
            </a:r>
            <a:br>
              <a:rPr lang="en-US" sz="2000" dirty="0">
                <a:solidFill>
                  <a:srgbClr val="FF0000"/>
                </a:solidFill>
              </a:rPr>
            </a:br>
            <a:endParaRPr lang="en-US" sz="2000" b="0" i="0" u="none" strike="noStrike" cap="none" baseline="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1AC74DBD-5945-5F44-943E-E59D128EE2BA}"/>
              </a:ext>
            </a:extLst>
          </p:cNvPr>
          <p:cNvPicPr>
            <a:picLocks noChangeAspect="1"/>
          </p:cNvPicPr>
          <p:nvPr/>
        </p:nvPicPr>
        <p:blipFill>
          <a:blip r:embed="rId3"/>
          <a:stretch>
            <a:fillRect/>
          </a:stretch>
        </p:blipFill>
        <p:spPr>
          <a:xfrm>
            <a:off x="4868333" y="4343400"/>
            <a:ext cx="3894667" cy="2190750"/>
          </a:xfrm>
          <a:prstGeom prst="rect">
            <a:avLst/>
          </a:prstGeom>
        </p:spPr>
      </p:pic>
    </p:spTree>
    <p:extLst>
      <p:ext uri="{BB962C8B-B14F-4D97-AF65-F5344CB8AC3E}">
        <p14:creationId xmlns:p14="http://schemas.microsoft.com/office/powerpoint/2010/main" xmlns="" val="817295950"/>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lstStyle/>
          <a:p>
            <a:r>
              <a:rPr lang="en-US" sz="2400" dirty="0"/>
              <a:t> </a:t>
            </a:r>
            <a:br>
              <a:rPr lang="en-US" sz="2400" dirty="0"/>
            </a:br>
            <a:r>
              <a:rPr lang="en-US" sz="2400" dirty="0"/>
              <a:t>Treasury ETF (TLT) </a:t>
            </a:r>
            <a:r>
              <a:rPr lang="mr-IN" sz="2400" dirty="0"/>
              <a:t>–</a:t>
            </a:r>
            <a:r>
              <a:rPr lang="en-US" sz="2400" dirty="0"/>
              <a:t> </a:t>
            </a:r>
            <a:r>
              <a:rPr lang="en-US" sz="2000" dirty="0"/>
              <a:t>Bottom of Range</a:t>
            </a:r>
            <a:r>
              <a:rPr lang="en-US" sz="1800" dirty="0"/>
              <a:t/>
            </a:r>
            <a:br>
              <a:rPr lang="en-US" sz="1800" dirty="0"/>
            </a:br>
            <a:r>
              <a:rPr lang="en-US" sz="1800" dirty="0">
                <a:solidFill>
                  <a:schemeClr val="tx1"/>
                </a:solidFill>
              </a:rPr>
              <a:t>long (TLT)  10/$114-4117 call spread </a:t>
            </a:r>
            <a:r>
              <a:rPr lang="en-US" sz="1800" dirty="0">
                <a:solidFill>
                  <a:srgbClr val="00B050"/>
                </a:solidFill>
              </a:rPr>
              <a:t/>
            </a:r>
            <a:br>
              <a:rPr lang="en-US" sz="1800" dirty="0">
                <a:solidFill>
                  <a:srgbClr val="00B050"/>
                </a:solidFill>
              </a:rPr>
            </a:br>
            <a:r>
              <a:rPr lang="en-US" sz="1800" dirty="0">
                <a:solidFill>
                  <a:srgbClr val="00B050"/>
                </a:solidFill>
              </a:rPr>
              <a:t>took profits on long (TLT)  9/$123-$126 put spread</a:t>
            </a:r>
            <a:r>
              <a:rPr lang="en-US" sz="1800" dirty="0"/>
              <a:t/>
            </a:r>
            <a:br>
              <a:rPr lang="en-US" sz="1800" dirty="0"/>
            </a:br>
            <a:r>
              <a:rPr lang="en-US" sz="1800" dirty="0"/>
              <a:t/>
            </a:r>
            <a:br>
              <a:rPr lang="en-US" sz="1800" dirty="0"/>
            </a:br>
            <a:r>
              <a:rPr lang="en-US" sz="1800" dirty="0"/>
              <a:t/>
            </a:r>
            <a:br>
              <a:rPr lang="en-US" sz="1800" dirty="0"/>
            </a:br>
            <a:r>
              <a:rPr lang="en-US" dirty="0"/>
              <a:t/>
            </a:r>
            <a:br>
              <a:rPr lang="en-US" dirty="0"/>
            </a:br>
            <a:r>
              <a:rPr lang="en-US" sz="1600" dirty="0">
                <a:solidFill>
                  <a:srgbClr val="00B050"/>
                </a:solidFill>
                <a:latin typeface="Calibri"/>
                <a:ea typeface="Calibri"/>
                <a:cs typeface="Calibri"/>
                <a:sym typeface="Calibri"/>
              </a:rPr>
              <a:t/>
            </a:r>
            <a:br>
              <a:rPr lang="en-US" sz="1600" dirty="0">
                <a:solidFill>
                  <a:srgbClr val="00B050"/>
                </a:solidFill>
                <a:latin typeface="Calibri"/>
                <a:ea typeface="Calibri"/>
                <a:cs typeface="Calibri"/>
                <a:sym typeface="Calibri"/>
              </a:rPr>
            </a:br>
            <a:endParaRPr lang="en-US" sz="1600" dirty="0">
              <a:solidFill>
                <a:srgbClr val="00B050"/>
              </a:solidFill>
            </a:endParaRPr>
          </a:p>
        </p:txBody>
      </p:sp>
      <p:pic>
        <p:nvPicPr>
          <p:cNvPr id="4" name="Picture 3">
            <a:extLst>
              <a:ext uri="{FF2B5EF4-FFF2-40B4-BE49-F238E27FC236}">
                <a16:creationId xmlns:a16="http://schemas.microsoft.com/office/drawing/2014/main" xmlns="" id="{08A36480-00F5-4E9E-AA01-9C02F76AF908}"/>
              </a:ext>
            </a:extLst>
          </p:cNvPr>
          <p:cNvPicPr>
            <a:picLocks noChangeAspect="1"/>
          </p:cNvPicPr>
          <p:nvPr/>
        </p:nvPicPr>
        <p:blipFill>
          <a:blip r:embed="rId2"/>
          <a:stretch>
            <a:fillRect/>
          </a:stretch>
        </p:blipFill>
        <p:spPr>
          <a:xfrm>
            <a:off x="1028700" y="1529925"/>
            <a:ext cx="6934200" cy="5307859"/>
          </a:xfrm>
          <a:prstGeom prst="rect">
            <a:avLst/>
          </a:prstGeom>
        </p:spPr>
      </p:pic>
    </p:spTree>
    <p:extLst>
      <p:ext uri="{BB962C8B-B14F-4D97-AF65-F5344CB8AC3E}">
        <p14:creationId xmlns:p14="http://schemas.microsoft.com/office/powerpoint/2010/main" xmlns="" val="112865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lstStyle/>
          <a:p>
            <a:r>
              <a:rPr lang="en-US" sz="2400" dirty="0"/>
              <a:t> </a:t>
            </a:r>
            <a:br>
              <a:rPr lang="en-US" sz="2400" dirty="0"/>
            </a:br>
            <a:r>
              <a:rPr lang="en-US" sz="2400" dirty="0"/>
              <a:t>Treasury ETF (TLT) Long Term</a:t>
            </a:r>
            <a:r>
              <a:rPr lang="en-US" sz="1800" dirty="0"/>
              <a:t/>
            </a:r>
            <a:br>
              <a:rPr lang="en-US" sz="1800" dirty="0"/>
            </a:br>
            <a:r>
              <a:rPr lang="en-US" sz="1800" dirty="0"/>
              <a:t>Up 5 Points in 8 Months</a:t>
            </a:r>
            <a:br>
              <a:rPr lang="en-US" sz="1800" dirty="0"/>
            </a:br>
            <a:r>
              <a:rPr lang="en-US" sz="1800" dirty="0"/>
              <a:t/>
            </a:r>
            <a:br>
              <a:rPr lang="en-US" sz="1800" dirty="0"/>
            </a:br>
            <a:r>
              <a:rPr lang="en-US" sz="1800" dirty="0"/>
              <a:t/>
            </a:r>
            <a:br>
              <a:rPr lang="en-US" sz="1800" dirty="0"/>
            </a:br>
            <a:r>
              <a:rPr lang="en-US" dirty="0"/>
              <a:t/>
            </a:r>
            <a:br>
              <a:rPr lang="en-US" dirty="0"/>
            </a:br>
            <a:r>
              <a:rPr lang="en-US" sz="1600" dirty="0">
                <a:solidFill>
                  <a:srgbClr val="00B050"/>
                </a:solidFill>
                <a:latin typeface="Calibri"/>
                <a:ea typeface="Calibri"/>
                <a:cs typeface="Calibri"/>
                <a:sym typeface="Calibri"/>
              </a:rPr>
              <a:t/>
            </a:r>
            <a:br>
              <a:rPr lang="en-US" sz="1600" dirty="0">
                <a:solidFill>
                  <a:srgbClr val="00B050"/>
                </a:solidFill>
                <a:latin typeface="Calibri"/>
                <a:ea typeface="Calibri"/>
                <a:cs typeface="Calibri"/>
                <a:sym typeface="Calibri"/>
              </a:rPr>
            </a:br>
            <a:endParaRPr lang="en-US" sz="1600" dirty="0">
              <a:solidFill>
                <a:srgbClr val="00B050"/>
              </a:solidFill>
            </a:endParaRPr>
          </a:p>
        </p:txBody>
      </p:sp>
      <p:pic>
        <p:nvPicPr>
          <p:cNvPr id="4" name="Picture 3">
            <a:extLst>
              <a:ext uri="{FF2B5EF4-FFF2-40B4-BE49-F238E27FC236}">
                <a16:creationId xmlns:a16="http://schemas.microsoft.com/office/drawing/2014/main" xmlns="" id="{8AE6D502-D9D1-4AC0-89C0-17A77A768D14}"/>
              </a:ext>
            </a:extLst>
          </p:cNvPr>
          <p:cNvPicPr>
            <a:picLocks noChangeAspect="1"/>
          </p:cNvPicPr>
          <p:nvPr/>
        </p:nvPicPr>
        <p:blipFill>
          <a:blip r:embed="rId2"/>
          <a:stretch>
            <a:fillRect/>
          </a:stretch>
        </p:blipFill>
        <p:spPr>
          <a:xfrm>
            <a:off x="838200" y="1371600"/>
            <a:ext cx="7188507" cy="5486400"/>
          </a:xfrm>
          <a:prstGeom prst="rect">
            <a:avLst/>
          </a:prstGeom>
        </p:spPr>
      </p:pic>
    </p:spTree>
    <p:extLst>
      <p:ext uri="{BB962C8B-B14F-4D97-AF65-F5344CB8AC3E}">
        <p14:creationId xmlns:p14="http://schemas.microsoft.com/office/powerpoint/2010/main" xmlns="" val="1683624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9611"/>
            <a:ext cx="8229600" cy="1143000"/>
          </a:xfrm>
        </p:spPr>
        <p:txBody>
          <a:bodyPr/>
          <a:lstStyle/>
          <a:p>
            <a:r>
              <a:rPr lang="en-US" sz="2400" dirty="0"/>
              <a:t>Ten Year Treasury Yield ($TNX) 2.96%</a:t>
            </a:r>
            <a:br>
              <a:rPr lang="en-US" sz="2400" dirty="0"/>
            </a:br>
            <a:r>
              <a:rPr lang="en-US" sz="2400" dirty="0"/>
              <a:t>Breakdown, Now major Support</a:t>
            </a:r>
            <a:br>
              <a:rPr lang="en-US" sz="2400" dirty="0"/>
            </a:br>
            <a:endParaRPr lang="en-US" sz="2000" dirty="0"/>
          </a:p>
        </p:txBody>
      </p:sp>
      <p:sp>
        <p:nvSpPr>
          <p:cNvPr id="3" name="Text Placeholder 2"/>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xmlns="" id="{57E67A1B-6820-4333-82A6-BAFCC9675DAE}"/>
              </a:ext>
            </a:extLst>
          </p:cNvPr>
          <p:cNvPicPr>
            <a:picLocks noChangeAspect="1"/>
          </p:cNvPicPr>
          <p:nvPr/>
        </p:nvPicPr>
        <p:blipFill>
          <a:blip r:embed="rId2"/>
          <a:stretch>
            <a:fillRect/>
          </a:stretch>
        </p:blipFill>
        <p:spPr>
          <a:xfrm>
            <a:off x="914400" y="1143001"/>
            <a:ext cx="7426026" cy="5715000"/>
          </a:xfrm>
          <a:prstGeom prst="rect">
            <a:avLst/>
          </a:prstGeom>
        </p:spPr>
      </p:pic>
    </p:spTree>
    <p:extLst>
      <p:ext uri="{BB962C8B-B14F-4D97-AF65-F5344CB8AC3E}">
        <p14:creationId xmlns:p14="http://schemas.microsoft.com/office/powerpoint/2010/main" xmlns="" val="316937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858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Trade Alert Performance</a:t>
            </a:r>
            <a:br>
              <a:rPr lang="en-US" sz="32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 All Time High!!</a:t>
            </a:r>
            <a:br>
              <a:rPr lang="en-US" sz="2400" dirty="0">
                <a:solidFill>
                  <a:schemeClr val="dk1"/>
                </a:solidFill>
                <a:latin typeface="Calibri"/>
                <a:ea typeface="Calibri"/>
                <a:cs typeface="Calibri"/>
                <a:sym typeface="Calibri"/>
              </a:rPr>
            </a:br>
            <a:endParaRPr lang="en-US" sz="2400" b="1" i="1" u="none" strike="noStrike" cap="none" baseline="0"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457200" y="1371600"/>
            <a:ext cx="7772400" cy="5029199"/>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2200" i="0" u="none" strike="noStrike" cap="none" baseline="0" dirty="0">
                <a:solidFill>
                  <a:schemeClr val="tx1"/>
                </a:solidFill>
                <a:latin typeface="Calibri"/>
                <a:ea typeface="Calibri"/>
                <a:cs typeface="Calibri"/>
                <a:sym typeface="Calibri"/>
              </a:rPr>
              <a:t/>
            </a:r>
            <a:br>
              <a:rPr lang="en-US" sz="2200" i="0" u="none" strike="noStrike" cap="none" baseline="0" dirty="0">
                <a:solidFill>
                  <a:schemeClr val="tx1"/>
                </a:solidFill>
                <a:latin typeface="Calibri"/>
                <a:ea typeface="Calibri"/>
                <a:cs typeface="Calibri"/>
                <a:sym typeface="Calibri"/>
              </a:rPr>
            </a:br>
            <a:r>
              <a:rPr lang="en-US" sz="2200" i="0" strike="noStrike" cap="none" baseline="0" dirty="0">
                <a:solidFill>
                  <a:schemeClr val="tx1"/>
                </a:solidFill>
                <a:latin typeface="Calibri"/>
                <a:ea typeface="Calibri"/>
                <a:cs typeface="Calibri"/>
                <a:sym typeface="Calibri"/>
              </a:rPr>
              <a:t>*January</a:t>
            </a:r>
            <a:r>
              <a:rPr lang="en-US" sz="2200" i="0" strike="noStrike" cap="none" dirty="0">
                <a:solidFill>
                  <a:schemeClr val="tx1"/>
                </a:solidFill>
                <a:latin typeface="Calibri"/>
                <a:ea typeface="Calibri"/>
                <a:cs typeface="Calibri"/>
                <a:sym typeface="Calibri"/>
              </a:rPr>
              <a:t>  </a:t>
            </a:r>
            <a:r>
              <a:rPr lang="en-US" sz="2200" i="0" strike="noStrike" cap="none" dirty="0">
                <a:solidFill>
                  <a:srgbClr val="008000"/>
                </a:solidFill>
                <a:latin typeface="Calibri"/>
                <a:ea typeface="Calibri"/>
                <a:cs typeface="Calibri"/>
                <a:sym typeface="Calibri"/>
              </a:rPr>
              <a:t> 4.09% </a:t>
            </a:r>
            <a:r>
              <a:rPr lang="en-US" sz="2200" i="0" strike="noStrike" cap="none" dirty="0">
                <a:solidFill>
                  <a:schemeClr val="tx1"/>
                </a:solidFill>
                <a:latin typeface="Calibri"/>
                <a:ea typeface="Calibri"/>
                <a:cs typeface="Calibri"/>
                <a:sym typeface="Calibri"/>
              </a:rPr>
              <a:t>Final         </a:t>
            </a:r>
            <a:r>
              <a:rPr lang="en-US" sz="2200" i="0" u="none" strike="noStrike" cap="none" baseline="0" dirty="0">
                <a:solidFill>
                  <a:schemeClr val="tx1"/>
                </a:solidFill>
                <a:latin typeface="Calibri"/>
                <a:ea typeface="Calibri"/>
                <a:cs typeface="Calibri"/>
                <a:sym typeface="Calibri"/>
              </a:rPr>
              <a:t>*July  </a:t>
            </a:r>
            <a:r>
              <a:rPr lang="en-US" sz="2200" i="0" u="none" strike="noStrike" cap="none" baseline="0" dirty="0">
                <a:solidFill>
                  <a:srgbClr val="008000"/>
                </a:solidFill>
                <a:latin typeface="Calibri"/>
                <a:ea typeface="Calibri"/>
                <a:cs typeface="Calibri"/>
                <a:sym typeface="Calibri"/>
              </a:rPr>
              <a:t>+0% </a:t>
            </a:r>
            <a:r>
              <a:rPr lang="en-US" sz="2200" dirty="0">
                <a:solidFill>
                  <a:schemeClr val="tx1"/>
                </a:solidFill>
                <a:latin typeface="Calibri"/>
                <a:ea typeface="Calibri"/>
                <a:cs typeface="Calibri"/>
                <a:sym typeface="Calibri"/>
              </a:rPr>
              <a:t>Final</a:t>
            </a:r>
            <a:r>
              <a:rPr lang="en-US" sz="2200" b="1" dirty="0">
                <a:solidFill>
                  <a:schemeClr val="tx1"/>
                </a:solidFill>
                <a:latin typeface="Calibri"/>
                <a:ea typeface="Calibri"/>
                <a:cs typeface="Calibri"/>
                <a:sym typeface="Calibri"/>
              </a:rPr>
              <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000" dirty="0">
                <a:solidFill>
                  <a:srgbClr val="008000"/>
                </a:solidFill>
                <a:latin typeface="Calibri"/>
                <a:ea typeface="Calibri"/>
                <a:cs typeface="Calibri"/>
                <a:sym typeface="Calibri"/>
              </a:rPr>
              <a:t>+1.54</a:t>
            </a:r>
            <a:r>
              <a:rPr lang="en-US" sz="2000" dirty="0">
                <a:solidFill>
                  <a:schemeClr val="dk1"/>
                </a:solidFill>
                <a:latin typeface="Calibri"/>
                <a:ea typeface="Calibri"/>
                <a:cs typeface="Calibri"/>
                <a:sym typeface="Calibri"/>
              </a:rPr>
              <a:t>% Final      </a:t>
            </a:r>
            <a:r>
              <a:rPr lang="en-US" sz="2000" dirty="0">
                <a:solidFill>
                  <a:schemeClr val="tx1"/>
                </a:solidFill>
                <a:latin typeface="Calibri"/>
                <a:ea typeface="Calibri"/>
                <a:cs typeface="Calibri"/>
                <a:sym typeface="Calibri"/>
              </a:rPr>
              <a:t> </a:t>
            </a:r>
            <a:r>
              <a:rPr lang="en-US" sz="2000" b="1" dirty="0">
                <a:solidFill>
                  <a:schemeClr val="tx1"/>
                </a:solidFill>
                <a:latin typeface="Calibri"/>
                <a:ea typeface="Calibri"/>
                <a:cs typeface="Calibri"/>
                <a:sym typeface="Calibri"/>
              </a:rPr>
              <a:t> </a:t>
            </a:r>
            <a:r>
              <a:rPr lang="en-US" sz="2000" dirty="0">
                <a:solidFill>
                  <a:schemeClr val="tx1"/>
                </a:solidFill>
                <a:latin typeface="Calibri"/>
                <a:ea typeface="Calibri"/>
                <a:cs typeface="Calibri"/>
                <a:sym typeface="Calibri"/>
              </a:rPr>
              <a:t> </a:t>
            </a:r>
            <a:r>
              <a:rPr lang="en-US" sz="2000" dirty="0">
                <a:latin typeface="Calibri"/>
                <a:ea typeface="Calibri"/>
                <a:cs typeface="Calibri"/>
                <a:sym typeface="Calibri"/>
              </a:rPr>
              <a:t>*August </a:t>
            </a:r>
            <a:r>
              <a:rPr lang="en-US" sz="2000" dirty="0">
                <a:solidFill>
                  <a:srgbClr val="008000"/>
                </a:solidFill>
                <a:latin typeface="Calibri"/>
                <a:ea typeface="Calibri"/>
                <a:cs typeface="Calibri"/>
                <a:sym typeface="Calibri"/>
              </a:rPr>
              <a:t>+2.19% MTD</a:t>
            </a:r>
            <a:r>
              <a:rPr lang="en-US" sz="2000" dirty="0">
                <a:latin typeface="Calibri"/>
                <a:ea typeface="Calibri"/>
                <a:cs typeface="Calibri"/>
                <a:sym typeface="Calibri"/>
              </a:rPr>
              <a:t/>
            </a:r>
            <a:br>
              <a:rPr lang="en-US" sz="2000"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00B050"/>
                </a:solidFill>
                <a:latin typeface="Calibri"/>
                <a:ea typeface="Calibri"/>
                <a:cs typeface="Calibri"/>
                <a:sym typeface="Calibri"/>
              </a:rPr>
              <a:t>+1.13% </a:t>
            </a:r>
            <a:r>
              <a:rPr lang="en-US" sz="2200" dirty="0">
                <a:solidFill>
                  <a:schemeClr val="tx1"/>
                </a:solidFill>
                <a:latin typeface="Calibri"/>
                <a:ea typeface="Calibri"/>
                <a:cs typeface="Calibri"/>
                <a:sym typeface="Calibri"/>
              </a:rPr>
              <a:t>Final</a:t>
            </a:r>
            <a:r>
              <a:rPr lang="en-US" sz="2200" i="0" strike="noStrike" cap="none" baseline="0" dirty="0">
                <a:solidFill>
                  <a:schemeClr val="tx1"/>
                </a:solidFill>
                <a:latin typeface="Calibri"/>
                <a:ea typeface="Calibri"/>
                <a:cs typeface="Calibri"/>
                <a:sym typeface="Calibri"/>
              </a:rPr>
              <a:t>        </a:t>
            </a:r>
            <a:r>
              <a:rPr lang="en-US" sz="2200" strike="noStrike" cap="none" baseline="0" dirty="0">
                <a:solidFill>
                  <a:schemeClr val="tx1"/>
                </a:solidFill>
                <a:latin typeface="Calibri"/>
                <a:ea typeface="Calibri"/>
                <a:cs typeface="Calibri"/>
                <a:sym typeface="Calibri"/>
              </a:rPr>
              <a:t> *September </a:t>
            </a:r>
            <a:r>
              <a:rPr lang="en-US" sz="2200" dirty="0">
                <a:solidFill>
                  <a:srgbClr val="008000"/>
                </a:solidFill>
                <a:latin typeface="Calibri"/>
                <a:ea typeface="Calibri"/>
                <a:cs typeface="Calibri"/>
                <a:sym typeface="Calibri"/>
              </a:rPr>
              <a:t>1.38</a:t>
            </a:r>
            <a:r>
              <a:rPr lang="en-US" sz="2200" strike="noStrike" cap="none" baseline="0" dirty="0">
                <a:solidFill>
                  <a:srgbClr val="008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r>
              <a:rPr lang="en-US" sz="2200" b="0" i="0" u="none" strike="noStrike" cap="none" baseline="0" dirty="0">
                <a:solidFill>
                  <a:srgbClr val="FF0000"/>
                </a:solidFill>
                <a:latin typeface="Calibri"/>
                <a:ea typeface="Calibri"/>
                <a:cs typeface="Calibri"/>
                <a:sym typeface="Calibri"/>
              </a:rPr>
              <a:t/>
            </a:r>
            <a:br>
              <a:rPr lang="en-US" sz="2200" b="0" i="0" u="none" strike="noStrike" cap="none" baseline="0" dirty="0">
                <a:solidFill>
                  <a:srgbClr val="FF0000"/>
                </a:solidFill>
                <a:latin typeface="Calibri"/>
                <a:ea typeface="Calibri"/>
                <a:cs typeface="Calibri"/>
                <a:sym typeface="Calibri"/>
              </a:rPr>
            </a:br>
            <a:r>
              <a:rPr lang="en-US" sz="2200" i="0" strike="noStrike" cap="none" baseline="0" dirty="0">
                <a:latin typeface="Calibri"/>
                <a:ea typeface="Calibri"/>
                <a:cs typeface="Calibri"/>
                <a:sym typeface="Calibri"/>
              </a:rPr>
              <a:t>*April       </a:t>
            </a:r>
            <a:r>
              <a:rPr lang="en-US" sz="2200" dirty="0">
                <a:solidFill>
                  <a:srgbClr val="008000"/>
                </a:solidFill>
                <a:latin typeface="Calibri"/>
                <a:ea typeface="Calibri"/>
                <a:cs typeface="Calibri"/>
                <a:sym typeface="Calibri"/>
              </a:rPr>
              <a:t>+12.54</a:t>
            </a:r>
            <a:r>
              <a:rPr lang="en-US" sz="2200" i="0" strike="noStrike" cap="none" baseline="0" dirty="0">
                <a:solidFill>
                  <a:srgbClr val="008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     </a:t>
            </a:r>
            <a:r>
              <a:rPr lang="en-US" sz="2200" b="1" u="sng" dirty="0">
                <a:solidFill>
                  <a:schemeClr val="tx1"/>
                </a:solidFill>
                <a:latin typeface="Calibri"/>
                <a:ea typeface="Calibri"/>
                <a:cs typeface="Calibri"/>
                <a:sym typeface="Calibri"/>
              </a:rPr>
              <a:t> *October </a:t>
            </a:r>
            <a:r>
              <a:rPr lang="en-US" sz="2200" b="1" u="sng" dirty="0">
                <a:solidFill>
                  <a:srgbClr val="008000"/>
                </a:solidFill>
                <a:latin typeface="Calibri"/>
                <a:ea typeface="Calibri"/>
                <a:cs typeface="Calibri"/>
                <a:sym typeface="Calibri"/>
              </a:rPr>
              <a:t>+1.39% </a:t>
            </a:r>
            <a:r>
              <a:rPr lang="en-US" sz="2200" b="1" u="sng" dirty="0">
                <a:solidFill>
                  <a:schemeClr val="tx1"/>
                </a:solidFill>
                <a:latin typeface="Calibri"/>
                <a:ea typeface="Calibri"/>
                <a:cs typeface="Calibri"/>
                <a:sym typeface="Calibri"/>
              </a:rPr>
              <a:t>MTD</a:t>
            </a:r>
            <a:r>
              <a:rPr lang="en-US" sz="2200" b="1" dirty="0">
                <a:solidFill>
                  <a:schemeClr val="tx1"/>
                </a:solidFill>
                <a:latin typeface="Calibri"/>
                <a:ea typeface="Calibri"/>
                <a:cs typeface="Calibri"/>
                <a:sym typeface="Calibri"/>
              </a:rPr>
              <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*May       </a:t>
            </a:r>
            <a:r>
              <a:rPr lang="en-US" sz="2200" dirty="0">
                <a:solidFill>
                  <a:srgbClr val="00A64B"/>
                </a:solidFill>
                <a:latin typeface="Calibri"/>
                <a:ea typeface="Calibri"/>
                <a:cs typeface="Calibri"/>
                <a:sym typeface="Calibri"/>
              </a:rPr>
              <a:t> +1.07% </a:t>
            </a:r>
            <a:r>
              <a:rPr lang="en-US" sz="2200" dirty="0">
                <a:solidFill>
                  <a:schemeClr val="tx1"/>
                </a:solidFill>
                <a:latin typeface="Calibri"/>
                <a:ea typeface="Calibri"/>
                <a:cs typeface="Calibri"/>
                <a:sym typeface="Calibri"/>
              </a:rPr>
              <a:t>Final         *November </a:t>
            </a:r>
            <a:r>
              <a:rPr lang="en-US" sz="2200" dirty="0">
                <a:solidFill>
                  <a:srgbClr val="00B050"/>
                </a:solidFill>
                <a:latin typeface="Calibri"/>
                <a:ea typeface="Calibri"/>
                <a:cs typeface="Calibri"/>
                <a:sym typeface="Calibri"/>
              </a:rPr>
              <a:t>+2.08% </a:t>
            </a:r>
            <a:r>
              <a:rPr lang="en-US" sz="2200" dirty="0">
                <a:solidFill>
                  <a:schemeClr val="tx1"/>
                </a:solidFill>
                <a:latin typeface="Calibri"/>
                <a:ea typeface="Calibri"/>
                <a:cs typeface="Calibri"/>
                <a:sym typeface="Calibri"/>
              </a:rPr>
              <a:t>Final</a:t>
            </a:r>
            <a:r>
              <a:rPr lang="en-US" sz="2200" b="1" dirty="0">
                <a:solidFill>
                  <a:schemeClr val="tx1"/>
                </a:solidFill>
                <a:latin typeface="Calibri"/>
                <a:ea typeface="Calibri"/>
                <a:cs typeface="Calibri"/>
                <a:sym typeface="Calibri"/>
              </a:rPr>
              <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*June      </a:t>
            </a:r>
            <a:r>
              <a:rPr lang="en-US" sz="2200" dirty="0">
                <a:solidFill>
                  <a:srgbClr val="008000"/>
                </a:solidFill>
                <a:latin typeface="Calibri"/>
                <a:ea typeface="Calibri"/>
                <a:cs typeface="Calibri"/>
                <a:sym typeface="Calibri"/>
              </a:rPr>
              <a:t>  +4.15% </a:t>
            </a:r>
            <a:r>
              <a:rPr lang="en-US" sz="2400" dirty="0">
                <a:solidFill>
                  <a:schemeClr val="tx1"/>
                </a:solidFill>
                <a:latin typeface="Calibri"/>
                <a:ea typeface="Calibri"/>
                <a:cs typeface="Calibri"/>
                <a:sym typeface="Calibri"/>
              </a:rPr>
              <a:t>Final       </a:t>
            </a:r>
            <a:r>
              <a:rPr lang="en-US" sz="2200" dirty="0">
                <a:solidFill>
                  <a:schemeClr val="tx1"/>
                </a:solidFill>
                <a:latin typeface="Calibri"/>
                <a:ea typeface="Calibri"/>
                <a:cs typeface="Calibri"/>
                <a:sym typeface="Calibri"/>
              </a:rPr>
              <a:t>*December </a:t>
            </a:r>
            <a:r>
              <a:rPr lang="en-US" sz="2200" dirty="0">
                <a:solidFill>
                  <a:srgbClr val="008000"/>
                </a:solidFill>
                <a:latin typeface="Calibri"/>
                <a:ea typeface="Calibri"/>
                <a:cs typeface="Calibri"/>
                <a:sym typeface="Calibri"/>
              </a:rPr>
              <a:t>+3.76% </a:t>
            </a:r>
            <a:r>
              <a:rPr lang="en-US" sz="2200" dirty="0">
                <a:solidFill>
                  <a:schemeClr val="tx1"/>
                </a:solidFill>
                <a:latin typeface="Calibri"/>
                <a:ea typeface="Calibri"/>
                <a:cs typeface="Calibri"/>
                <a:sym typeface="Calibri"/>
              </a:rPr>
              <a:t>Final</a:t>
            </a:r>
            <a:br>
              <a:rPr lang="en-US" sz="2200" dirty="0">
                <a:solidFill>
                  <a:schemeClr val="tx1"/>
                </a:solidFill>
                <a:latin typeface="Calibri"/>
                <a:ea typeface="Calibri"/>
                <a:cs typeface="Calibri"/>
                <a:sym typeface="Calibri"/>
              </a:rPr>
            </a:br>
            <a:r>
              <a:rPr lang="en-US" sz="2000" b="0" i="0" u="none" strike="noStrike" cap="none" dirty="0">
                <a:solidFill>
                  <a:srgbClr val="008000"/>
                </a:solidFill>
                <a:latin typeface="Calibri"/>
                <a:ea typeface="Calibri"/>
                <a:cs typeface="Calibri"/>
                <a:sym typeface="Calibri"/>
              </a:rPr>
              <a:t/>
            </a:r>
            <a:br>
              <a:rPr lang="en-US" sz="2000" b="0" i="0" u="none" strike="noStrike" cap="none" dirty="0">
                <a:solidFill>
                  <a:srgbClr val="008000"/>
                </a:solidFill>
                <a:latin typeface="Calibri"/>
                <a:ea typeface="Calibri"/>
                <a:cs typeface="Calibri"/>
                <a:sym typeface="Calibri"/>
              </a:rPr>
            </a:br>
            <a:r>
              <a:rPr lang="en-US" sz="2000" b="0" i="0" u="none" strike="noStrike" cap="none" dirty="0">
                <a:solidFill>
                  <a:srgbClr val="008000"/>
                </a:solidFill>
                <a:latin typeface="Calibri"/>
                <a:ea typeface="Calibri"/>
                <a:cs typeface="Calibri"/>
                <a:sym typeface="Calibri"/>
              </a:rPr>
              <a:t>*2018 Year to Date </a:t>
            </a:r>
            <a:r>
              <a:rPr lang="en-US" sz="2000" dirty="0">
                <a:solidFill>
                  <a:srgbClr val="008000"/>
                </a:solidFill>
                <a:latin typeface="Calibri"/>
                <a:ea typeface="Calibri"/>
                <a:cs typeface="Calibri"/>
                <a:sym typeface="Calibri"/>
              </a:rPr>
              <a:t>28.97</a:t>
            </a:r>
            <a:r>
              <a:rPr lang="en-US" sz="2000" b="0" i="0" u="none" strike="noStrike" cap="none" dirty="0">
                <a:solidFill>
                  <a:srgbClr val="008000"/>
                </a:solidFill>
                <a:latin typeface="Calibri"/>
                <a:ea typeface="Calibri"/>
                <a:cs typeface="Calibri"/>
                <a:sym typeface="Calibri"/>
              </a:rPr>
              <a:t>%</a:t>
            </a:r>
            <a:br>
              <a:rPr lang="en-US" sz="2000" b="0" i="0" u="none" strike="noStrike" cap="none" dirty="0">
                <a:solidFill>
                  <a:srgbClr val="008000"/>
                </a:solidFill>
                <a:latin typeface="Calibri"/>
                <a:ea typeface="Calibri"/>
                <a:cs typeface="Calibri"/>
                <a:sym typeface="Calibri"/>
              </a:rPr>
            </a:br>
            <a:r>
              <a:rPr lang="en-US" sz="2000" b="0" i="0" u="none" strike="noStrike" cap="none" baseline="0" dirty="0">
                <a:latin typeface="Calibri"/>
                <a:ea typeface="Calibri"/>
                <a:cs typeface="Calibri"/>
                <a:sym typeface="Calibri"/>
              </a:rPr>
              <a:t>compared to</a:t>
            </a:r>
            <a:r>
              <a:rPr lang="en-US" sz="2000" b="1" i="0" u="none" strike="noStrike" cap="none" baseline="0" dirty="0">
                <a:latin typeface="Calibri"/>
                <a:ea typeface="Calibri"/>
                <a:cs typeface="Calibri"/>
                <a:sym typeface="Calibri"/>
              </a:rPr>
              <a:t> </a:t>
            </a:r>
            <a:r>
              <a:rPr lang="en-US" sz="2000" b="1" dirty="0">
                <a:solidFill>
                  <a:srgbClr val="00A64B"/>
                </a:solidFill>
                <a:latin typeface="Calibri"/>
                <a:ea typeface="Calibri"/>
                <a:cs typeface="Calibri"/>
                <a:sym typeface="Calibri"/>
              </a:rPr>
              <a:t>+8.0</a:t>
            </a:r>
            <a:r>
              <a:rPr lang="en-US" sz="2000" b="0" i="0" u="none" strike="noStrike" cap="none" baseline="0" dirty="0">
                <a:solidFill>
                  <a:srgbClr val="00A64B"/>
                </a:solidFill>
                <a:latin typeface="Calibri"/>
                <a:ea typeface="Calibri"/>
                <a:cs typeface="Calibri"/>
                <a:sym typeface="Calibri"/>
              </a:rPr>
              <a:t>%</a:t>
            </a:r>
            <a:r>
              <a:rPr lang="en-US" sz="2000" b="0" i="0" u="none" strike="noStrike" cap="none" baseline="0" dirty="0">
                <a:solidFill>
                  <a:srgbClr val="008000"/>
                </a:solidFill>
                <a:latin typeface="Calibri"/>
                <a:ea typeface="Calibri"/>
                <a:cs typeface="Calibri"/>
                <a:sym typeface="Calibri"/>
              </a:rPr>
              <a:t> </a:t>
            </a:r>
            <a:r>
              <a:rPr lang="en-US" sz="2000" b="0" i="0" u="none" strike="noStrike" cap="none" baseline="0" dirty="0">
                <a:latin typeface="Calibri"/>
                <a:ea typeface="Calibri"/>
                <a:cs typeface="Calibri"/>
                <a:sym typeface="Calibri"/>
              </a:rPr>
              <a:t>for the Dow Average</a:t>
            </a:r>
            <a:r>
              <a:rPr lang="en-US" sz="2000" b="0" i="0" u="none" strike="noStrike" cap="none" baseline="0" dirty="0">
                <a:solidFill>
                  <a:srgbClr val="FF0000"/>
                </a:solidFill>
                <a:latin typeface="Calibri"/>
                <a:ea typeface="Calibri"/>
                <a:cs typeface="Calibri"/>
                <a:sym typeface="Calibri"/>
              </a:rPr>
              <a:t/>
            </a:r>
            <a:br>
              <a:rPr lang="en-US" sz="2000" b="0" i="0" u="none" strike="noStrike" cap="none" baseline="0" dirty="0">
                <a:solidFill>
                  <a:srgbClr val="FF0000"/>
                </a:solidFill>
                <a:latin typeface="Calibri"/>
                <a:ea typeface="Calibri"/>
                <a:cs typeface="Calibri"/>
                <a:sym typeface="Calibri"/>
              </a:rPr>
            </a:br>
            <a:r>
              <a:rPr lang="en-US" sz="2000" b="0" i="0" u="none" strike="noStrike" cap="none" baseline="0" dirty="0">
                <a:solidFill>
                  <a:srgbClr val="FF0000"/>
                </a:solidFill>
                <a:latin typeface="Calibri"/>
                <a:ea typeface="Calibri"/>
                <a:cs typeface="Calibri"/>
                <a:sym typeface="Calibri"/>
              </a:rPr>
              <a:t/>
            </a:r>
            <a:br>
              <a:rPr lang="en-US" sz="2000" b="0" i="0" u="none" strike="noStrike" cap="none" baseline="0" dirty="0">
                <a:solidFill>
                  <a:srgbClr val="FF0000"/>
                </a:solidFill>
                <a:latin typeface="Calibri"/>
                <a:ea typeface="Calibri"/>
                <a:cs typeface="Calibri"/>
                <a:sym typeface="Calibri"/>
              </a:rPr>
            </a:br>
            <a:r>
              <a:rPr lang="en-US" sz="2000" b="0" i="0" u="none" strike="noStrike" cap="none" baseline="0" dirty="0">
                <a:solidFill>
                  <a:srgbClr val="FF0000"/>
                </a:solidFill>
                <a:latin typeface="Calibri"/>
                <a:ea typeface="Calibri"/>
                <a:cs typeface="Calibri"/>
                <a:sym typeface="Calibri"/>
              </a:rPr>
              <a:t/>
            </a:r>
            <a:br>
              <a:rPr lang="en-US" sz="2000" b="0" i="0" u="none" strike="noStrike" cap="none" baseline="0" dirty="0">
                <a:solidFill>
                  <a:srgbClr val="FF0000"/>
                </a:solidFill>
                <a:latin typeface="Calibri"/>
                <a:ea typeface="Calibri"/>
                <a:cs typeface="Calibri"/>
                <a:sym typeface="Calibri"/>
              </a:rPr>
            </a:br>
            <a:r>
              <a:rPr lang="en-US" sz="2000" b="0" i="0" u="none" strike="noStrike" cap="none" baseline="0" dirty="0">
                <a:latin typeface="Calibri"/>
                <a:ea typeface="Calibri"/>
                <a:cs typeface="Calibri"/>
                <a:sym typeface="Calibri"/>
              </a:rPr>
              <a:t>*Trailing One</a:t>
            </a:r>
            <a:r>
              <a:rPr lang="en-US" sz="2000" b="0" i="0" u="none" strike="noStrike" cap="none" dirty="0">
                <a:latin typeface="Calibri"/>
                <a:ea typeface="Calibri"/>
                <a:cs typeface="Calibri"/>
                <a:sym typeface="Calibri"/>
              </a:rPr>
              <a:t> year return </a:t>
            </a:r>
            <a:r>
              <a:rPr lang="en-US" sz="2000" b="0" i="0" u="none" strike="noStrike" cap="none" dirty="0">
                <a:solidFill>
                  <a:srgbClr val="008000"/>
                </a:solidFill>
                <a:latin typeface="Calibri"/>
                <a:ea typeface="Calibri"/>
                <a:cs typeface="Calibri"/>
                <a:sym typeface="Calibri"/>
              </a:rPr>
              <a:t>+</a:t>
            </a:r>
            <a:r>
              <a:rPr lang="en-US" sz="2000" dirty="0">
                <a:solidFill>
                  <a:srgbClr val="008000"/>
                </a:solidFill>
                <a:latin typeface="Calibri"/>
                <a:ea typeface="Calibri"/>
                <a:cs typeface="Calibri"/>
                <a:sym typeface="Calibri"/>
              </a:rPr>
              <a:t>35.84</a:t>
            </a:r>
            <a:r>
              <a:rPr lang="en-US" sz="2000" b="0" i="0" u="none" strike="noStrike" cap="none" dirty="0">
                <a:solidFill>
                  <a:srgbClr val="008000"/>
                </a:solidFill>
                <a:latin typeface="Calibri"/>
                <a:ea typeface="Calibri"/>
                <a:cs typeface="Calibri"/>
                <a:sym typeface="Calibri"/>
              </a:rPr>
              <a:t>%,</a:t>
            </a:r>
            <a:r>
              <a:rPr lang="en-US" sz="2000" dirty="0">
                <a:solidFill>
                  <a:srgbClr val="008000"/>
                </a:solidFill>
                <a:latin typeface="Calibri"/>
                <a:ea typeface="Calibri"/>
                <a:cs typeface="Calibri"/>
                <a:sym typeface="Calibri"/>
              </a:rPr>
              <a:t> </a:t>
            </a:r>
            <a:r>
              <a:rPr lang="en-US" sz="2000" b="0" i="0" u="none" strike="noStrike" cap="none" dirty="0">
                <a:solidFill>
                  <a:srgbClr val="008000"/>
                </a:solidFill>
                <a:latin typeface="Calibri"/>
                <a:ea typeface="Calibri"/>
                <a:cs typeface="Calibri"/>
                <a:sym typeface="Calibri"/>
              </a:rPr>
              <a:t>+304.33</a:t>
            </a:r>
            <a:r>
              <a:rPr lang="en-US" sz="2000" dirty="0">
                <a:solidFill>
                  <a:srgbClr val="008000"/>
                </a:solidFill>
                <a:latin typeface="Calibri"/>
                <a:ea typeface="Calibri"/>
                <a:cs typeface="Calibri"/>
                <a:sym typeface="Calibri"/>
              </a:rPr>
              <a:t>%</a:t>
            </a:r>
            <a:r>
              <a:rPr lang="en-US" sz="2000" b="0" i="0" u="none" strike="noStrike" cap="none" dirty="0">
                <a:solidFill>
                  <a:srgbClr val="008000"/>
                </a:solidFill>
                <a:latin typeface="Calibri"/>
                <a:ea typeface="Calibri"/>
                <a:cs typeface="Calibri"/>
                <a:sym typeface="Calibri"/>
              </a:rPr>
              <a:t> </a:t>
            </a:r>
            <a:r>
              <a:rPr lang="en-US" sz="2000" b="0" i="0" u="none" strike="noStrike" cap="none" dirty="0">
                <a:solidFill>
                  <a:schemeClr val="tx1"/>
                </a:solidFill>
                <a:latin typeface="Calibri"/>
                <a:ea typeface="Calibri"/>
                <a:cs typeface="Calibri"/>
                <a:sym typeface="Calibri"/>
              </a:rPr>
              <a:t>since inception,</a:t>
            </a:r>
            <a:br>
              <a:rPr lang="en-US" sz="2000" b="0" i="0" u="none" strike="noStrike" cap="none" dirty="0">
                <a:solidFill>
                  <a:schemeClr val="tx1"/>
                </a:solidFill>
                <a:latin typeface="Calibri"/>
                <a:ea typeface="Calibri"/>
                <a:cs typeface="Calibri"/>
                <a:sym typeface="Calibri"/>
              </a:rPr>
            </a:br>
            <a:r>
              <a:rPr lang="en-US" sz="2000" b="1" i="0" u="none" strike="noStrike" cap="none" dirty="0">
                <a:solidFill>
                  <a:schemeClr val="tx1"/>
                </a:solidFill>
                <a:latin typeface="Calibri"/>
                <a:ea typeface="Calibri"/>
                <a:cs typeface="Calibri"/>
                <a:sym typeface="Calibri"/>
              </a:rPr>
              <a:t/>
            </a:r>
            <a:br>
              <a:rPr lang="en-US" sz="2000" b="1" i="0" u="none" strike="noStrike" cap="none" dirty="0">
                <a:solidFill>
                  <a:schemeClr val="tx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*Average annualized return of </a:t>
            </a:r>
            <a:r>
              <a:rPr lang="en-US" sz="2000" dirty="0">
                <a:solidFill>
                  <a:srgbClr val="008000"/>
                </a:solidFill>
                <a:latin typeface="Calibri"/>
                <a:ea typeface="Calibri"/>
                <a:cs typeface="Calibri"/>
                <a:sym typeface="Calibri"/>
              </a:rPr>
              <a:t>34.40</a:t>
            </a:r>
            <a:r>
              <a:rPr lang="en-US" sz="2000" b="0" i="0" u="none" strike="noStrike" cap="none" baseline="0" dirty="0">
                <a:solidFill>
                  <a:srgbClr val="008000"/>
                </a:solidFill>
                <a:latin typeface="Calibri"/>
                <a:ea typeface="Calibri"/>
                <a:cs typeface="Calibri"/>
                <a:sym typeface="Calibri"/>
              </a:rPr>
              <a:t>%</a:t>
            </a:r>
            <a:endParaRPr sz="2000" dirty="0">
              <a:solidFill>
                <a:srgbClr val="008000"/>
              </a:solidFill>
            </a:endParaRPr>
          </a:p>
        </p:txBody>
      </p:sp>
      <p:pic>
        <p:nvPicPr>
          <p:cNvPr id="4" name="Picture 3"/>
          <p:cNvPicPr>
            <a:picLocks noChangeAspect="1"/>
          </p:cNvPicPr>
          <p:nvPr/>
        </p:nvPicPr>
        <p:blipFill>
          <a:blip r:embed="rId3"/>
          <a:srcRect/>
          <a:stretch>
            <a:fillRect/>
          </a:stretch>
        </p:blipFill>
        <p:spPr bwMode="auto">
          <a:xfrm>
            <a:off x="6858000" y="1676400"/>
            <a:ext cx="2133600" cy="2133600"/>
          </a:xfrm>
          <a:prstGeom prst="rect">
            <a:avLst/>
          </a:prstGeom>
          <a:noFill/>
          <a:ln w="9525">
            <a:noFill/>
            <a:miter lim="800000"/>
            <a:headEnd/>
            <a:tailEnd/>
          </a:ln>
        </p:spPr>
      </p:pic>
    </p:spTree>
    <p:extLst>
      <p:ext uri="{BB962C8B-B14F-4D97-AF65-F5344CB8AC3E}">
        <p14:creationId xmlns:p14="http://schemas.microsoft.com/office/powerpoint/2010/main" xmlns="" val="851832668"/>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Junk Bonds (HYG) 5.78% Yield</a:t>
            </a:r>
            <a:br>
              <a:rPr lang="en-US" sz="28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9340768E-1606-475C-A01D-4B9AD182A13E}"/>
              </a:ext>
            </a:extLst>
          </p:cNvPr>
          <p:cNvPicPr>
            <a:picLocks noChangeAspect="1"/>
          </p:cNvPicPr>
          <p:nvPr/>
        </p:nvPicPr>
        <p:blipFill>
          <a:blip r:embed="rId3"/>
          <a:stretch>
            <a:fillRect/>
          </a:stretch>
        </p:blipFill>
        <p:spPr>
          <a:xfrm>
            <a:off x="762000" y="1066801"/>
            <a:ext cx="7487258" cy="5791200"/>
          </a:xfrm>
          <a:prstGeom prst="rect">
            <a:avLst/>
          </a:prstGeom>
        </p:spPr>
      </p:pic>
    </p:spTree>
    <p:extLst>
      <p:ext uri="{BB962C8B-B14F-4D97-AF65-F5344CB8AC3E}">
        <p14:creationId xmlns:p14="http://schemas.microsoft.com/office/powerpoint/2010/main" xmlns="" val="3247776870"/>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2X Short Treasuries (TBT)-Buy Territory</a:t>
            </a: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C827AA7A-B18E-43AF-9887-177776A8A953}"/>
              </a:ext>
            </a:extLst>
          </p:cNvPr>
          <p:cNvPicPr>
            <a:picLocks noChangeAspect="1"/>
          </p:cNvPicPr>
          <p:nvPr/>
        </p:nvPicPr>
        <p:blipFill>
          <a:blip r:embed="rId3"/>
          <a:stretch>
            <a:fillRect/>
          </a:stretch>
        </p:blipFill>
        <p:spPr>
          <a:xfrm>
            <a:off x="914400" y="1143000"/>
            <a:ext cx="7402534" cy="5715000"/>
          </a:xfrm>
          <a:prstGeom prst="rect">
            <a:avLst/>
          </a:prstGeom>
        </p:spPr>
      </p:pic>
    </p:spTree>
    <p:extLst>
      <p:ext uri="{BB962C8B-B14F-4D97-AF65-F5344CB8AC3E}">
        <p14:creationId xmlns:p14="http://schemas.microsoft.com/office/powerpoint/2010/main" xmlns="" val="734828789"/>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81000" y="3048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Emerging Market Debt (ELD) </a:t>
            </a:r>
            <a:r>
              <a:rPr lang="en-US" sz="2000" dirty="0">
                <a:solidFill>
                  <a:schemeClr val="dk1"/>
                </a:solidFill>
                <a:latin typeface="Calibri"/>
                <a:ea typeface="Calibri"/>
                <a:cs typeface="Calibri"/>
                <a:sym typeface="Calibri"/>
              </a:rPr>
              <a:t>5.64</a:t>
            </a:r>
            <a:r>
              <a:rPr lang="en-US" sz="2000" b="0" i="0" u="none" strike="noStrike" cap="none" baseline="0" dirty="0">
                <a:solidFill>
                  <a:schemeClr val="dk1"/>
                </a:solidFill>
                <a:latin typeface="Calibri"/>
                <a:ea typeface="Calibri"/>
                <a:cs typeface="Calibri"/>
                <a:sym typeface="Calibri"/>
              </a:rPr>
              <a:t>% Yield-</a:t>
            </a:r>
            <a:br>
              <a:rPr lang="en-US" sz="20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1223756C-B7B0-4F36-832D-C94630E3991F}"/>
              </a:ext>
            </a:extLst>
          </p:cNvPr>
          <p:cNvPicPr>
            <a:picLocks noChangeAspect="1"/>
          </p:cNvPicPr>
          <p:nvPr/>
        </p:nvPicPr>
        <p:blipFill>
          <a:blip r:embed="rId3"/>
          <a:stretch>
            <a:fillRect/>
          </a:stretch>
        </p:blipFill>
        <p:spPr>
          <a:xfrm>
            <a:off x="990600" y="1066800"/>
            <a:ext cx="7500651" cy="5791200"/>
          </a:xfrm>
          <a:prstGeom prst="rect">
            <a:avLst/>
          </a:prstGeom>
        </p:spPr>
      </p:pic>
    </p:spTree>
    <p:extLst>
      <p:ext uri="{BB962C8B-B14F-4D97-AF65-F5344CB8AC3E}">
        <p14:creationId xmlns:p14="http://schemas.microsoft.com/office/powerpoint/2010/main" xmlns="" val="1600653971"/>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572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Municipal Bonds (MUB)-2.32% </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 Mix of AAA, AA, and A rated bonds</a:t>
            </a:r>
            <a:br>
              <a:rPr lang="en-US" sz="2000" b="0" i="0" u="none" strike="noStrike" cap="none" baseline="0" dirty="0">
                <a:solidFill>
                  <a:schemeClr val="dk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Huge 40 basis point yield pop on tax bill</a:t>
            </a:r>
            <a:endParaRPr lang="en-US" sz="1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83ED56D1-C522-4643-A01F-DB67AAD2A22F}"/>
              </a:ext>
            </a:extLst>
          </p:cNvPr>
          <p:cNvPicPr>
            <a:picLocks noChangeAspect="1"/>
          </p:cNvPicPr>
          <p:nvPr/>
        </p:nvPicPr>
        <p:blipFill>
          <a:blip r:embed="rId3"/>
          <a:stretch>
            <a:fillRect/>
          </a:stretch>
        </p:blipFill>
        <p:spPr>
          <a:xfrm>
            <a:off x="990600" y="1574801"/>
            <a:ext cx="6934200" cy="5283199"/>
          </a:xfrm>
          <a:prstGeom prst="rect">
            <a:avLst/>
          </a:prstGeom>
        </p:spPr>
      </p:pic>
    </p:spTree>
    <p:extLst>
      <p:ext uri="{BB962C8B-B14F-4D97-AF65-F5344CB8AC3E}">
        <p14:creationId xmlns:p14="http://schemas.microsoft.com/office/powerpoint/2010/main" xmlns="" val="2507513064"/>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b="0" i="0" u="none" strike="noStrike" cap="none" baseline="0" dirty="0">
                <a:solidFill>
                  <a:schemeClr val="dk1"/>
                </a:solidFill>
                <a:latin typeface="Calibri"/>
                <a:ea typeface="Calibri"/>
                <a:cs typeface="Calibri"/>
                <a:sym typeface="Calibri"/>
              </a:rPr>
              <a:t>Foreign Currencies</a:t>
            </a:r>
            <a:r>
              <a:rPr lang="en-US" sz="2800" dirty="0">
                <a:solidFill>
                  <a:schemeClr val="dk1"/>
                </a:solidFill>
                <a:latin typeface="Calibri"/>
                <a:ea typeface="Calibri"/>
                <a:cs typeface="Calibri"/>
                <a:sym typeface="Calibri"/>
              </a:rPr>
              <a:t>- Dollar Rebound </a:t>
            </a:r>
            <a:endParaRPr lang="en-US" sz="2400" b="0" i="0" u="none" strike="noStrike" cap="none" baseline="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457200" y="1219200"/>
            <a:ext cx="8229600" cy="6035675"/>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r>
              <a:rPr lang="en-US" sz="2000" dirty="0">
                <a:solidFill>
                  <a:schemeClr val="tx1"/>
                </a:solidFill>
                <a:latin typeface="Calibri" panose="020F0502020204030204" pitchFamily="34" charset="0"/>
                <a:ea typeface="Calibri"/>
                <a:cs typeface="Calibri" panose="020F0502020204030204" pitchFamily="34" charset="0"/>
                <a:sym typeface="Calibri"/>
              </a:rPr>
              <a:t>*Fed interest rate rise gives the US dollar a second lease on life</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*Euro (FXE) takes it on the chin on the announcement, double tops</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*Chinese Yuan sitting on the bottom, it could be a long visit</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*In the meantime, Fed is committed to</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another year of rate rises</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*Bitcoin still holding $6,000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a:t>
            </a:r>
            <a:r>
              <a:rPr lang="en-US" sz="2000" b="1" dirty="0">
                <a:solidFill>
                  <a:schemeClr val="tx1"/>
                </a:solidFill>
                <a:latin typeface="Calibri"/>
                <a:ea typeface="Calibri"/>
                <a:cs typeface="Calibri"/>
                <a:sym typeface="Calibri"/>
              </a:rPr>
              <a:t>Bottom Line: stand aside</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endParaRPr lang="en-US" sz="1800" b="0" i="0" u="none" strike="noStrike" cap="none" baseline="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E9368158-12BD-C045-BF9D-C1A7666977D1}"/>
              </a:ext>
            </a:extLst>
          </p:cNvPr>
          <p:cNvPicPr>
            <a:picLocks noChangeAspect="1"/>
          </p:cNvPicPr>
          <p:nvPr/>
        </p:nvPicPr>
        <p:blipFill>
          <a:blip r:embed="rId3"/>
          <a:stretch>
            <a:fillRect/>
          </a:stretch>
        </p:blipFill>
        <p:spPr>
          <a:xfrm>
            <a:off x="5334000" y="4267200"/>
            <a:ext cx="3429000" cy="2286000"/>
          </a:xfrm>
          <a:prstGeom prst="rect">
            <a:avLst/>
          </a:prstGeom>
        </p:spPr>
      </p:pic>
    </p:spTree>
    <p:extLst>
      <p:ext uri="{BB962C8B-B14F-4D97-AF65-F5344CB8AC3E}">
        <p14:creationId xmlns:p14="http://schemas.microsoft.com/office/powerpoint/2010/main" xmlns="" val="2482054189"/>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Japanese Yen</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FXY), (YCS)</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(FXY) 3/$91-$93 bear put spread</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AF26C203-AB01-4AB0-A8F6-F18BF2226CE2}"/>
              </a:ext>
            </a:extLst>
          </p:cNvPr>
          <p:cNvPicPr>
            <a:picLocks noChangeAspect="1"/>
          </p:cNvPicPr>
          <p:nvPr/>
        </p:nvPicPr>
        <p:blipFill>
          <a:blip r:embed="rId3"/>
          <a:stretch>
            <a:fillRect/>
          </a:stretch>
        </p:blipFill>
        <p:spPr>
          <a:xfrm>
            <a:off x="838200" y="1295400"/>
            <a:ext cx="7222066" cy="5562600"/>
          </a:xfrm>
          <a:prstGeom prst="rect">
            <a:avLst/>
          </a:prstGeom>
        </p:spPr>
      </p:pic>
    </p:spTree>
    <p:extLst>
      <p:ext uri="{BB962C8B-B14F-4D97-AF65-F5344CB8AC3E}">
        <p14:creationId xmlns:p14="http://schemas.microsoft.com/office/powerpoint/2010/main" xmlns="" val="3849977844"/>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Euro (</a:t>
            </a:r>
            <a:r>
              <a:rPr lang="en-US" sz="2400" dirty="0">
                <a:solidFill>
                  <a:schemeClr val="dk1"/>
                </a:solidFill>
                <a:latin typeface="Calibri"/>
                <a:ea typeface="Calibri"/>
                <a:cs typeface="Calibri"/>
                <a:sym typeface="Calibri"/>
              </a:rPr>
              <a:t>$XEU</a:t>
            </a:r>
            <a:r>
              <a:rPr lang="en-US" sz="2400" b="0" i="0" u="none" strike="noStrike" cap="none" baseline="0" dirty="0">
                <a:solidFill>
                  <a:schemeClr val="dk1"/>
                </a:solidFill>
                <a:latin typeface="Calibri"/>
                <a:ea typeface="Calibri"/>
                <a:cs typeface="Calibri"/>
                <a:sym typeface="Calibri"/>
              </a:rPr>
              <a:t>),</a:t>
            </a:r>
            <a:r>
              <a:rPr lang="en-US" sz="2400" b="0" i="0" u="none" strike="noStrike" cap="none" dirty="0">
                <a:solidFill>
                  <a:schemeClr val="dk1"/>
                </a:solidFill>
                <a:latin typeface="Calibri"/>
                <a:ea typeface="Calibri"/>
                <a:cs typeface="Calibri"/>
                <a:sym typeface="Calibri"/>
              </a:rPr>
              <a:t> (FXE), (EUO)</a:t>
            </a:r>
            <a:r>
              <a:rPr lang="en-US" sz="2400" dirty="0">
                <a:solidFill>
                  <a:schemeClr val="dk1"/>
                </a:solidFill>
                <a:latin typeface="Calibri"/>
                <a:ea typeface="Calibri"/>
                <a:cs typeface="Calibri"/>
                <a:sym typeface="Calibri"/>
              </a:rPr>
              <a:t>-</a:t>
            </a:r>
            <a:r>
              <a:rPr lang="en-US" sz="1800" b="0" i="0" u="none" strike="noStrike" cap="none"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Trying to Break Down</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 </a:t>
            </a:r>
            <a:br>
              <a:rPr lang="en-US" sz="1800" dirty="0">
                <a:solidFill>
                  <a:schemeClr val="tx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(FXE) 3/$120-$123 vertical bear put spread</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FE4425F5-DE99-473D-B7BB-D6F91794D3F6}"/>
              </a:ext>
            </a:extLst>
          </p:cNvPr>
          <p:cNvPicPr>
            <a:picLocks noChangeAspect="1"/>
          </p:cNvPicPr>
          <p:nvPr/>
        </p:nvPicPr>
        <p:blipFill>
          <a:blip r:embed="rId3"/>
          <a:stretch>
            <a:fillRect/>
          </a:stretch>
        </p:blipFill>
        <p:spPr>
          <a:xfrm>
            <a:off x="990600" y="1447801"/>
            <a:ext cx="7043933" cy="5410200"/>
          </a:xfrm>
          <a:prstGeom prst="rect">
            <a:avLst/>
          </a:prstGeom>
        </p:spPr>
      </p:pic>
    </p:spTree>
    <p:extLst>
      <p:ext uri="{BB962C8B-B14F-4D97-AF65-F5344CB8AC3E}">
        <p14:creationId xmlns:p14="http://schemas.microsoft.com/office/powerpoint/2010/main" xmlns="" val="320155807"/>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Australian Dollar</a:t>
            </a:r>
            <a:r>
              <a:rPr lang="en-US" sz="2400" b="0" i="0" u="none" strike="noStrike" cap="none" baseline="0" dirty="0">
                <a:solidFill>
                  <a:schemeClr val="dk1"/>
                </a:solidFill>
                <a:latin typeface="Calibri"/>
                <a:ea typeface="Calibri"/>
                <a:cs typeface="Calibri"/>
                <a:sym typeface="Calibri"/>
              </a:rPr>
              <a:t> (FXA)-Trade war China drag</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 </a:t>
            </a:r>
            <a:br>
              <a:rPr lang="en-US" sz="1800"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ECCE476B-657C-4CE5-B277-58B781869B5B}"/>
              </a:ext>
            </a:extLst>
          </p:cNvPr>
          <p:cNvPicPr>
            <a:picLocks noChangeAspect="1"/>
          </p:cNvPicPr>
          <p:nvPr/>
        </p:nvPicPr>
        <p:blipFill>
          <a:blip r:embed="rId3"/>
          <a:stretch>
            <a:fillRect/>
          </a:stretch>
        </p:blipFill>
        <p:spPr>
          <a:xfrm>
            <a:off x="914400" y="1066801"/>
            <a:ext cx="7481032" cy="5791200"/>
          </a:xfrm>
          <a:prstGeom prst="rect">
            <a:avLst/>
          </a:prstGeom>
        </p:spPr>
      </p:pic>
    </p:spTree>
    <p:extLst>
      <p:ext uri="{BB962C8B-B14F-4D97-AF65-F5344CB8AC3E}">
        <p14:creationId xmlns:p14="http://schemas.microsoft.com/office/powerpoint/2010/main" xmlns="" val="1232135388"/>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57200" y="838200"/>
            <a:ext cx="82296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Emerging </a:t>
            </a:r>
            <a:r>
              <a:rPr lang="en-US" sz="2400">
                <a:solidFill>
                  <a:schemeClr val="dk1"/>
                </a:solidFill>
                <a:latin typeface="Calibri"/>
                <a:ea typeface="Calibri"/>
                <a:cs typeface="Calibri"/>
                <a:sym typeface="Calibri"/>
              </a:rPr>
              <a:t>Market Currencies</a:t>
            </a:r>
            <a:r>
              <a:rPr lang="en-US" sz="2400" b="0" i="0" u="none" strike="noStrike" cap="none" baseline="0">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CEW</a:t>
            </a:r>
            <a:r>
              <a:rPr lang="en-US" sz="2400" b="0" i="0" u="none" strike="noStrike" cap="none" baseline="0">
                <a:solidFill>
                  <a:schemeClr val="dk1"/>
                </a:solidFill>
                <a:latin typeface="Calibri"/>
                <a:ea typeface="Calibri"/>
                <a:cs typeface="Calibri"/>
                <a:sym typeface="Calibri"/>
              </a:rPr>
              <a:t>)</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endParaRPr lang="en-US" sz="32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F509717D-6FDB-48C0-8352-4C9C99D158D6}"/>
              </a:ext>
            </a:extLst>
          </p:cNvPr>
          <p:cNvPicPr>
            <a:picLocks noChangeAspect="1"/>
          </p:cNvPicPr>
          <p:nvPr/>
        </p:nvPicPr>
        <p:blipFill>
          <a:blip r:embed="rId3"/>
          <a:stretch>
            <a:fillRect/>
          </a:stretch>
        </p:blipFill>
        <p:spPr>
          <a:xfrm>
            <a:off x="762000" y="1219201"/>
            <a:ext cx="7350120" cy="5638800"/>
          </a:xfrm>
          <a:prstGeom prst="rect">
            <a:avLst/>
          </a:prstGeom>
        </p:spPr>
      </p:pic>
    </p:spTree>
    <p:extLst>
      <p:ext uri="{BB962C8B-B14F-4D97-AF65-F5344CB8AC3E}">
        <p14:creationId xmlns:p14="http://schemas.microsoft.com/office/powerpoint/2010/main" xmlns="" val="460849687"/>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4572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Chinese Yuan- (CYB)-Trade War Tonic</a:t>
            </a:r>
            <a:br>
              <a:rPr lang="en-US" sz="24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D6EA7F7A-E48C-4E71-9945-1053A2F9128D}"/>
              </a:ext>
            </a:extLst>
          </p:cNvPr>
          <p:cNvPicPr>
            <a:picLocks noChangeAspect="1"/>
          </p:cNvPicPr>
          <p:nvPr/>
        </p:nvPicPr>
        <p:blipFill>
          <a:blip r:embed="rId3"/>
          <a:stretch>
            <a:fillRect/>
          </a:stretch>
        </p:blipFill>
        <p:spPr>
          <a:xfrm>
            <a:off x="990600" y="1143001"/>
            <a:ext cx="7353896" cy="5721626"/>
          </a:xfrm>
          <a:prstGeom prst="rect">
            <a:avLst/>
          </a:prstGeom>
        </p:spPr>
      </p:pic>
    </p:spTree>
    <p:extLst>
      <p:ext uri="{BB962C8B-B14F-4D97-AF65-F5344CB8AC3E}">
        <p14:creationId xmlns:p14="http://schemas.microsoft.com/office/powerpoint/2010/main" xmlns="" val="2110325036"/>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609600" y="304800"/>
            <a:ext cx="8077200" cy="1754326"/>
          </a:xfrm>
          <a:prstGeom prst="rect">
            <a:avLst/>
          </a:prstGeom>
          <a:noFill/>
        </p:spPr>
        <p:txBody>
          <a:bodyPr wrap="square" rtlCol="0">
            <a:spAutoFit/>
          </a:bodyPr>
          <a:lstStyle/>
          <a:p>
            <a:pPr algn="ctr"/>
            <a:r>
              <a:rPr lang="en-US" sz="2800" dirty="0"/>
              <a:t>Portfolio Review</a:t>
            </a:r>
            <a:r>
              <a:rPr lang="en-US" sz="2000" dirty="0"/>
              <a:t/>
            </a:r>
            <a:br>
              <a:rPr lang="en-US" sz="2000" dirty="0"/>
            </a:br>
            <a:r>
              <a:rPr lang="en-US" sz="2000" dirty="0"/>
              <a:t>10% long tech, 10% short bonds, 10% short S&amp;P 500</a:t>
            </a:r>
            <a:br>
              <a:rPr lang="en-US" sz="2000" dirty="0"/>
            </a:br>
            <a:r>
              <a:rPr lang="en-US" sz="2000" dirty="0"/>
              <a:t> at market all time highs</a:t>
            </a:r>
            <a:br>
              <a:rPr lang="en-US" sz="2000" dirty="0"/>
            </a:br>
            <a:r>
              <a:rPr lang="en-US" sz="2000" dirty="0"/>
              <a:t/>
            </a:r>
            <a:br>
              <a:rPr lang="en-US" sz="2000" dirty="0"/>
            </a:br>
            <a:endParaRPr lang="en-US" sz="2000" dirty="0"/>
          </a:p>
        </p:txBody>
      </p:sp>
      <p:sp>
        <p:nvSpPr>
          <p:cNvPr id="12" name="TextBox 11">
            <a:extLst>
              <a:ext uri="{FF2B5EF4-FFF2-40B4-BE49-F238E27FC236}">
                <a16:creationId xmlns:a16="http://schemas.microsoft.com/office/drawing/2014/main" xmlns="" id="{2C9EB65B-3392-D748-9AD6-DC5488C05733}"/>
              </a:ext>
            </a:extLst>
          </p:cNvPr>
          <p:cNvSpPr txBox="1"/>
          <p:nvPr/>
        </p:nvSpPr>
        <p:spPr>
          <a:xfrm>
            <a:off x="6491172" y="2573297"/>
            <a:ext cx="1838965" cy="646331"/>
          </a:xfrm>
          <a:prstGeom prst="rect">
            <a:avLst/>
          </a:prstGeom>
          <a:noFill/>
        </p:spPr>
        <p:txBody>
          <a:bodyPr wrap="none" rtlCol="0">
            <a:spAutoFit/>
          </a:bodyPr>
          <a:lstStyle/>
          <a:p>
            <a:pPr algn="ctr"/>
            <a:r>
              <a:rPr lang="en-US" sz="1800" b="1" dirty="0"/>
              <a:t>Expiration P&amp;L</a:t>
            </a:r>
            <a:br>
              <a:rPr lang="en-US" sz="1800" b="1" dirty="0"/>
            </a:br>
            <a:r>
              <a:rPr lang="en-US" sz="1800" b="1" dirty="0"/>
              <a:t>30.13%</a:t>
            </a:r>
          </a:p>
        </p:txBody>
      </p:sp>
      <p:pic>
        <p:nvPicPr>
          <p:cNvPr id="5" name="Picture 4">
            <a:extLst>
              <a:ext uri="{FF2B5EF4-FFF2-40B4-BE49-F238E27FC236}">
                <a16:creationId xmlns:a16="http://schemas.microsoft.com/office/drawing/2014/main" xmlns="" id="{20747F17-D5CC-DB40-B4C2-829508081B4F}"/>
              </a:ext>
            </a:extLst>
          </p:cNvPr>
          <p:cNvPicPr>
            <a:picLocks noChangeAspect="1"/>
          </p:cNvPicPr>
          <p:nvPr/>
        </p:nvPicPr>
        <p:blipFill>
          <a:blip r:embed="rId3"/>
          <a:stretch>
            <a:fillRect/>
          </a:stretch>
        </p:blipFill>
        <p:spPr>
          <a:xfrm>
            <a:off x="5791200" y="3581400"/>
            <a:ext cx="3317631" cy="2148838"/>
          </a:xfrm>
          <a:prstGeom prst="rect">
            <a:avLst/>
          </a:prstGeom>
        </p:spPr>
      </p:pic>
      <p:graphicFrame>
        <p:nvGraphicFramePr>
          <p:cNvPr id="7" name="Table 6">
            <a:extLst>
              <a:ext uri="{FF2B5EF4-FFF2-40B4-BE49-F238E27FC236}">
                <a16:creationId xmlns:a16="http://schemas.microsoft.com/office/drawing/2014/main" xmlns="" id="{51386CC1-C699-FC4C-BFC9-D07C19D5154E}"/>
              </a:ext>
            </a:extLst>
          </p:cNvPr>
          <p:cNvGraphicFramePr>
            <a:graphicFrameLocks noGrp="1"/>
          </p:cNvGraphicFramePr>
          <p:nvPr>
            <p:extLst>
              <p:ext uri="{D42A27DB-BD31-4B8C-83A1-F6EECF244321}">
                <p14:modId xmlns:p14="http://schemas.microsoft.com/office/powerpoint/2010/main" xmlns="" val="3987787848"/>
              </p:ext>
            </p:extLst>
          </p:nvPr>
        </p:nvGraphicFramePr>
        <p:xfrm>
          <a:off x="762000" y="1752600"/>
          <a:ext cx="4369535" cy="4525962"/>
        </p:xfrm>
        <a:graphic>
          <a:graphicData uri="http://schemas.openxmlformats.org/drawingml/2006/table">
            <a:tbl>
              <a:tblPr>
                <a:tableStyleId>{D65DD7F7-462A-4F70-8277-D15755171BC1}</a:tableStyleId>
              </a:tblPr>
              <a:tblGrid>
                <a:gridCol w="3275197">
                  <a:extLst>
                    <a:ext uri="{9D8B030D-6E8A-4147-A177-3AD203B41FA5}">
                      <a16:colId xmlns:a16="http://schemas.microsoft.com/office/drawing/2014/main" xmlns="" val="627581249"/>
                    </a:ext>
                  </a:extLst>
                </a:gridCol>
                <a:gridCol w="1094338">
                  <a:extLst>
                    <a:ext uri="{9D8B030D-6E8A-4147-A177-3AD203B41FA5}">
                      <a16:colId xmlns:a16="http://schemas.microsoft.com/office/drawing/2014/main" xmlns="" val="3222324660"/>
                    </a:ext>
                  </a:extLst>
                </a:gridCol>
              </a:tblGrid>
              <a:tr h="323283">
                <a:tc>
                  <a:txBody>
                    <a:bodyPr/>
                    <a:lstStyle/>
                    <a:p>
                      <a:pPr algn="ctr" fontAlgn="b"/>
                      <a:r>
                        <a:rPr lang="en-US" sz="1500" u="none" strike="noStrike">
                          <a:effectLst/>
                        </a:rPr>
                        <a:t>Current Capital at Risk</a:t>
                      </a:r>
                      <a:endParaRPr lang="en-US" sz="1500" b="1" i="0" u="none" strike="noStrike">
                        <a:solidFill>
                          <a:srgbClr val="000000"/>
                        </a:solidFill>
                        <a:effectLst/>
                        <a:latin typeface="Calibri (Body)"/>
                      </a:endParaRPr>
                    </a:p>
                  </a:txBody>
                  <a:tcPr marL="7821" marR="7821" marT="7821" marB="0" anchor="b"/>
                </a:tc>
                <a:tc>
                  <a:txBody>
                    <a:bodyPr/>
                    <a:lstStyle/>
                    <a:p>
                      <a:pPr algn="ctr" fontAlgn="b"/>
                      <a:endParaRPr lang="en-US" sz="1500" b="1" i="0" u="none" strike="noStrike">
                        <a:solidFill>
                          <a:srgbClr val="000000"/>
                        </a:solidFill>
                        <a:effectLst/>
                        <a:latin typeface="Calibri (Body)"/>
                      </a:endParaRPr>
                    </a:p>
                  </a:txBody>
                  <a:tcPr marL="7821" marR="7821" marT="7821" marB="0" anchor="b"/>
                </a:tc>
                <a:extLst>
                  <a:ext uri="{0D108BD9-81ED-4DB2-BD59-A6C34878D82A}">
                    <a16:rowId xmlns:a16="http://schemas.microsoft.com/office/drawing/2014/main" xmlns="" val="202469853"/>
                  </a:ext>
                </a:extLst>
              </a:tr>
              <a:tr h="323283">
                <a:tc>
                  <a:txBody>
                    <a:bodyPr/>
                    <a:lstStyle/>
                    <a:p>
                      <a:pPr algn="ctr" fontAlgn="b"/>
                      <a:endParaRPr lang="en-US" sz="1500" b="1" i="0" u="none" strike="noStrike">
                        <a:solidFill>
                          <a:srgbClr val="000000"/>
                        </a:solidFill>
                        <a:effectLst/>
                        <a:latin typeface="Calibri (Body)"/>
                      </a:endParaRPr>
                    </a:p>
                  </a:txBody>
                  <a:tcPr marL="7821" marR="7821" marT="7821" marB="0" anchor="b"/>
                </a:tc>
                <a:tc>
                  <a:txBody>
                    <a:bodyPr/>
                    <a:lstStyle/>
                    <a:p>
                      <a:pPr algn="ctr" fontAlgn="b"/>
                      <a:endParaRPr lang="en-US" sz="1500" b="1" i="0" u="none" strike="noStrike">
                        <a:solidFill>
                          <a:srgbClr val="000000"/>
                        </a:solidFill>
                        <a:effectLst/>
                        <a:latin typeface="Calibri (Body)"/>
                      </a:endParaRPr>
                    </a:p>
                  </a:txBody>
                  <a:tcPr marL="7821" marR="7821" marT="7821" marB="0" anchor="b"/>
                </a:tc>
                <a:extLst>
                  <a:ext uri="{0D108BD9-81ED-4DB2-BD59-A6C34878D82A}">
                    <a16:rowId xmlns:a16="http://schemas.microsoft.com/office/drawing/2014/main" xmlns="" val="2389843402"/>
                  </a:ext>
                </a:extLst>
              </a:tr>
              <a:tr h="323283">
                <a:tc>
                  <a:txBody>
                    <a:bodyPr/>
                    <a:lstStyle/>
                    <a:p>
                      <a:pPr algn="ctr" fontAlgn="b"/>
                      <a:r>
                        <a:rPr lang="en-US" sz="1500" u="sng" strike="noStrike">
                          <a:effectLst/>
                        </a:rPr>
                        <a:t>Risk On</a:t>
                      </a:r>
                      <a:endParaRPr lang="en-US" sz="1500" b="1" i="0" u="sng" strike="noStrike">
                        <a:solidFill>
                          <a:srgbClr val="000000"/>
                        </a:solidFill>
                        <a:effectLst/>
                        <a:latin typeface="Calibri (Body)"/>
                      </a:endParaRPr>
                    </a:p>
                  </a:txBody>
                  <a:tcPr marL="7821" marR="7821" marT="7821" marB="0" anchor="b"/>
                </a:tc>
                <a:tc>
                  <a:txBody>
                    <a:bodyPr/>
                    <a:lstStyle/>
                    <a:p>
                      <a:pPr algn="ctr" fontAlgn="b"/>
                      <a:endParaRPr lang="en-US" sz="1500" b="1" i="0" u="none" strike="noStrike">
                        <a:solidFill>
                          <a:srgbClr val="000000"/>
                        </a:solidFill>
                        <a:effectLst/>
                        <a:latin typeface="Calibri (Body)"/>
                      </a:endParaRPr>
                    </a:p>
                  </a:txBody>
                  <a:tcPr marL="7821" marR="7821" marT="7821" marB="0" anchor="b"/>
                </a:tc>
                <a:extLst>
                  <a:ext uri="{0D108BD9-81ED-4DB2-BD59-A6C34878D82A}">
                    <a16:rowId xmlns:a16="http://schemas.microsoft.com/office/drawing/2014/main" xmlns="" val="2802790192"/>
                  </a:ext>
                </a:extLst>
              </a:tr>
              <a:tr h="323283">
                <a:tc>
                  <a:txBody>
                    <a:bodyPr/>
                    <a:lstStyle/>
                    <a:p>
                      <a:pPr algn="ctr" fontAlgn="b"/>
                      <a:r>
                        <a:rPr lang="en-US" sz="1500" u="none" strike="noStrike">
                          <a:effectLst/>
                        </a:rPr>
                        <a:t>World is Getting Better</a:t>
                      </a:r>
                      <a:endParaRPr lang="en-US" sz="1500" b="1" i="0" u="none" strike="noStrike">
                        <a:solidFill>
                          <a:srgbClr val="000000"/>
                        </a:solidFill>
                        <a:effectLst/>
                        <a:latin typeface="Calibri (Body)"/>
                      </a:endParaRPr>
                    </a:p>
                  </a:txBody>
                  <a:tcPr marL="7821" marR="7821" marT="7821" marB="0" anchor="b"/>
                </a:tc>
                <a:tc>
                  <a:txBody>
                    <a:bodyPr/>
                    <a:lstStyle/>
                    <a:p>
                      <a:pPr algn="ctr" fontAlgn="b"/>
                      <a:endParaRPr lang="en-US" sz="1500" b="1" i="0" u="none" strike="noStrike">
                        <a:solidFill>
                          <a:srgbClr val="000000"/>
                        </a:solidFill>
                        <a:effectLst/>
                        <a:latin typeface="Calibri (Body)"/>
                      </a:endParaRPr>
                    </a:p>
                  </a:txBody>
                  <a:tcPr marL="7821" marR="7821" marT="7821" marB="0" anchor="b"/>
                </a:tc>
                <a:extLst>
                  <a:ext uri="{0D108BD9-81ED-4DB2-BD59-A6C34878D82A}">
                    <a16:rowId xmlns:a16="http://schemas.microsoft.com/office/drawing/2014/main" xmlns="" val="3213054796"/>
                  </a:ext>
                </a:extLst>
              </a:tr>
              <a:tr h="323283">
                <a:tc>
                  <a:txBody>
                    <a:bodyPr/>
                    <a:lstStyle/>
                    <a:p>
                      <a:pPr algn="ctr" fontAlgn="b"/>
                      <a:endParaRPr lang="en-US" sz="1500" b="1" i="0" u="none" strike="noStrike">
                        <a:solidFill>
                          <a:srgbClr val="000000"/>
                        </a:solidFill>
                        <a:effectLst/>
                        <a:latin typeface="Calibri (Body)"/>
                      </a:endParaRPr>
                    </a:p>
                  </a:txBody>
                  <a:tcPr marL="7821" marR="7821" marT="7821" marB="0" anchor="b"/>
                </a:tc>
                <a:tc>
                  <a:txBody>
                    <a:bodyPr/>
                    <a:lstStyle/>
                    <a:p>
                      <a:pPr algn="ctr" fontAlgn="b"/>
                      <a:endParaRPr lang="en-US" sz="1500" b="1" i="0" u="none" strike="noStrike">
                        <a:solidFill>
                          <a:srgbClr val="000000"/>
                        </a:solidFill>
                        <a:effectLst/>
                        <a:latin typeface="Calibri (Body)"/>
                      </a:endParaRPr>
                    </a:p>
                  </a:txBody>
                  <a:tcPr marL="7821" marR="7821" marT="7821" marB="0" anchor="b"/>
                </a:tc>
                <a:extLst>
                  <a:ext uri="{0D108BD9-81ED-4DB2-BD59-A6C34878D82A}">
                    <a16:rowId xmlns:a16="http://schemas.microsoft.com/office/drawing/2014/main" xmlns="" val="3456503258"/>
                  </a:ext>
                </a:extLst>
              </a:tr>
              <a:tr h="323283">
                <a:tc>
                  <a:txBody>
                    <a:bodyPr/>
                    <a:lstStyle/>
                    <a:p>
                      <a:pPr algn="l" fontAlgn="b"/>
                      <a:r>
                        <a:rPr lang="en-US" sz="1500" u="none" strike="noStrike">
                          <a:effectLst/>
                        </a:rPr>
                        <a:t>(AMZN) 10/$1,800-$1,900 call spread</a:t>
                      </a:r>
                      <a:endParaRPr lang="en-US" sz="1500" b="1" i="0" u="none" strike="noStrike">
                        <a:solidFill>
                          <a:srgbClr val="000000"/>
                        </a:solidFill>
                        <a:effectLst/>
                        <a:latin typeface="Calibri (Body)"/>
                      </a:endParaRPr>
                    </a:p>
                  </a:txBody>
                  <a:tcPr marL="7821" marR="7821" marT="7821" marB="0" anchor="b"/>
                </a:tc>
                <a:tc>
                  <a:txBody>
                    <a:bodyPr/>
                    <a:lstStyle/>
                    <a:p>
                      <a:pPr algn="ctr" fontAlgn="b"/>
                      <a:r>
                        <a:rPr lang="en-US" sz="1500" u="none" strike="noStrike">
                          <a:effectLst/>
                        </a:rPr>
                        <a:t>10.00%</a:t>
                      </a:r>
                      <a:endParaRPr lang="en-US" sz="1500" b="1" i="0" u="none" strike="noStrike">
                        <a:solidFill>
                          <a:srgbClr val="000000"/>
                        </a:solidFill>
                        <a:effectLst/>
                        <a:latin typeface="Calibri (Body)"/>
                      </a:endParaRPr>
                    </a:p>
                  </a:txBody>
                  <a:tcPr marL="7821" marR="7821" marT="7821" marB="0" anchor="b"/>
                </a:tc>
                <a:extLst>
                  <a:ext uri="{0D108BD9-81ED-4DB2-BD59-A6C34878D82A}">
                    <a16:rowId xmlns:a16="http://schemas.microsoft.com/office/drawing/2014/main" xmlns="" val="2512704024"/>
                  </a:ext>
                </a:extLst>
              </a:tr>
              <a:tr h="323283">
                <a:tc>
                  <a:txBody>
                    <a:bodyPr/>
                    <a:lstStyle/>
                    <a:p>
                      <a:pPr algn="l" fontAlgn="b"/>
                      <a:r>
                        <a:rPr lang="en-US" sz="1500" u="none" strike="noStrike">
                          <a:effectLst/>
                        </a:rPr>
                        <a:t>(MSFT) 10/$105-$108 call spread</a:t>
                      </a:r>
                      <a:endParaRPr lang="en-US" sz="1500" b="1" i="0" u="none" strike="noStrike">
                        <a:solidFill>
                          <a:srgbClr val="000000"/>
                        </a:solidFill>
                        <a:effectLst/>
                        <a:latin typeface="Calibri (Body)"/>
                      </a:endParaRPr>
                    </a:p>
                  </a:txBody>
                  <a:tcPr marL="7821" marR="7821" marT="7821" marB="0" anchor="b"/>
                </a:tc>
                <a:tc>
                  <a:txBody>
                    <a:bodyPr/>
                    <a:lstStyle/>
                    <a:p>
                      <a:pPr algn="ctr" fontAlgn="b"/>
                      <a:r>
                        <a:rPr lang="en-US" sz="1500" u="none" strike="noStrike">
                          <a:effectLst/>
                        </a:rPr>
                        <a:t>10.00%</a:t>
                      </a:r>
                      <a:endParaRPr lang="en-US" sz="1500" b="1" i="0" u="none" strike="noStrike">
                        <a:solidFill>
                          <a:srgbClr val="000000"/>
                        </a:solidFill>
                        <a:effectLst/>
                        <a:latin typeface="Calibri (Body)"/>
                      </a:endParaRPr>
                    </a:p>
                  </a:txBody>
                  <a:tcPr marL="7821" marR="7821" marT="7821" marB="0" anchor="b"/>
                </a:tc>
                <a:extLst>
                  <a:ext uri="{0D108BD9-81ED-4DB2-BD59-A6C34878D82A}">
                    <a16:rowId xmlns:a16="http://schemas.microsoft.com/office/drawing/2014/main" xmlns="" val="3138477451"/>
                  </a:ext>
                </a:extLst>
              </a:tr>
              <a:tr h="323283">
                <a:tc>
                  <a:txBody>
                    <a:bodyPr/>
                    <a:lstStyle/>
                    <a:p>
                      <a:pPr algn="l" fontAlgn="b"/>
                      <a:r>
                        <a:rPr lang="en-US" sz="1500" u="none" strike="noStrike">
                          <a:effectLst/>
                        </a:rPr>
                        <a:t>(TLT) 10/$118-$121 put spread</a:t>
                      </a:r>
                      <a:endParaRPr lang="en-US" sz="1500" b="1" i="0" u="none" strike="noStrike">
                        <a:solidFill>
                          <a:srgbClr val="000000"/>
                        </a:solidFill>
                        <a:effectLst/>
                        <a:latin typeface="Calibri (Body)"/>
                      </a:endParaRPr>
                    </a:p>
                  </a:txBody>
                  <a:tcPr marL="7821" marR="7821" marT="7821" marB="0" anchor="b"/>
                </a:tc>
                <a:tc>
                  <a:txBody>
                    <a:bodyPr/>
                    <a:lstStyle/>
                    <a:p>
                      <a:pPr algn="ctr" fontAlgn="b"/>
                      <a:r>
                        <a:rPr lang="en-US" sz="1500" u="none" strike="noStrike">
                          <a:effectLst/>
                        </a:rPr>
                        <a:t>10.00%</a:t>
                      </a:r>
                      <a:endParaRPr lang="en-US" sz="1500" b="1" i="0" u="none" strike="noStrike">
                        <a:solidFill>
                          <a:srgbClr val="000000"/>
                        </a:solidFill>
                        <a:effectLst/>
                        <a:latin typeface="Calibri (Body)"/>
                      </a:endParaRPr>
                    </a:p>
                  </a:txBody>
                  <a:tcPr marL="7821" marR="7821" marT="7821" marB="0" anchor="b"/>
                </a:tc>
                <a:extLst>
                  <a:ext uri="{0D108BD9-81ED-4DB2-BD59-A6C34878D82A}">
                    <a16:rowId xmlns:a16="http://schemas.microsoft.com/office/drawing/2014/main" xmlns="" val="13587063"/>
                  </a:ext>
                </a:extLst>
              </a:tr>
              <a:tr h="323283">
                <a:tc>
                  <a:txBody>
                    <a:bodyPr/>
                    <a:lstStyle/>
                    <a:p>
                      <a:pPr algn="l" fontAlgn="b"/>
                      <a:endParaRPr lang="en-US" sz="1500" b="1" i="0" u="none" strike="noStrike">
                        <a:solidFill>
                          <a:srgbClr val="000000"/>
                        </a:solidFill>
                        <a:effectLst/>
                        <a:latin typeface="Calibri (Body)"/>
                      </a:endParaRPr>
                    </a:p>
                  </a:txBody>
                  <a:tcPr marL="7821" marR="7821" marT="7821" marB="0" anchor="b"/>
                </a:tc>
                <a:tc>
                  <a:txBody>
                    <a:bodyPr/>
                    <a:lstStyle/>
                    <a:p>
                      <a:pPr algn="ctr" fontAlgn="b"/>
                      <a:endParaRPr lang="en-US" sz="1500" b="1" i="0" u="none" strike="noStrike">
                        <a:solidFill>
                          <a:srgbClr val="000000"/>
                        </a:solidFill>
                        <a:effectLst/>
                        <a:latin typeface="Calibri (Body)"/>
                      </a:endParaRPr>
                    </a:p>
                  </a:txBody>
                  <a:tcPr marL="7821" marR="7821" marT="7821" marB="0" anchor="b"/>
                </a:tc>
                <a:extLst>
                  <a:ext uri="{0D108BD9-81ED-4DB2-BD59-A6C34878D82A}">
                    <a16:rowId xmlns:a16="http://schemas.microsoft.com/office/drawing/2014/main" xmlns="" val="1248629251"/>
                  </a:ext>
                </a:extLst>
              </a:tr>
              <a:tr h="323283">
                <a:tc>
                  <a:txBody>
                    <a:bodyPr/>
                    <a:lstStyle/>
                    <a:p>
                      <a:pPr algn="ctr" fontAlgn="b"/>
                      <a:r>
                        <a:rPr lang="en-US" sz="1500" u="sng" strike="noStrike">
                          <a:effectLst/>
                        </a:rPr>
                        <a:t>Risk Off</a:t>
                      </a:r>
                      <a:endParaRPr lang="en-US" sz="1500" b="1" i="0" u="sng" strike="noStrike">
                        <a:solidFill>
                          <a:srgbClr val="000000"/>
                        </a:solidFill>
                        <a:effectLst/>
                        <a:latin typeface="Calibri (Body)"/>
                      </a:endParaRPr>
                    </a:p>
                  </a:txBody>
                  <a:tcPr marL="7821" marR="7821" marT="7821" marB="0" anchor="b"/>
                </a:tc>
                <a:tc>
                  <a:txBody>
                    <a:bodyPr/>
                    <a:lstStyle/>
                    <a:p>
                      <a:pPr algn="ctr" fontAlgn="b"/>
                      <a:endParaRPr lang="en-US" sz="1500" b="1" i="0" u="none" strike="noStrike">
                        <a:solidFill>
                          <a:srgbClr val="000000"/>
                        </a:solidFill>
                        <a:effectLst/>
                        <a:latin typeface="Calibri (Body)"/>
                      </a:endParaRPr>
                    </a:p>
                  </a:txBody>
                  <a:tcPr marL="7821" marR="7821" marT="7821" marB="0" anchor="b"/>
                </a:tc>
                <a:extLst>
                  <a:ext uri="{0D108BD9-81ED-4DB2-BD59-A6C34878D82A}">
                    <a16:rowId xmlns:a16="http://schemas.microsoft.com/office/drawing/2014/main" xmlns="" val="1045007935"/>
                  </a:ext>
                </a:extLst>
              </a:tr>
              <a:tr h="323283">
                <a:tc>
                  <a:txBody>
                    <a:bodyPr/>
                    <a:lstStyle/>
                    <a:p>
                      <a:pPr algn="l" fontAlgn="b"/>
                      <a:endParaRPr lang="en-US" sz="1500" b="1" i="0" u="sng" strike="noStrike">
                        <a:solidFill>
                          <a:srgbClr val="000000"/>
                        </a:solidFill>
                        <a:effectLst/>
                        <a:latin typeface="Calibri (Body)"/>
                      </a:endParaRPr>
                    </a:p>
                  </a:txBody>
                  <a:tcPr marL="7821" marR="7821" marT="7821" marB="0" anchor="b"/>
                </a:tc>
                <a:tc>
                  <a:txBody>
                    <a:bodyPr/>
                    <a:lstStyle/>
                    <a:p>
                      <a:pPr algn="ctr" fontAlgn="b"/>
                      <a:endParaRPr lang="en-US" sz="1500" b="1" i="0" u="none" strike="noStrike">
                        <a:solidFill>
                          <a:srgbClr val="000000"/>
                        </a:solidFill>
                        <a:effectLst/>
                        <a:latin typeface="Calibri (Body)"/>
                      </a:endParaRPr>
                    </a:p>
                  </a:txBody>
                  <a:tcPr marL="7821" marR="7821" marT="7821" marB="0" anchor="b"/>
                </a:tc>
                <a:extLst>
                  <a:ext uri="{0D108BD9-81ED-4DB2-BD59-A6C34878D82A}">
                    <a16:rowId xmlns:a16="http://schemas.microsoft.com/office/drawing/2014/main" xmlns="" val="857679273"/>
                  </a:ext>
                </a:extLst>
              </a:tr>
              <a:tr h="323283">
                <a:tc>
                  <a:txBody>
                    <a:bodyPr/>
                    <a:lstStyle/>
                    <a:p>
                      <a:pPr algn="l" fontAlgn="b"/>
                      <a:r>
                        <a:rPr lang="en-US" sz="1500" u="none" strike="noStrike">
                          <a:effectLst/>
                        </a:rPr>
                        <a:t>no positions</a:t>
                      </a:r>
                      <a:endParaRPr lang="en-US" sz="1500" b="1" i="0" u="none" strike="noStrike">
                        <a:solidFill>
                          <a:srgbClr val="000000"/>
                        </a:solidFill>
                        <a:effectLst/>
                        <a:latin typeface="Calibri (Body)"/>
                      </a:endParaRPr>
                    </a:p>
                  </a:txBody>
                  <a:tcPr marL="7821" marR="7821" marT="7821" marB="0" anchor="b"/>
                </a:tc>
                <a:tc>
                  <a:txBody>
                    <a:bodyPr/>
                    <a:lstStyle/>
                    <a:p>
                      <a:pPr algn="ctr" fontAlgn="b"/>
                      <a:r>
                        <a:rPr lang="en-US" sz="1500" u="none" strike="noStrike">
                          <a:effectLst/>
                        </a:rPr>
                        <a:t>0.00%</a:t>
                      </a:r>
                      <a:endParaRPr lang="en-US" sz="1500" b="1" i="0" u="none" strike="noStrike">
                        <a:solidFill>
                          <a:srgbClr val="000000"/>
                        </a:solidFill>
                        <a:effectLst/>
                        <a:latin typeface="Calibri (Body)"/>
                      </a:endParaRPr>
                    </a:p>
                  </a:txBody>
                  <a:tcPr marL="7821" marR="7821" marT="7821" marB="0" anchor="b"/>
                </a:tc>
                <a:extLst>
                  <a:ext uri="{0D108BD9-81ED-4DB2-BD59-A6C34878D82A}">
                    <a16:rowId xmlns:a16="http://schemas.microsoft.com/office/drawing/2014/main" xmlns="" val="1326097054"/>
                  </a:ext>
                </a:extLst>
              </a:tr>
              <a:tr h="323283">
                <a:tc>
                  <a:txBody>
                    <a:bodyPr/>
                    <a:lstStyle/>
                    <a:p>
                      <a:pPr algn="l" fontAlgn="b"/>
                      <a:endParaRPr lang="en-US" sz="1500" b="1" i="0" u="none" strike="noStrike">
                        <a:solidFill>
                          <a:srgbClr val="000000"/>
                        </a:solidFill>
                        <a:effectLst/>
                        <a:latin typeface="Calibri (Body)"/>
                      </a:endParaRPr>
                    </a:p>
                  </a:txBody>
                  <a:tcPr marL="7821" marR="7821" marT="7821" marB="0" anchor="b"/>
                </a:tc>
                <a:tc>
                  <a:txBody>
                    <a:bodyPr/>
                    <a:lstStyle/>
                    <a:p>
                      <a:pPr algn="ctr" fontAlgn="b"/>
                      <a:endParaRPr lang="en-US" sz="1500" b="1" i="0" u="none" strike="noStrike">
                        <a:solidFill>
                          <a:srgbClr val="000000"/>
                        </a:solidFill>
                        <a:effectLst/>
                        <a:latin typeface="Calibri (Body)"/>
                      </a:endParaRPr>
                    </a:p>
                  </a:txBody>
                  <a:tcPr marL="7821" marR="7821" marT="7821" marB="0" anchor="b"/>
                </a:tc>
                <a:extLst>
                  <a:ext uri="{0D108BD9-81ED-4DB2-BD59-A6C34878D82A}">
                    <a16:rowId xmlns:a16="http://schemas.microsoft.com/office/drawing/2014/main" xmlns="" val="490657785"/>
                  </a:ext>
                </a:extLst>
              </a:tr>
              <a:tr h="323283">
                <a:tc>
                  <a:txBody>
                    <a:bodyPr/>
                    <a:lstStyle/>
                    <a:p>
                      <a:pPr algn="ctr" fontAlgn="b"/>
                      <a:r>
                        <a:rPr lang="en-US" sz="1500" u="none" strike="noStrike">
                          <a:effectLst/>
                        </a:rPr>
                        <a:t>Total Net Position</a:t>
                      </a:r>
                      <a:endParaRPr lang="en-US" sz="1500" b="1" i="0" u="none" strike="noStrike">
                        <a:solidFill>
                          <a:srgbClr val="000000"/>
                        </a:solidFill>
                        <a:effectLst/>
                        <a:latin typeface="Calibri (Body)"/>
                      </a:endParaRPr>
                    </a:p>
                  </a:txBody>
                  <a:tcPr marL="7821" marR="7821" marT="7821" marB="0" anchor="b"/>
                </a:tc>
                <a:tc>
                  <a:txBody>
                    <a:bodyPr/>
                    <a:lstStyle/>
                    <a:p>
                      <a:pPr algn="ctr" fontAlgn="b"/>
                      <a:r>
                        <a:rPr lang="en-US" sz="1500" u="none" strike="noStrike" dirty="0">
                          <a:effectLst/>
                        </a:rPr>
                        <a:t>30.00%</a:t>
                      </a:r>
                      <a:endParaRPr lang="en-US" sz="1500" b="1" i="0" u="none" strike="noStrike" dirty="0">
                        <a:solidFill>
                          <a:srgbClr val="000000"/>
                        </a:solidFill>
                        <a:effectLst/>
                        <a:latin typeface="Calibri (Body)"/>
                      </a:endParaRPr>
                    </a:p>
                  </a:txBody>
                  <a:tcPr marL="7821" marR="7821" marT="7821" marB="0" anchor="b"/>
                </a:tc>
                <a:extLst>
                  <a:ext uri="{0D108BD9-81ED-4DB2-BD59-A6C34878D82A}">
                    <a16:rowId xmlns:a16="http://schemas.microsoft.com/office/drawing/2014/main" xmlns="" val="2514266436"/>
                  </a:ext>
                </a:extLst>
              </a:tr>
            </a:tbl>
          </a:graphicData>
        </a:graphic>
      </p:graphicFrame>
    </p:spTree>
    <p:extLst>
      <p:ext uri="{BB962C8B-B14F-4D97-AF65-F5344CB8AC3E}">
        <p14:creationId xmlns:p14="http://schemas.microsoft.com/office/powerpoint/2010/main" xmlns="" val="2505852961"/>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Bitcoin- Downtrend Intact</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BE2C0EDD-7057-C740-B207-EDB2E79B5D29}"/>
              </a:ext>
            </a:extLst>
          </p:cNvPr>
          <p:cNvPicPr>
            <a:picLocks noChangeAspect="1"/>
          </p:cNvPicPr>
          <p:nvPr/>
        </p:nvPicPr>
        <p:blipFill>
          <a:blip r:embed="rId3"/>
          <a:stretch>
            <a:fillRect/>
          </a:stretch>
        </p:blipFill>
        <p:spPr>
          <a:xfrm>
            <a:off x="762000" y="1371600"/>
            <a:ext cx="7364566" cy="4621962"/>
          </a:xfrm>
          <a:prstGeom prst="rect">
            <a:avLst/>
          </a:prstGeom>
        </p:spPr>
      </p:pic>
    </p:spTree>
    <p:extLst>
      <p:ext uri="{BB962C8B-B14F-4D97-AF65-F5344CB8AC3E}">
        <p14:creationId xmlns:p14="http://schemas.microsoft.com/office/powerpoint/2010/main" xmlns="" val="3614856470"/>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0" y="0"/>
            <a:ext cx="8915400" cy="841248"/>
          </a:xfrm>
          <a:prstGeom prst="rect">
            <a:avLst/>
          </a:prstGeom>
          <a:solidFill>
            <a:srgbClr val="2D2F2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rgbClr val="FFFFFF"/>
                </a:solidFill>
                <a:latin typeface="Calibri"/>
                <a:ea typeface="Calibri"/>
                <a:cs typeface="Calibri"/>
                <a:sym typeface="Calibri"/>
              </a:rPr>
              <a:t>Energy – Geopolitics Are Back</a:t>
            </a:r>
          </a:p>
        </p:txBody>
      </p:sp>
      <p:sp>
        <p:nvSpPr>
          <p:cNvPr id="423" name="Shape 423"/>
          <p:cNvSpPr txBox="1"/>
          <p:nvPr/>
        </p:nvSpPr>
        <p:spPr>
          <a:xfrm>
            <a:off x="609600"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dirty="0"/>
          </a:p>
          <a:p>
            <a:pPr lvl="0">
              <a:buClr>
                <a:srgbClr val="000000"/>
              </a:buClr>
              <a:buSzPct val="25000"/>
            </a:pPr>
            <a:r>
              <a:rPr lang="en-US" sz="1800" dirty="0">
                <a:solidFill>
                  <a:srgbClr val="FF0000"/>
                </a:solidFill>
              </a:rPr>
              <a:t/>
            </a:r>
            <a:br>
              <a:rPr lang="en-US" sz="18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r>
              <a:rPr lang="en-US" sz="1600" dirty="0">
                <a:solidFill>
                  <a:srgbClr val="FF0000"/>
                </a:solidFill>
              </a:rPr>
              <a:t/>
            </a:r>
            <a:br>
              <a:rPr lang="en-US" sz="1600" dirty="0">
                <a:solidFill>
                  <a:srgbClr val="FF0000"/>
                </a:solidFill>
              </a:rPr>
            </a:br>
            <a:endParaRPr lang="en-US" sz="1600" b="0" i="0" u="none" strike="noStrike" cap="none" baseline="0" dirty="0">
              <a:solidFill>
                <a:srgbClr val="FF0000"/>
              </a:solidFill>
              <a:sym typeface="Arial"/>
            </a:endParaRPr>
          </a:p>
        </p:txBody>
      </p:sp>
      <p:sp>
        <p:nvSpPr>
          <p:cNvPr id="7" name="Shape 423"/>
          <p:cNvSpPr txBox="1"/>
          <p:nvPr/>
        </p:nvSpPr>
        <p:spPr>
          <a:xfrm>
            <a:off x="762001" y="1292352"/>
            <a:ext cx="7772399" cy="5410200"/>
          </a:xfrm>
          <a:prstGeom prst="rect">
            <a:avLst/>
          </a:prstGeom>
          <a:noFill/>
          <a:ln>
            <a:noFill/>
          </a:ln>
        </p:spPr>
        <p:txBody>
          <a:bodyPr lIns="91425" tIns="45700" rIns="91425" bIns="45700" anchor="t" anchorCtr="0">
            <a:noAutofit/>
          </a:bodyPr>
          <a:lstStyle/>
          <a:p>
            <a:pPr lvl="0">
              <a:buClr>
                <a:srgbClr val="000000"/>
              </a:buClr>
              <a:buSzPct val="25000"/>
            </a:pPr>
            <a:r>
              <a:rPr lang="en-US" sz="1800" dirty="0">
                <a:solidFill>
                  <a:schemeClr val="tx1"/>
                </a:solidFill>
              </a:rPr>
              <a:t>*Brent crude tops $80, a four year high, Iran sanctions causing oil shortages in Europe</a:t>
            </a:r>
            <a:br>
              <a:rPr lang="en-US" sz="1800" dirty="0">
                <a:solidFill>
                  <a:schemeClr val="tx1"/>
                </a:solidFill>
              </a:rPr>
            </a:br>
            <a:r>
              <a:rPr lang="en-US" sz="1800" dirty="0">
                <a:solidFill>
                  <a:schemeClr val="tx1"/>
                </a:solidFill>
              </a:rPr>
              <a:t/>
            </a:r>
            <a:br>
              <a:rPr lang="en-US" sz="1800" dirty="0">
                <a:solidFill>
                  <a:schemeClr val="tx1"/>
                </a:solidFill>
              </a:rPr>
            </a:br>
            <a:r>
              <a:rPr lang="en-US" sz="1800" dirty="0">
                <a:solidFill>
                  <a:schemeClr val="tx1"/>
                </a:solidFill>
              </a:rPr>
              <a:t>*Russia and Saudi Arabia refusing to increase production to cap rising prices</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solidFill>
                  <a:schemeClr val="tx1"/>
                </a:solidFill>
              </a:rPr>
              <a:t>*Futures market backwardation is very bullish for prices</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solidFill>
                  <a:schemeClr val="tx1"/>
                </a:solidFill>
              </a:rPr>
              <a:t>*Iran threatening to close the Straits of Hormuz, as they have done for 50 years.</a:t>
            </a:r>
            <a:r>
              <a:rPr lang="en-US" dirty="0"/>
              <a:t/>
            </a:r>
            <a:br>
              <a:rPr lang="en-US" dirty="0"/>
            </a:br>
            <a:r>
              <a:rPr lang="en-US" sz="1800" dirty="0">
                <a:solidFill>
                  <a:srgbClr val="FF0000"/>
                </a:solidFill>
              </a:rPr>
              <a:t/>
            </a:r>
            <a:br>
              <a:rPr lang="en-US" sz="1800" dirty="0">
                <a:solidFill>
                  <a:srgbClr val="FF0000"/>
                </a:solidFill>
              </a:rPr>
            </a:br>
            <a:r>
              <a:rPr lang="en-US" sz="1800" dirty="0">
                <a:solidFill>
                  <a:schemeClr val="tx1"/>
                </a:solidFill>
                <a:latin typeface="+mj-lt"/>
              </a:rPr>
              <a:t>*</a:t>
            </a:r>
            <a:r>
              <a:rPr lang="en-US" sz="1800" i="1" dirty="0">
                <a:solidFill>
                  <a:schemeClr val="tx1"/>
                </a:solidFill>
                <a:latin typeface="+mj-lt"/>
                <a:cs typeface="Calibri" panose="020F0502020204030204" pitchFamily="34" charset="0"/>
              </a:rPr>
              <a:t>Copper Hits a Two Month High</a:t>
            </a:r>
            <a:r>
              <a:rPr lang="en-US" sz="1800" dirty="0">
                <a:solidFill>
                  <a:schemeClr val="tx1"/>
                </a:solidFill>
                <a:latin typeface="+mj-lt"/>
                <a:cs typeface="Calibri" panose="020F0502020204030204" pitchFamily="34" charset="0"/>
              </a:rPr>
              <a:t>. With biggest</a:t>
            </a: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 one day gain in 5 years. Is the bear market</a:t>
            </a: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 in commodities finally over </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solidFill>
                  <a:schemeClr val="tx1"/>
                </a:solidFill>
              </a:rPr>
              <a:t>*China oil usage up a hug 9.1% in August</a:t>
            </a:r>
            <a:br>
              <a:rPr lang="en-US" sz="1800" dirty="0">
                <a:solidFill>
                  <a:schemeClr val="tx1"/>
                </a:solidFill>
              </a:rPr>
            </a:br>
            <a:r>
              <a:rPr lang="en-US" sz="1800" dirty="0">
                <a:solidFill>
                  <a:schemeClr val="tx1"/>
                </a:solidFill>
              </a:rPr>
              <a:t/>
            </a:r>
            <a:br>
              <a:rPr lang="en-US" sz="1800" dirty="0">
                <a:solidFill>
                  <a:schemeClr val="tx1"/>
                </a:solidFill>
              </a:rPr>
            </a:br>
            <a:r>
              <a:rPr lang="en-US" sz="1800" b="1" dirty="0">
                <a:solidFill>
                  <a:schemeClr val="tx1"/>
                </a:solidFill>
              </a:rPr>
              <a:t>*Bottom Line: stand aside</a:t>
            </a: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1800" dirty="0">
                <a:solidFill>
                  <a:srgbClr val="FF0000"/>
                </a:solidFill>
              </a:rPr>
              <a:t/>
            </a:r>
            <a:br>
              <a:rPr lang="en-US" sz="1800" dirty="0">
                <a:solidFill>
                  <a:srgbClr val="FF0000"/>
                </a:solidFill>
              </a:rPr>
            </a:br>
            <a:r>
              <a:rPr lang="en-US" sz="2000" dirty="0">
                <a:solidFill>
                  <a:srgbClr val="FF0000"/>
                </a:solidFill>
              </a:rPr>
              <a:t/>
            </a:r>
            <a:br>
              <a:rPr lang="en-US" sz="2000" dirty="0">
                <a:solidFill>
                  <a:srgbClr val="FF0000"/>
                </a:solidFill>
              </a:rPr>
            </a:br>
            <a:endParaRPr lang="en-US" sz="2000" b="0" i="0" u="none" strike="noStrike" cap="none" baseline="0" dirty="0">
              <a:solidFill>
                <a:srgbClr val="FF0000"/>
              </a:solidFill>
              <a:sym typeface="Arial"/>
            </a:endParaRPr>
          </a:p>
        </p:txBody>
      </p:sp>
      <p:pic>
        <p:nvPicPr>
          <p:cNvPr id="3" name="Picture 2">
            <a:extLst>
              <a:ext uri="{FF2B5EF4-FFF2-40B4-BE49-F238E27FC236}">
                <a16:creationId xmlns:a16="http://schemas.microsoft.com/office/drawing/2014/main" xmlns="" id="{6C5B1F42-A2C5-7C42-B5C1-BE4545BC7404}"/>
              </a:ext>
            </a:extLst>
          </p:cNvPr>
          <p:cNvPicPr>
            <a:picLocks noChangeAspect="1"/>
          </p:cNvPicPr>
          <p:nvPr/>
        </p:nvPicPr>
        <p:blipFill>
          <a:blip r:embed="rId3"/>
          <a:stretch>
            <a:fillRect/>
          </a:stretch>
        </p:blipFill>
        <p:spPr>
          <a:xfrm>
            <a:off x="5715000" y="4114800"/>
            <a:ext cx="3335944" cy="2262187"/>
          </a:xfrm>
          <a:prstGeom prst="rect">
            <a:avLst/>
          </a:prstGeom>
        </p:spPr>
      </p:pic>
    </p:spTree>
    <p:extLst>
      <p:ext uri="{BB962C8B-B14F-4D97-AF65-F5344CB8AC3E}">
        <p14:creationId xmlns:p14="http://schemas.microsoft.com/office/powerpoint/2010/main" xmlns="" val="1604908274"/>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Oil</a:t>
            </a:r>
            <a:r>
              <a:rPr lang="en-US" sz="2400" dirty="0">
                <a:solidFill>
                  <a:schemeClr val="dk1"/>
                </a:solidFill>
                <a:latin typeface="Calibri"/>
                <a:ea typeface="Calibri"/>
                <a:cs typeface="Calibri"/>
                <a:sym typeface="Calibri"/>
              </a:rPr>
              <a:t>-China drag</a:t>
            </a: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4DD6D3C2-1FE3-426F-80D8-0B5E34BCED1F}"/>
              </a:ext>
            </a:extLst>
          </p:cNvPr>
          <p:cNvPicPr>
            <a:picLocks noChangeAspect="1"/>
          </p:cNvPicPr>
          <p:nvPr/>
        </p:nvPicPr>
        <p:blipFill>
          <a:blip r:embed="rId3"/>
          <a:stretch>
            <a:fillRect/>
          </a:stretch>
        </p:blipFill>
        <p:spPr>
          <a:xfrm>
            <a:off x="685800" y="1066801"/>
            <a:ext cx="7586194" cy="5811078"/>
          </a:xfrm>
          <a:prstGeom prst="rect">
            <a:avLst/>
          </a:prstGeom>
        </p:spPr>
      </p:pic>
    </p:spTree>
    <p:extLst>
      <p:ext uri="{BB962C8B-B14F-4D97-AF65-F5344CB8AC3E}">
        <p14:creationId xmlns:p14="http://schemas.microsoft.com/office/powerpoint/2010/main" xmlns="" val="4034835644"/>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United States Oil Fund (USO)</a:t>
            </a:r>
            <a:br>
              <a:rPr lang="en-US" sz="2400" b="0" i="0" u="none" strike="noStrike" cap="none" baseline="0" dirty="0">
                <a:solidFill>
                  <a:schemeClr val="dk1"/>
                </a:solidFill>
                <a:latin typeface="Calibri"/>
                <a:ea typeface="Calibri"/>
                <a:cs typeface="Calibri"/>
                <a:sym typeface="Calibri"/>
              </a:rPr>
            </a:b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AC90703B-372E-47C5-A9CE-E37CFD4A7FDB}"/>
              </a:ext>
            </a:extLst>
          </p:cNvPr>
          <p:cNvPicPr>
            <a:picLocks noChangeAspect="1"/>
          </p:cNvPicPr>
          <p:nvPr/>
        </p:nvPicPr>
        <p:blipFill>
          <a:blip r:embed="rId3"/>
          <a:stretch>
            <a:fillRect/>
          </a:stretch>
        </p:blipFill>
        <p:spPr>
          <a:xfrm>
            <a:off x="838200" y="1066800"/>
            <a:ext cx="7470167" cy="5684953"/>
          </a:xfrm>
          <a:prstGeom prst="rect">
            <a:avLst/>
          </a:prstGeom>
        </p:spPr>
      </p:pic>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Energy Select Sector SPDR</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XLE</a:t>
            </a:r>
            <a:r>
              <a:rPr lang="en-US" sz="2400" i="0" u="none" strike="noStrike" cap="none" baseline="0" dirty="0">
                <a:solidFill>
                  <a:schemeClr val="dk1"/>
                </a:solidFill>
                <a:latin typeface="Calibri"/>
                <a:ea typeface="Calibri"/>
                <a:cs typeface="Calibri"/>
                <a:sym typeface="Calibri"/>
              </a:rPr>
              <a:t>)-No Performance!</a:t>
            </a: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000" b="0" i="0" u="none" strike="noStrike" cap="none" baseline="0" dirty="0">
                <a:solidFill>
                  <a:schemeClr val="dk1"/>
                </a:solidFill>
                <a:latin typeface="Calibri"/>
                <a:ea typeface="Calibri"/>
                <a:cs typeface="Calibri"/>
                <a:sym typeface="Calibri"/>
              </a:rPr>
              <a:t>(XOM), (CVX), (SLB), (KMI), (EOG), (COP)</a:t>
            </a:r>
            <a:br>
              <a:rPr lang="en-US" sz="2000" b="0" i="0" u="none" strike="noStrike" cap="none" baseline="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7EDBD9F0-3AC3-4207-AA2B-96213F6D38AC}"/>
              </a:ext>
            </a:extLst>
          </p:cNvPr>
          <p:cNvPicPr>
            <a:picLocks noChangeAspect="1"/>
          </p:cNvPicPr>
          <p:nvPr/>
        </p:nvPicPr>
        <p:blipFill>
          <a:blip r:embed="rId3"/>
          <a:stretch>
            <a:fillRect/>
          </a:stretch>
        </p:blipFill>
        <p:spPr>
          <a:xfrm>
            <a:off x="914400" y="1143000"/>
            <a:ext cx="7446818" cy="5715000"/>
          </a:xfrm>
          <a:prstGeom prst="rect">
            <a:avLst/>
          </a:prstGeom>
        </p:spPr>
      </p:pic>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Halliburton</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HAL</a:t>
            </a:r>
            <a:r>
              <a:rPr lang="en-US" sz="2400" b="0" i="0" u="none" strike="noStrike" cap="none" baseline="0" dirty="0">
                <a:solidFill>
                  <a:schemeClr val="dk1"/>
                </a:solidFill>
                <a:latin typeface="Calibri"/>
                <a:ea typeface="Calibri"/>
                <a:cs typeface="Calibri"/>
                <a:sym typeface="Calibri"/>
              </a:rPr>
              <a:t>)-New Low</a:t>
            </a:r>
            <a:r>
              <a:rPr lang="en-US" sz="2400" b="0" i="0" u="none" strike="noStrike" cap="none" dirty="0">
                <a:solidFill>
                  <a:schemeClr val="dk1"/>
                </a:solidFill>
                <a:latin typeface="Calibri"/>
                <a:ea typeface="Calibri"/>
                <a:cs typeface="Calibri"/>
                <a:sym typeface="Calibri"/>
              </a:rPr>
              <a:t/>
            </a:r>
            <a:br>
              <a:rPr lang="en-US" sz="2400" b="0" i="0" u="none" strike="noStrike" cap="none"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7FD664F7-6494-4E9D-B8FE-9C5C5BBA5BED}"/>
              </a:ext>
            </a:extLst>
          </p:cNvPr>
          <p:cNvPicPr>
            <a:picLocks noChangeAspect="1"/>
          </p:cNvPicPr>
          <p:nvPr/>
        </p:nvPicPr>
        <p:blipFill>
          <a:blip r:embed="rId3"/>
          <a:stretch>
            <a:fillRect/>
          </a:stretch>
        </p:blipFill>
        <p:spPr>
          <a:xfrm>
            <a:off x="838200" y="1066801"/>
            <a:ext cx="7604250" cy="5791200"/>
          </a:xfrm>
          <a:prstGeom prst="rect">
            <a:avLst/>
          </a:prstGeom>
        </p:spPr>
      </p:pic>
    </p:spTree>
    <p:extLst>
      <p:ext uri="{BB962C8B-B14F-4D97-AF65-F5344CB8AC3E}">
        <p14:creationId xmlns:p14="http://schemas.microsoft.com/office/powerpoint/2010/main" xmlns="" val="1999640514"/>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Natural Gas (UNG)</a:t>
            </a:r>
            <a:r>
              <a:rPr lang="en-US" sz="2400" dirty="0">
                <a:solidFill>
                  <a:schemeClr val="dk1"/>
                </a:solidFill>
                <a:latin typeface="Calibri"/>
                <a:ea typeface="Calibri"/>
                <a:cs typeface="Calibri"/>
                <a:sym typeface="Calibri"/>
              </a:rPr>
              <a:t>-</a:t>
            </a:r>
            <a:br>
              <a:rPr lang="en-US" sz="24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84850CD0-3073-42B6-B5AC-B2F41D878401}"/>
              </a:ext>
            </a:extLst>
          </p:cNvPr>
          <p:cNvPicPr>
            <a:picLocks noChangeAspect="1"/>
          </p:cNvPicPr>
          <p:nvPr/>
        </p:nvPicPr>
        <p:blipFill>
          <a:blip r:embed="rId3"/>
          <a:stretch>
            <a:fillRect/>
          </a:stretch>
        </p:blipFill>
        <p:spPr>
          <a:xfrm>
            <a:off x="685800" y="1066800"/>
            <a:ext cx="7545307" cy="5791200"/>
          </a:xfrm>
          <a:prstGeom prst="rect">
            <a:avLst/>
          </a:prstGeom>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228601"/>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Copper (COPX)-Trade War Fears</a:t>
            </a:r>
            <a:br>
              <a:rPr lang="en-US" sz="2400" dirty="0">
                <a:solidFill>
                  <a:schemeClr val="dk1"/>
                </a:solidFill>
                <a:latin typeface="Calibri"/>
                <a:ea typeface="Calibri"/>
                <a:cs typeface="Calibri"/>
                <a:sym typeface="Calibri"/>
              </a:rPr>
            </a:br>
            <a:endParaRPr lang="en-US" sz="2800" b="1"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9F2E82DF-B611-434E-8D1F-65C9CFED9A21}"/>
              </a:ext>
            </a:extLst>
          </p:cNvPr>
          <p:cNvPicPr>
            <a:picLocks noChangeAspect="1"/>
          </p:cNvPicPr>
          <p:nvPr/>
        </p:nvPicPr>
        <p:blipFill>
          <a:blip r:embed="rId3"/>
          <a:stretch>
            <a:fillRect/>
          </a:stretch>
        </p:blipFill>
        <p:spPr>
          <a:xfrm>
            <a:off x="838200" y="1066801"/>
            <a:ext cx="7475912" cy="5791199"/>
          </a:xfrm>
          <a:prstGeom prst="rect">
            <a:avLst/>
          </a:prstGeom>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0" y="8860"/>
            <a:ext cx="8915400" cy="841248"/>
          </a:xfrm>
          <a:prstGeom prst="rect">
            <a:avLst/>
          </a:prstGeom>
          <a:solidFill>
            <a:srgbClr val="2D2F2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rgbClr val="FFFFFF"/>
                </a:solidFill>
                <a:latin typeface="Calibri"/>
                <a:ea typeface="Calibri"/>
                <a:cs typeface="Calibri"/>
                <a:sym typeface="Calibri"/>
              </a:rPr>
              <a:t>Precious Metals-Bottom Feeding</a:t>
            </a:r>
            <a:endParaRPr lang="en-US" sz="2400" b="0" i="0" u="none" strike="noStrike" cap="none" baseline="0" dirty="0">
              <a:solidFill>
                <a:srgbClr val="FFFFFF"/>
              </a:solidFill>
              <a:latin typeface="Calibri"/>
              <a:ea typeface="Calibri"/>
              <a:cs typeface="Calibri"/>
              <a:sym typeface="Calibri"/>
            </a:endParaRPr>
          </a:p>
        </p:txBody>
      </p:sp>
      <p:sp>
        <p:nvSpPr>
          <p:cNvPr id="493" name="Shape 493"/>
          <p:cNvSpPr txBox="1">
            <a:spLocks noGrp="1"/>
          </p:cNvSpPr>
          <p:nvPr>
            <p:ph type="body" idx="1"/>
          </p:nvPr>
        </p:nvSpPr>
        <p:spPr>
          <a:xfrm>
            <a:off x="228600" y="990600"/>
            <a:ext cx="7924800" cy="5135561"/>
          </a:xfrm>
          <a:prstGeom prst="rect">
            <a:avLst/>
          </a:prstGeom>
          <a:noFill/>
          <a:ln>
            <a:noFill/>
          </a:ln>
        </p:spPr>
        <p:txBody>
          <a:bodyPr lIns="91425" tIns="45700" rIns="91425" bIns="45700" anchor="t" anchorCtr="0">
            <a:noAutofit/>
          </a:bodyPr>
          <a:lstStyle/>
          <a:p>
            <a:pPr lvl="0">
              <a:spcBef>
                <a:spcPts val="0"/>
              </a:spcBef>
              <a:buClr>
                <a:srgbClr val="000000"/>
              </a:buClr>
              <a:buSzPct val="25000"/>
              <a:buNone/>
            </a:pPr>
            <a:r>
              <a:rPr lang="en-US" sz="1800" b="1" dirty="0">
                <a:solidFill>
                  <a:schemeClr val="tx1"/>
                </a:solidFill>
                <a:latin typeface="Calibri"/>
                <a:ea typeface="Calibri"/>
                <a:cs typeface="Calibri"/>
                <a:sym typeface="Calibri"/>
              </a:rPr>
              <a:t/>
            </a:r>
            <a:br>
              <a:rPr lang="en-US" sz="1800" b="1"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*Amazon wage hike to $15/hours is a major signal that inflation is coming</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a:t>
            </a:r>
            <a:r>
              <a:rPr lang="en-US" sz="2000" dirty="0"/>
              <a:t>Barrick Gold (ABX) Buys Randgold (GOLD), chairman buys $25 million worth of stock</a:t>
            </a:r>
            <a:br>
              <a:rPr lang="en-US" sz="2000" dirty="0"/>
            </a:br>
            <a:r>
              <a:rPr lang="en-US" sz="2000" dirty="0"/>
              <a:t/>
            </a:r>
            <a:br>
              <a:rPr lang="en-US" sz="2000" dirty="0"/>
            </a:br>
            <a:r>
              <a:rPr lang="en-US" sz="2000" dirty="0"/>
              <a:t>*Is Palladium a preview of great things to come?</a:t>
            </a: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*Gold/silver ration plunges, is usually gold positive</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*Bitcoin also struggling at the bottom</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*Bottom Line: get ready t buy the dip</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dirty="0">
                <a:solidFill>
                  <a:srgbClr val="FF0000"/>
                </a:solidFill>
                <a:latin typeface="Calibri"/>
                <a:ea typeface="Calibri"/>
                <a:cs typeface="Calibri"/>
                <a:sym typeface="Calibri"/>
              </a:rPr>
              <a:t/>
            </a:r>
            <a:br>
              <a:rPr lang="en-US" dirty="0">
                <a:solidFill>
                  <a:srgbClr val="FF0000"/>
                </a:solidFill>
                <a:latin typeface="Calibri"/>
                <a:ea typeface="Calibri"/>
                <a:cs typeface="Calibri"/>
                <a:sym typeface="Calibri"/>
              </a:rPr>
            </a:br>
            <a:r>
              <a:rPr lang="en-US" b="0" i="0" u="none" strike="noStrike" cap="none" baseline="0" dirty="0">
                <a:solidFill>
                  <a:srgbClr val="FF0000"/>
                </a:solidFill>
                <a:latin typeface="Calibri"/>
                <a:ea typeface="Calibri"/>
                <a:cs typeface="Calibri"/>
                <a:sym typeface="Calibri"/>
              </a:rPr>
              <a:t/>
            </a:r>
            <a:br>
              <a:rPr lang="en-US"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xmlns="" id="{E78A1F8E-A690-274D-9896-1B1BBAB41539}"/>
              </a:ext>
            </a:extLst>
          </p:cNvPr>
          <p:cNvPicPr>
            <a:picLocks noChangeAspect="1"/>
          </p:cNvPicPr>
          <p:nvPr/>
        </p:nvPicPr>
        <p:blipFill>
          <a:blip r:embed="rId3"/>
          <a:stretch>
            <a:fillRect/>
          </a:stretch>
        </p:blipFill>
        <p:spPr>
          <a:xfrm>
            <a:off x="5715000" y="4419600"/>
            <a:ext cx="3124200" cy="2008432"/>
          </a:xfrm>
          <a:prstGeom prst="rect">
            <a:avLst/>
          </a:prstGeom>
        </p:spPr>
      </p:pic>
    </p:spTree>
    <p:extLst>
      <p:ext uri="{BB962C8B-B14F-4D97-AF65-F5344CB8AC3E}">
        <p14:creationId xmlns:p14="http://schemas.microsoft.com/office/powerpoint/2010/main" xmlns="" val="1242365503"/>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457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Gold (GLD)-</a:t>
            </a:r>
            <a:r>
              <a:rPr lang="en-US" sz="2400" dirty="0">
                <a:solidFill>
                  <a:schemeClr val="dk1"/>
                </a:solidFill>
                <a:latin typeface="Calibri"/>
                <a:ea typeface="Calibri"/>
                <a:cs typeface="Calibri"/>
                <a:sym typeface="Calibri"/>
              </a:rPr>
              <a:t>No Help from Trade War</a:t>
            </a: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r>
              <a:rPr lang="en-US" sz="1800" b="0" i="0" u="none" strike="noStrike" cap="none" dirty="0">
                <a:solidFill>
                  <a:srgbClr val="00B050"/>
                </a:solidFill>
                <a:latin typeface="Calibri"/>
                <a:ea typeface="Calibri"/>
                <a:cs typeface="Calibri"/>
                <a:sym typeface="Calibri"/>
              </a:rPr>
              <a:t>Took profits on long 5</a:t>
            </a:r>
            <a:r>
              <a:rPr lang="en-US" sz="1800" dirty="0">
                <a:solidFill>
                  <a:srgbClr val="00B050"/>
                </a:solidFill>
                <a:latin typeface="Calibri"/>
                <a:ea typeface="Calibri"/>
                <a:cs typeface="Calibri"/>
                <a:sym typeface="Calibri"/>
              </a:rPr>
              <a:t>/$119-$122 bull call spread</a:t>
            </a: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r>
              <a:rPr lang="en-US" sz="1800" b="0" i="0" u="none" strike="noStrike" cap="none" dirty="0">
                <a:solidFill>
                  <a:srgbClr val="00B050"/>
                </a:solidFill>
                <a:latin typeface="Calibri"/>
                <a:ea typeface="Calibri"/>
                <a:cs typeface="Calibri"/>
                <a:sym typeface="Calibri"/>
              </a:rPr>
              <a:t>took profits on long (GLD) $12/$116-$119 bull call spread</a:t>
            </a: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78CE3A63-9530-4B30-993C-AF800162F720}"/>
              </a:ext>
            </a:extLst>
          </p:cNvPr>
          <p:cNvPicPr>
            <a:picLocks noChangeAspect="1"/>
          </p:cNvPicPr>
          <p:nvPr/>
        </p:nvPicPr>
        <p:blipFill>
          <a:blip r:embed="rId3"/>
          <a:stretch>
            <a:fillRect/>
          </a:stretch>
        </p:blipFill>
        <p:spPr>
          <a:xfrm>
            <a:off x="990600" y="1295400"/>
            <a:ext cx="7339866" cy="5585791"/>
          </a:xfrm>
          <a:prstGeom prst="rect">
            <a:avLst/>
          </a:prstGeom>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228600" y="228600"/>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GTD Daily Audited Performance</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All Time High</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xmlns="" id="{13A9FB6A-81E6-6D4A-9747-C19F8A2E0145}"/>
              </a:ext>
            </a:extLst>
          </p:cNvPr>
          <p:cNvPicPr>
            <a:picLocks noChangeAspect="1"/>
          </p:cNvPicPr>
          <p:nvPr/>
        </p:nvPicPr>
        <p:blipFill>
          <a:blip r:embed="rId3"/>
          <a:stretch>
            <a:fillRect/>
          </a:stretch>
        </p:blipFill>
        <p:spPr>
          <a:xfrm>
            <a:off x="457200" y="1219200"/>
            <a:ext cx="8153400" cy="5128752"/>
          </a:xfrm>
          <a:prstGeom prst="rect">
            <a:avLst/>
          </a:prstGeom>
        </p:spPr>
      </p:pic>
    </p:spTree>
    <p:extLst>
      <p:ext uri="{BB962C8B-B14F-4D97-AF65-F5344CB8AC3E}">
        <p14:creationId xmlns:p14="http://schemas.microsoft.com/office/powerpoint/2010/main" xmlns="" val="1420241213"/>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457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Gold Long Term</a:t>
            </a: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sp>
        <p:nvSpPr>
          <p:cNvPr id="4" name="Left Arrow Callout 3">
            <a:extLst>
              <a:ext uri="{FF2B5EF4-FFF2-40B4-BE49-F238E27FC236}">
                <a16:creationId xmlns:a16="http://schemas.microsoft.com/office/drawing/2014/main" xmlns="" id="{16B7DB87-2F5E-5645-8973-BD8DAC9C49EF}"/>
              </a:ext>
            </a:extLst>
          </p:cNvPr>
          <p:cNvSpPr/>
          <p:nvPr/>
        </p:nvSpPr>
        <p:spPr>
          <a:xfrm>
            <a:off x="6477000" y="4495800"/>
            <a:ext cx="1295400" cy="9144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2017</a:t>
            </a:r>
            <a:br>
              <a:rPr lang="en-US" sz="2000" dirty="0"/>
            </a:br>
            <a:r>
              <a:rPr lang="en-US" sz="2000" dirty="0"/>
              <a:t>Low</a:t>
            </a:r>
          </a:p>
        </p:txBody>
      </p:sp>
      <p:pic>
        <p:nvPicPr>
          <p:cNvPr id="3" name="Picture 2">
            <a:extLst>
              <a:ext uri="{FF2B5EF4-FFF2-40B4-BE49-F238E27FC236}">
                <a16:creationId xmlns:a16="http://schemas.microsoft.com/office/drawing/2014/main" xmlns="" id="{2D2563A3-447F-44B1-A4D4-BF4E831CED08}"/>
              </a:ext>
            </a:extLst>
          </p:cNvPr>
          <p:cNvPicPr>
            <a:picLocks noChangeAspect="1"/>
          </p:cNvPicPr>
          <p:nvPr/>
        </p:nvPicPr>
        <p:blipFill>
          <a:blip r:embed="rId3"/>
          <a:stretch>
            <a:fillRect/>
          </a:stretch>
        </p:blipFill>
        <p:spPr>
          <a:xfrm>
            <a:off x="762000" y="838201"/>
            <a:ext cx="7872397" cy="6033052"/>
          </a:xfrm>
          <a:prstGeom prst="rect">
            <a:avLst/>
          </a:prstGeom>
        </p:spPr>
      </p:pic>
    </p:spTree>
    <p:extLst>
      <p:ext uri="{BB962C8B-B14F-4D97-AF65-F5344CB8AC3E}">
        <p14:creationId xmlns:p14="http://schemas.microsoft.com/office/powerpoint/2010/main" xmlns="" val="866326472"/>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Market Vectors Gold Miners ETF- (GDX) – Yikes!</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a:solidFill>
                  <a:srgbClr val="00B050"/>
                </a:solidFill>
                <a:latin typeface="Calibri"/>
                <a:ea typeface="Calibri"/>
                <a:cs typeface="Calibri"/>
                <a:sym typeface="Calibri"/>
              </a:rPr>
              <a:t>Took profits on </a:t>
            </a:r>
            <a:r>
              <a:rPr lang="en-US" sz="1800" dirty="0">
                <a:solidFill>
                  <a:srgbClr val="00B050"/>
                </a:solidFill>
                <a:latin typeface="Calibri"/>
                <a:ea typeface="Calibri"/>
                <a:cs typeface="Calibri"/>
                <a:sym typeface="Calibri"/>
              </a:rPr>
              <a:t>long the 9/$20.50-$21.50 bull call spread</a:t>
            </a:r>
            <a:r>
              <a:rPr lang="en-US" sz="1800" b="0" i="0" u="none" strike="noStrike" cap="none" baseline="0" dirty="0">
                <a:solidFill>
                  <a:schemeClr val="dk1"/>
                </a:solidFill>
                <a:latin typeface="Calibri"/>
                <a:ea typeface="Calibri"/>
                <a:cs typeface="Calibri"/>
                <a:sym typeface="Calibri"/>
              </a:rPr>
              <a:t/>
            </a:r>
            <a:br>
              <a:rPr lang="en-US" sz="1800" b="0" i="0" u="none" strike="noStrike" cap="none" baseline="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78DFC18B-2C21-4725-8C20-6D558BC307C2}"/>
              </a:ext>
            </a:extLst>
          </p:cNvPr>
          <p:cNvPicPr>
            <a:picLocks noChangeAspect="1"/>
          </p:cNvPicPr>
          <p:nvPr/>
        </p:nvPicPr>
        <p:blipFill>
          <a:blip r:embed="rId3"/>
          <a:stretch>
            <a:fillRect/>
          </a:stretch>
        </p:blipFill>
        <p:spPr>
          <a:xfrm>
            <a:off x="914400" y="1066801"/>
            <a:ext cx="7586030" cy="5791200"/>
          </a:xfrm>
          <a:prstGeom prst="rect">
            <a:avLst/>
          </a:prstGeom>
        </p:spPr>
      </p:pic>
    </p:spTree>
    <p:extLst>
      <p:ext uri="{BB962C8B-B14F-4D97-AF65-F5344CB8AC3E}">
        <p14:creationId xmlns:p14="http://schemas.microsoft.com/office/powerpoint/2010/main" xmlns="" val="1952419888"/>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Barrick</a:t>
            </a:r>
            <a:r>
              <a:rPr lang="en-US" sz="2400" b="0" i="0" u="none" strike="noStrike" cap="none" dirty="0">
                <a:solidFill>
                  <a:schemeClr val="dk1"/>
                </a:solidFill>
                <a:latin typeface="Calibri"/>
                <a:ea typeface="Calibri"/>
                <a:cs typeface="Calibri"/>
                <a:sym typeface="Calibri"/>
              </a:rPr>
              <a:t> Gold (ABX)</a:t>
            </a:r>
            <a:br>
              <a:rPr lang="en-US" sz="2400" b="0" i="0" u="none" strike="noStrike" cap="none" dirty="0">
                <a:solidFill>
                  <a:schemeClr val="dk1"/>
                </a:solidFill>
                <a:latin typeface="Calibri"/>
                <a:ea typeface="Calibri"/>
                <a:cs typeface="Calibri"/>
                <a:sym typeface="Calibri"/>
              </a:rPr>
            </a:br>
            <a:endParaRPr lang="en-US" sz="1800" b="0" i="0" u="none" strike="noStrike" cap="none" baseline="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40C57C05-80ED-4489-ABD8-20A312EB0FEB}"/>
              </a:ext>
            </a:extLst>
          </p:cNvPr>
          <p:cNvPicPr>
            <a:picLocks noChangeAspect="1"/>
          </p:cNvPicPr>
          <p:nvPr/>
        </p:nvPicPr>
        <p:blipFill>
          <a:blip r:embed="rId3"/>
          <a:stretch>
            <a:fillRect/>
          </a:stretch>
        </p:blipFill>
        <p:spPr>
          <a:xfrm>
            <a:off x="685800" y="838201"/>
            <a:ext cx="7829378" cy="6019800"/>
          </a:xfrm>
          <a:prstGeom prst="rect">
            <a:avLst/>
          </a:prstGeom>
        </p:spPr>
      </p:pic>
    </p:spTree>
    <p:extLst>
      <p:ext uri="{BB962C8B-B14F-4D97-AF65-F5344CB8AC3E}">
        <p14:creationId xmlns:p14="http://schemas.microsoft.com/office/powerpoint/2010/main" xmlns="" val="1836714637"/>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a:t>
            </a:r>
            <a:r>
              <a:rPr lang="en-US" sz="2400" b="0" i="0" u="none" strike="noStrike" cap="none" baseline="0"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NEM</a:t>
            </a:r>
            <a:r>
              <a:rPr lang="en-US" sz="2400" b="0" i="0" u="none" strike="noStrike" cap="none" baseline="0" dirty="0">
                <a:solidFill>
                  <a:schemeClr val="dk1"/>
                </a:solidFill>
                <a:latin typeface="Calibri"/>
                <a:ea typeface="Calibri"/>
                <a:cs typeface="Calibri"/>
                <a:sym typeface="Calibri"/>
              </a:rPr>
              <a:t>)-</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a:solidFill>
                  <a:schemeClr val="dk1"/>
                </a:solidFill>
                <a:latin typeface="Calibri"/>
                <a:ea typeface="Calibri"/>
                <a:cs typeface="Calibri"/>
                <a:sym typeface="Calibri"/>
              </a:rPr>
              <a:t/>
            </a:r>
            <a:br>
              <a:rPr lang="en-US" sz="1600" b="0" i="0" u="none" strike="noStrike" cap="none" baseline="0" dirty="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E6BC1894-2C5C-4E35-9286-9DF0EDA33139}"/>
              </a:ext>
            </a:extLst>
          </p:cNvPr>
          <p:cNvPicPr>
            <a:picLocks noChangeAspect="1"/>
          </p:cNvPicPr>
          <p:nvPr/>
        </p:nvPicPr>
        <p:blipFill>
          <a:blip r:embed="rId3"/>
          <a:stretch>
            <a:fillRect/>
          </a:stretch>
        </p:blipFill>
        <p:spPr>
          <a:xfrm>
            <a:off x="838200" y="838201"/>
            <a:ext cx="7886120" cy="6019800"/>
          </a:xfrm>
          <a:prstGeom prst="rect">
            <a:avLst/>
          </a:prstGeom>
        </p:spPr>
      </p:pic>
    </p:spTree>
    <p:extLst>
      <p:ext uri="{BB962C8B-B14F-4D97-AF65-F5344CB8AC3E}">
        <p14:creationId xmlns:p14="http://schemas.microsoft.com/office/powerpoint/2010/main" xmlns="" val="1197858101"/>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r>
            <a:br>
              <a:rPr lang="en-US" sz="24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Palladium - (PALL)-</a:t>
            </a:r>
            <a:br>
              <a:rPr lang="en-US" sz="2400" b="0" i="0" u="none" strike="noStrike" cap="none" baseline="0" dirty="0">
                <a:solidFill>
                  <a:schemeClr val="dk1"/>
                </a:solidFill>
                <a:latin typeface="Calibri"/>
                <a:ea typeface="Calibri"/>
                <a:cs typeface="Calibri"/>
                <a:sym typeface="Calibri"/>
              </a:rPr>
            </a:br>
            <a:r>
              <a:rPr lang="en-US" sz="1600" b="0" i="0" u="none" strike="noStrike" cap="none" baseline="0" dirty="0">
                <a:solidFill>
                  <a:schemeClr val="dk1"/>
                </a:solidFill>
                <a:latin typeface="Calibri"/>
                <a:ea typeface="Calibri"/>
                <a:cs typeface="Calibri"/>
                <a:sym typeface="Calibri"/>
              </a:rPr>
              <a:t/>
            </a:r>
            <a:br>
              <a:rPr lang="en-US" sz="1600" b="0" i="0" u="none" strike="noStrike" cap="none" baseline="0" dirty="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xmlns="" id="{3CB4720F-BAAC-4C22-B623-5127C37AF574}"/>
              </a:ext>
            </a:extLst>
          </p:cNvPr>
          <p:cNvPicPr>
            <a:picLocks noChangeAspect="1"/>
          </p:cNvPicPr>
          <p:nvPr/>
        </p:nvPicPr>
        <p:blipFill>
          <a:blip r:embed="rId3"/>
          <a:stretch>
            <a:fillRect/>
          </a:stretch>
        </p:blipFill>
        <p:spPr>
          <a:xfrm>
            <a:off x="609600" y="1066800"/>
            <a:ext cx="7511010" cy="5791200"/>
          </a:xfrm>
          <a:prstGeom prst="rect">
            <a:avLst/>
          </a:prstGeom>
        </p:spPr>
      </p:pic>
    </p:spTree>
    <p:extLst>
      <p:ext uri="{BB962C8B-B14F-4D97-AF65-F5344CB8AC3E}">
        <p14:creationId xmlns:p14="http://schemas.microsoft.com/office/powerpoint/2010/main" xmlns="" val="1198178797"/>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0" y="202051"/>
            <a:ext cx="8915400" cy="841248"/>
          </a:xfrm>
          <a:prstGeom prst="rect">
            <a:avLst/>
          </a:prstGeom>
          <a:solidFill>
            <a:srgbClr val="2D2F2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rgbClr val="FFFFFF"/>
                </a:solidFill>
                <a:latin typeface="Calibri"/>
                <a:ea typeface="Calibri"/>
                <a:cs typeface="Calibri"/>
                <a:sym typeface="Calibri"/>
              </a:rPr>
              <a:t>Real Estate-Rolling Over</a:t>
            </a:r>
          </a:p>
        </p:txBody>
      </p:sp>
      <p:sp>
        <p:nvSpPr>
          <p:cNvPr id="577" name="Shape 577"/>
          <p:cNvSpPr txBox="1">
            <a:spLocks noGrp="1"/>
          </p:cNvSpPr>
          <p:nvPr>
            <p:ph type="body" idx="1"/>
          </p:nvPr>
        </p:nvSpPr>
        <p:spPr>
          <a:xfrm>
            <a:off x="684944" y="1143000"/>
            <a:ext cx="8229600" cy="5821361"/>
          </a:xfrm>
          <a:prstGeom prst="rect">
            <a:avLst/>
          </a:prstGeom>
          <a:noFill/>
          <a:ln>
            <a:noFill/>
          </a:ln>
        </p:spPr>
        <p:txBody>
          <a:bodyPr lIns="91425" tIns="45700" rIns="91425" bIns="45700" anchor="t" anchorCtr="0">
            <a:noAutofit/>
          </a:bodyPr>
          <a:lstStyle/>
          <a:p>
            <a:pPr marL="0" lvl="0" indent="0">
              <a:spcBef>
                <a:spcPts val="0"/>
              </a:spcBef>
              <a:buClr>
                <a:srgbClr val="000000"/>
              </a:buClr>
              <a:buSzPct val="25000"/>
              <a:buNone/>
            </a:pPr>
            <a:r>
              <a:rPr lang="en-US" sz="2000" dirty="0">
                <a:solidFill>
                  <a:schemeClr val="tx1"/>
                </a:solidFill>
                <a:latin typeface="Calibri"/>
                <a:ea typeface="Calibri"/>
                <a:cs typeface="Calibri"/>
                <a:sym typeface="Calibri"/>
              </a:rPr>
              <a:t>*August </a:t>
            </a:r>
            <a:r>
              <a:rPr lang="en-US" sz="2000" b="1" dirty="0">
                <a:solidFill>
                  <a:schemeClr val="tx1"/>
                </a:solidFill>
                <a:latin typeface="Calibri"/>
                <a:ea typeface="Calibri"/>
                <a:cs typeface="Calibri"/>
                <a:sym typeface="Calibri"/>
              </a:rPr>
              <a:t>New Home Sales </a:t>
            </a:r>
            <a:r>
              <a:rPr lang="en-US" sz="2000" dirty="0">
                <a:solidFill>
                  <a:schemeClr val="tx1"/>
                </a:solidFill>
                <a:latin typeface="Calibri"/>
                <a:ea typeface="Calibri"/>
                <a:cs typeface="Calibri"/>
                <a:sym typeface="Calibri"/>
              </a:rPr>
              <a:t>up 3.5%, </a:t>
            </a:r>
            <a:r>
              <a:rPr lang="en-US" sz="2000" b="1" dirty="0">
                <a:solidFill>
                  <a:schemeClr val="tx1"/>
                </a:solidFill>
                <a:latin typeface="Calibri"/>
                <a:ea typeface="Calibri"/>
                <a:cs typeface="Calibri"/>
                <a:sym typeface="Calibri"/>
              </a:rPr>
              <a:t>Pending Homes Sales </a:t>
            </a:r>
            <a:r>
              <a:rPr lang="en-US" sz="2000" dirty="0">
                <a:solidFill>
                  <a:schemeClr val="tx1"/>
                </a:solidFill>
                <a:latin typeface="Calibri"/>
                <a:ea typeface="Calibri"/>
                <a:cs typeface="Calibri"/>
                <a:sym typeface="Calibri"/>
              </a:rPr>
              <a:t>down -1.8%,</a:t>
            </a:r>
            <a:br>
              <a:rPr lang="en-US" sz="2000"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Inventories</a:t>
            </a:r>
            <a:r>
              <a:rPr lang="en-US" sz="2000" dirty="0">
                <a:solidFill>
                  <a:schemeClr val="tx1"/>
                </a:solidFill>
                <a:latin typeface="Calibri"/>
                <a:ea typeface="Calibri"/>
                <a:cs typeface="Calibri"/>
                <a:sym typeface="Calibri"/>
              </a:rPr>
              <a:t> up 6.1%, a one year high</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a:t>
            </a:r>
            <a:r>
              <a:rPr lang="en-US" sz="2000" b="1" dirty="0">
                <a:solidFill>
                  <a:schemeClr val="tx1"/>
                </a:solidFill>
                <a:latin typeface="Calibri"/>
                <a:ea typeface="Calibri"/>
                <a:cs typeface="Calibri"/>
                <a:sym typeface="Calibri"/>
              </a:rPr>
              <a:t>August Housing </a:t>
            </a:r>
            <a:r>
              <a:rPr lang="en-US" sz="2000" dirty="0">
                <a:solidFill>
                  <a:schemeClr val="tx1"/>
                </a:solidFill>
                <a:latin typeface="Calibri"/>
                <a:ea typeface="Calibri"/>
                <a:cs typeface="Calibri"/>
                <a:sym typeface="Calibri"/>
              </a:rPr>
              <a:t>Starts up 9.2% to 1.28 million units</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*30 year fixed rate home mortgage hits 4.95%, a seven year high</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*”FOR SALE” sign popping up across the country</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a:t>
            </a:r>
            <a:r>
              <a:rPr lang="en-US" sz="2000" b="1" dirty="0">
                <a:solidFill>
                  <a:schemeClr val="tx1"/>
                </a:solidFill>
                <a:latin typeface="Calibri"/>
                <a:ea typeface="Calibri"/>
                <a:cs typeface="Calibri"/>
                <a:sym typeface="Calibri"/>
              </a:rPr>
              <a:t>S&amp;P 500 Case-Shiller drops to </a:t>
            </a:r>
            <a:r>
              <a:rPr lang="en-US" sz="2000" dirty="0">
                <a:solidFill>
                  <a:schemeClr val="tx1"/>
                </a:solidFill>
                <a:latin typeface="Calibri"/>
                <a:ea typeface="Calibri"/>
                <a:cs typeface="Calibri"/>
                <a:sym typeface="Calibri"/>
              </a:rPr>
              <a:t>5.9%,</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with absolute prices</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 hitting new all time highs, first fall</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in pace of increase in years</a:t>
            </a: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r>
            <a:br>
              <a:rPr lang="en-US" sz="2000" dirty="0">
                <a:solidFill>
                  <a:srgbClr val="FF0000"/>
                </a:solidFill>
                <a:latin typeface="Calibri"/>
                <a:ea typeface="Calibri"/>
                <a:cs typeface="Calibri"/>
                <a:sym typeface="Calibri"/>
              </a:rPr>
            </a:br>
            <a:r>
              <a:rPr lang="en-US" sz="2000" b="1" dirty="0">
                <a:solidFill>
                  <a:schemeClr val="tx1"/>
                </a:solidFill>
                <a:latin typeface="Calibri"/>
                <a:ea typeface="Calibri"/>
                <a:cs typeface="Calibri"/>
                <a:sym typeface="Calibri"/>
              </a:rPr>
              <a:t>*Bottom Line: Stand aside</a:t>
            </a: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2000" dirty="0">
                <a:solidFill>
                  <a:srgbClr val="FF0000"/>
                </a:solidFill>
                <a:latin typeface="Calibri"/>
                <a:ea typeface="Calibri"/>
                <a:cs typeface="Calibri"/>
                <a:sym typeface="Calibri"/>
              </a:rPr>
              <a:t> </a:t>
            </a:r>
            <a:br>
              <a:rPr lang="en-US" sz="2000" dirty="0">
                <a:solidFill>
                  <a:srgbClr val="FF0000"/>
                </a:solidFill>
                <a:latin typeface="Calibri"/>
                <a:ea typeface="Calibri"/>
                <a:cs typeface="Calibri"/>
                <a:sym typeface="Calibri"/>
              </a:rPr>
            </a:br>
            <a:r>
              <a:rPr lang="en-US" sz="2000" b="1" i="0" u="none" strike="noStrike" cap="none" baseline="0" dirty="0">
                <a:solidFill>
                  <a:srgbClr val="FF0000"/>
                </a:solidFill>
                <a:latin typeface="Calibri"/>
                <a:ea typeface="Calibri"/>
                <a:cs typeface="Calibri"/>
                <a:sym typeface="Calibri"/>
              </a:rPr>
              <a:t/>
            </a:r>
            <a:br>
              <a:rPr lang="en-US" sz="2000" b="1" i="0" u="none" strike="noStrike" cap="none" baseline="0" dirty="0">
                <a:solidFill>
                  <a:srgbClr val="FF0000"/>
                </a:solidFill>
                <a:latin typeface="Calibri"/>
                <a:ea typeface="Calibri"/>
                <a:cs typeface="Calibri"/>
                <a:sym typeface="Calibri"/>
              </a:rPr>
            </a:br>
            <a:r>
              <a:rPr lang="en-US" sz="1800" b="1" i="0" u="none" strike="noStrike" cap="none" baseline="0" dirty="0">
                <a:solidFill>
                  <a:srgbClr val="FF0000"/>
                </a:solidFill>
                <a:latin typeface="Calibri"/>
                <a:ea typeface="Calibri"/>
                <a:cs typeface="Calibri"/>
                <a:sym typeface="Calibri"/>
              </a:rPr>
              <a:t/>
            </a:r>
            <a:br>
              <a:rPr lang="en-US" sz="1800" b="1"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xmlns="" id="{406CAFC3-3F7F-C541-8086-A7B08F0BB98C}"/>
              </a:ext>
            </a:extLst>
          </p:cNvPr>
          <p:cNvPicPr>
            <a:picLocks noChangeAspect="1"/>
          </p:cNvPicPr>
          <p:nvPr/>
        </p:nvPicPr>
        <p:blipFill>
          <a:blip r:embed="rId3"/>
          <a:stretch>
            <a:fillRect/>
          </a:stretch>
        </p:blipFill>
        <p:spPr>
          <a:xfrm>
            <a:off x="4611200" y="4800600"/>
            <a:ext cx="4328744" cy="1770544"/>
          </a:xfrm>
          <a:prstGeom prst="rect">
            <a:avLst/>
          </a:prstGeom>
        </p:spPr>
      </p:pic>
    </p:spTree>
    <p:extLst>
      <p:ext uri="{BB962C8B-B14F-4D97-AF65-F5344CB8AC3E}">
        <p14:creationId xmlns:p14="http://schemas.microsoft.com/office/powerpoint/2010/main" xmlns="" val="1018156935"/>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533400" y="3048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a:solidFill>
                  <a:schemeClr val="dk1"/>
                </a:solidFill>
                <a:latin typeface="Calibri"/>
                <a:ea typeface="Calibri"/>
                <a:cs typeface="Calibri"/>
                <a:sym typeface="Calibri"/>
              </a:rPr>
              <a:t>July</a:t>
            </a:r>
            <a:r>
              <a:rPr lang="en-US" sz="2400" b="0" i="0" u="none" strike="noStrike" cap="none" baseline="0" dirty="0">
                <a:solidFill>
                  <a:schemeClr val="dk1"/>
                </a:solidFill>
                <a:latin typeface="Calibri"/>
                <a:ea typeface="Calibri"/>
                <a:cs typeface="Calibri"/>
                <a:sym typeface="Calibri"/>
              </a:rPr>
              <a:t> Corelogic S&amp;P Case</a:t>
            </a:r>
            <a:r>
              <a:rPr lang="en-US" sz="2400" dirty="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Shiller Home Price Index</a:t>
            </a:r>
            <a:br>
              <a:rPr lang="en-US" sz="2400" b="0" i="0" u="none" strike="noStrike" cap="none" baseline="0" dirty="0">
                <a:solidFill>
                  <a:schemeClr val="dk1"/>
                </a:solidFill>
                <a:latin typeface="Calibri"/>
                <a:ea typeface="Calibri"/>
                <a:cs typeface="Calibri"/>
                <a:sym typeface="Calibri"/>
              </a:rPr>
            </a:br>
            <a:r>
              <a:rPr lang="en-US" sz="1800" b="0" i="0" u="none" strike="noStrike" cap="none" baseline="0" dirty="0">
                <a:solidFill>
                  <a:schemeClr val="dk1"/>
                </a:solidFill>
                <a:latin typeface="Calibri"/>
                <a:ea typeface="Calibri"/>
                <a:cs typeface="Calibri"/>
                <a:sym typeface="Calibri"/>
              </a:rPr>
              <a:t>Seattle</a:t>
            </a:r>
            <a:r>
              <a:rPr lang="en-US" sz="1800" b="0" i="0" u="none" strike="noStrike" cap="none" dirty="0">
                <a:solidFill>
                  <a:schemeClr val="dk1"/>
                </a:solidFill>
                <a:latin typeface="Calibri"/>
                <a:ea typeface="Calibri"/>
                <a:cs typeface="Calibri"/>
                <a:sym typeface="Calibri"/>
              </a:rPr>
              <a:t> (+</a:t>
            </a:r>
            <a:r>
              <a:rPr lang="en-US" sz="1800" dirty="0">
                <a:solidFill>
                  <a:schemeClr val="dk1"/>
                </a:solidFill>
                <a:latin typeface="Calibri"/>
                <a:ea typeface="Calibri"/>
                <a:cs typeface="Calibri"/>
                <a:sym typeface="Calibri"/>
              </a:rPr>
              <a:t>12.8</a:t>
            </a:r>
            <a:r>
              <a:rPr lang="en-US" sz="1800" b="0" i="0" u="none" strike="noStrike" cap="none" dirty="0">
                <a:solidFill>
                  <a:schemeClr val="dk1"/>
                </a:solidFill>
                <a:latin typeface="Calibri"/>
                <a:ea typeface="Calibri"/>
                <a:cs typeface="Calibri"/>
                <a:sym typeface="Calibri"/>
              </a:rPr>
              <a:t>%), Las Vegas (+</a:t>
            </a:r>
            <a:r>
              <a:rPr lang="en-US" sz="1800" dirty="0">
                <a:solidFill>
                  <a:schemeClr val="dk1"/>
                </a:solidFill>
                <a:latin typeface="Calibri"/>
                <a:ea typeface="Calibri"/>
                <a:cs typeface="Calibri"/>
                <a:sym typeface="Calibri"/>
              </a:rPr>
              <a:t>10.3</a:t>
            </a:r>
            <a:r>
              <a:rPr lang="en-US" sz="1800" b="0" i="0" u="none" strike="noStrike" cap="none" dirty="0">
                <a:solidFill>
                  <a:schemeClr val="dk1"/>
                </a:solidFill>
                <a:latin typeface="Calibri"/>
                <a:ea typeface="Calibri"/>
                <a:cs typeface="Calibri"/>
                <a:sym typeface="Calibri"/>
              </a:rPr>
              <a:t>%) San Francisco 10.7%</a:t>
            </a:r>
            <a:r>
              <a:rPr lang="en-US" sz="1800" dirty="0">
                <a:solidFill>
                  <a:schemeClr val="dk1"/>
                </a:solidFill>
                <a:latin typeface="Calibri"/>
                <a:ea typeface="Calibri"/>
                <a:cs typeface="Calibri"/>
                <a:sym typeface="Calibri"/>
              </a:rPr>
              <a:t> leaders</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price rises accelerating </a:t>
            </a:r>
            <a:endParaRPr lang="en-US" sz="1800" b="0" i="0" u="none" strike="noStrike" cap="none" baseline="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xmlns="" id="{8C4D5F6C-0E99-CE41-8B45-0286AA11B17B}"/>
              </a:ext>
            </a:extLst>
          </p:cNvPr>
          <p:cNvSpPr txBox="1"/>
          <p:nvPr/>
        </p:nvSpPr>
        <p:spPr>
          <a:xfrm>
            <a:off x="4191000" y="6400800"/>
            <a:ext cx="1249060" cy="215444"/>
          </a:xfrm>
          <a:prstGeom prst="rect">
            <a:avLst/>
          </a:prstGeom>
          <a:noFill/>
        </p:spPr>
        <p:txBody>
          <a:bodyPr wrap="none" rtlCol="0">
            <a:spAutoFit/>
          </a:bodyPr>
          <a:lstStyle/>
          <a:p>
            <a:r>
              <a:rPr lang="en-US" sz="800" dirty="0" err="1"/>
              <a:t>Tradingeconomics.com</a:t>
            </a:r>
            <a:endParaRPr lang="en-US" sz="800" dirty="0"/>
          </a:p>
        </p:txBody>
      </p:sp>
      <p:pic>
        <p:nvPicPr>
          <p:cNvPr id="4" name="Picture 3">
            <a:extLst>
              <a:ext uri="{FF2B5EF4-FFF2-40B4-BE49-F238E27FC236}">
                <a16:creationId xmlns:a16="http://schemas.microsoft.com/office/drawing/2014/main" xmlns="" id="{AE0505AE-F9D0-1641-BE68-C27B40B4836C}"/>
              </a:ext>
            </a:extLst>
          </p:cNvPr>
          <p:cNvPicPr>
            <a:picLocks noChangeAspect="1"/>
          </p:cNvPicPr>
          <p:nvPr/>
        </p:nvPicPr>
        <p:blipFill>
          <a:blip r:embed="rId3"/>
          <a:stretch>
            <a:fillRect/>
          </a:stretch>
        </p:blipFill>
        <p:spPr>
          <a:xfrm>
            <a:off x="990600" y="1447800"/>
            <a:ext cx="7772400" cy="4468929"/>
          </a:xfrm>
          <a:prstGeom prst="rect">
            <a:avLst/>
          </a:prstGeom>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Simon Property Group (SPG)-</a:t>
            </a:r>
            <a:br>
              <a:rPr lang="en-US" sz="2000" dirty="0"/>
            </a:br>
            <a:endParaRPr lang="en-US" sz="2000" dirty="0"/>
          </a:p>
        </p:txBody>
      </p:sp>
      <p:sp>
        <p:nvSpPr>
          <p:cNvPr id="3" name="Text Placeholder 2"/>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xmlns="" id="{8C04AEEC-C3BB-4F95-ABEF-02481CA26793}"/>
              </a:ext>
            </a:extLst>
          </p:cNvPr>
          <p:cNvPicPr>
            <a:picLocks noChangeAspect="1"/>
          </p:cNvPicPr>
          <p:nvPr/>
        </p:nvPicPr>
        <p:blipFill>
          <a:blip r:embed="rId2"/>
          <a:stretch>
            <a:fillRect/>
          </a:stretch>
        </p:blipFill>
        <p:spPr>
          <a:xfrm>
            <a:off x="914400" y="1066800"/>
            <a:ext cx="7492420" cy="5791200"/>
          </a:xfrm>
          <a:prstGeom prst="rect">
            <a:avLst/>
          </a:prstGeom>
        </p:spPr>
      </p:pic>
    </p:spTree>
    <p:extLst>
      <p:ext uri="{BB962C8B-B14F-4D97-AF65-F5344CB8AC3E}">
        <p14:creationId xmlns:p14="http://schemas.microsoft.com/office/powerpoint/2010/main" xmlns="" val="45209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 </a:t>
            </a:r>
            <a:br>
              <a:rPr lang="en-US" sz="1800" dirty="0"/>
            </a:br>
            <a:r>
              <a:rPr lang="en-US" sz="2000" dirty="0"/>
              <a:t/>
            </a:r>
            <a:br>
              <a:rPr lang="en-US" sz="2000" dirty="0"/>
            </a:br>
            <a:endParaRPr lang="en-US" sz="2000" dirty="0"/>
          </a:p>
        </p:txBody>
      </p:sp>
      <p:sp>
        <p:nvSpPr>
          <p:cNvPr id="3" name="Text Placeholder 2"/>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xmlns="" id="{36B98EFB-8BF7-40D6-9245-6890AE31477A}"/>
              </a:ext>
            </a:extLst>
          </p:cNvPr>
          <p:cNvPicPr>
            <a:picLocks noChangeAspect="1"/>
          </p:cNvPicPr>
          <p:nvPr/>
        </p:nvPicPr>
        <p:blipFill>
          <a:blip r:embed="rId2"/>
          <a:stretch>
            <a:fillRect/>
          </a:stretch>
        </p:blipFill>
        <p:spPr>
          <a:xfrm>
            <a:off x="838200" y="1143000"/>
            <a:ext cx="7411495" cy="5688496"/>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457200" y="381001"/>
            <a:ext cx="8229600" cy="2209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600" b="0" i="0" u="none" strike="noStrike" cap="none" baseline="0" dirty="0">
                <a:solidFill>
                  <a:schemeClr val="dk1"/>
                </a:solidFill>
                <a:latin typeface="Calibri"/>
                <a:ea typeface="Calibri"/>
                <a:cs typeface="Calibri"/>
                <a:sym typeface="Calibri"/>
              </a:rPr>
              <a:t>Trade Sheet-</a:t>
            </a: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So What Do We Do About All This?</a:t>
            </a:r>
            <a:endParaRPr lang="en-US" sz="3200" b="0" i="0" u="none" strike="noStrike" cap="none" baseline="0" dirty="0">
              <a:solidFill>
                <a:schemeClr val="dk1"/>
              </a:solidFill>
              <a:latin typeface="Calibri"/>
              <a:ea typeface="Calibri"/>
              <a:cs typeface="Calibri"/>
              <a:sym typeface="Calibri"/>
            </a:endParaRPr>
          </a:p>
        </p:txBody>
      </p:sp>
      <p:sp>
        <p:nvSpPr>
          <p:cNvPr id="598" name="Shape 598"/>
          <p:cNvSpPr txBox="1">
            <a:spLocks noGrp="1"/>
          </p:cNvSpPr>
          <p:nvPr>
            <p:ph type="body" idx="1"/>
          </p:nvPr>
        </p:nvSpPr>
        <p:spPr>
          <a:xfrm>
            <a:off x="457200" y="2255700"/>
            <a:ext cx="8229600" cy="4526100"/>
          </a:xfrm>
          <a:prstGeom prst="rect">
            <a:avLst/>
          </a:prstGeom>
          <a:noFill/>
          <a:ln>
            <a:noFill/>
          </a:ln>
        </p:spPr>
        <p:txBody>
          <a:bodyPr lIns="91425" tIns="45700" rIns="91425" bIns="45700" anchor="t" anchorCtr="0">
            <a:noAutofit/>
          </a:bodyPr>
          <a:lstStyle/>
          <a:p>
            <a:pPr marL="0" lvl="0" indent="0">
              <a:lnSpc>
                <a:spcPts val="3200"/>
              </a:lnSpc>
              <a:spcBef>
                <a:spcPts val="0"/>
              </a:spcBef>
              <a:buSzPct val="25000"/>
              <a:buNone/>
            </a:pPr>
            <a:r>
              <a:rPr lang="en-US" sz="2200" b="0" i="0" u="none" strike="noStrike" cap="none" baseline="0" dirty="0">
                <a:solidFill>
                  <a:schemeClr val="tx1"/>
                </a:solidFill>
                <a:latin typeface="Calibri"/>
                <a:ea typeface="Calibri"/>
                <a:cs typeface="Calibri"/>
                <a:sym typeface="Calibri"/>
              </a:rPr>
              <a:t/>
            </a:r>
            <a:br>
              <a:rPr lang="en-US" sz="2200" b="0" i="0" u="none" strike="noStrike" cap="none" baseline="0"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*Stocks-buy dips</a:t>
            </a:r>
            <a:r>
              <a:rPr lang="en-US" sz="2200" dirty="0">
                <a:solidFill>
                  <a:schemeClr val="tx1"/>
                </a:solidFill>
                <a:latin typeface="Calibri"/>
                <a:ea typeface="Calibri"/>
                <a:cs typeface="Calibri"/>
                <a:sym typeface="Calibri"/>
              </a:rPr>
              <a:t/>
            </a:r>
            <a:br>
              <a:rPr lang="en-US" sz="2200"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*Bonds-sell</a:t>
            </a:r>
            <a:r>
              <a:rPr lang="en-US" sz="2200" b="0" i="0" u="none" strike="noStrike" cap="none" dirty="0">
                <a:solidFill>
                  <a:schemeClr val="tx1"/>
                </a:solidFill>
                <a:latin typeface="Calibri"/>
                <a:ea typeface="Calibri"/>
                <a:cs typeface="Calibri"/>
                <a:sym typeface="Calibri"/>
              </a:rPr>
              <a:t> any and </a:t>
            </a:r>
            <a:r>
              <a:rPr lang="en-US" sz="2200" dirty="0">
                <a:solidFill>
                  <a:schemeClr val="tx1"/>
                </a:solidFill>
                <a:latin typeface="Calibri"/>
                <a:ea typeface="Calibri"/>
                <a:cs typeface="Calibri"/>
                <a:sym typeface="Calibri"/>
              </a:rPr>
              <a:t>all</a:t>
            </a:r>
            <a:r>
              <a:rPr lang="en-US" sz="2200" b="0" i="0" u="none" strike="noStrike" cap="none" dirty="0">
                <a:solidFill>
                  <a:schemeClr val="tx1"/>
                </a:solidFill>
                <a:latin typeface="Calibri"/>
                <a:ea typeface="Calibri"/>
                <a:cs typeface="Calibri"/>
                <a:sym typeface="Calibri"/>
              </a:rPr>
              <a:t> rallies</a:t>
            </a:r>
            <a:r>
              <a:rPr lang="en-US" sz="2200" dirty="0">
                <a:solidFill>
                  <a:schemeClr val="tx1"/>
                </a:solidFill>
                <a:latin typeface="Calibri"/>
                <a:ea typeface="Calibri"/>
                <a:cs typeface="Calibri"/>
                <a:sym typeface="Calibri"/>
              </a:rPr>
              <a:t/>
            </a:r>
            <a:br>
              <a:rPr lang="en-US" sz="2200"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*Commodities-stand aside</a:t>
            </a:r>
            <a:r>
              <a:rPr lang="en-US" sz="2200" b="0" i="0" u="none" strike="noStrike" cap="none" dirty="0">
                <a:solidFill>
                  <a:schemeClr val="tx1"/>
                </a:solidFill>
                <a:latin typeface="Calibri"/>
                <a:ea typeface="Calibri"/>
                <a:cs typeface="Calibri"/>
                <a:sym typeface="Calibri"/>
              </a:rPr>
              <a:t/>
            </a:r>
            <a:br>
              <a:rPr lang="en-US" sz="2200" b="0" i="0" u="none" strike="noStrike" cap="none"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*Currencies-stand aside</a:t>
            </a:r>
            <a:r>
              <a:rPr lang="en-US" sz="2200" b="0" i="0" u="none" strike="noStrike" cap="none" dirty="0">
                <a:solidFill>
                  <a:schemeClr val="tx1"/>
                </a:solidFill>
                <a:latin typeface="Calibri"/>
                <a:ea typeface="Calibri"/>
                <a:cs typeface="Calibri"/>
                <a:sym typeface="Calibri"/>
              </a:rPr>
              <a:t/>
            </a:r>
            <a:br>
              <a:rPr lang="en-US" sz="2200" b="0" i="0" u="none" strike="noStrike" cap="none"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*Precious Metals –</a:t>
            </a:r>
            <a:r>
              <a:rPr lang="en-US" sz="2200" dirty="0">
                <a:solidFill>
                  <a:schemeClr val="tx1"/>
                </a:solidFill>
                <a:latin typeface="Calibri"/>
                <a:ea typeface="Calibri"/>
                <a:cs typeface="Calibri"/>
                <a:sym typeface="Calibri"/>
              </a:rPr>
              <a:t>buy dips</a:t>
            </a:r>
            <a:br>
              <a:rPr lang="en-US" sz="2200"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*Volatility-buy dips to $11</a:t>
            </a:r>
            <a:br>
              <a:rPr lang="en-US" sz="2200" b="0" i="0" u="none" strike="noStrike" cap="none" baseline="0" dirty="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*Real estate-stand aside</a:t>
            </a:r>
            <a:endParaRPr sz="2400" b="0" i="0" u="none" strike="noStrike" cap="none" baseline="0" dirty="0">
              <a:solidFill>
                <a:schemeClr val="tx1"/>
              </a:solidFill>
              <a:latin typeface="Calibri"/>
              <a:ea typeface="Calibri"/>
              <a:cs typeface="Calibri"/>
              <a:sym typeface="Calibri"/>
            </a:endParaRPr>
          </a:p>
        </p:txBody>
      </p:sp>
      <p:pic>
        <p:nvPicPr>
          <p:cNvPr id="599" name="Shape 599"/>
          <p:cNvPicPr preferRelativeResize="0"/>
          <p:nvPr/>
        </p:nvPicPr>
        <p:blipFill rotWithShape="1">
          <a:blip r:embed="rId3">
            <a:alphaModFix/>
          </a:blip>
          <a:srcRect/>
          <a:stretch/>
        </p:blipFill>
        <p:spPr>
          <a:xfrm>
            <a:off x="5715000" y="4648200"/>
            <a:ext cx="3200400" cy="1905000"/>
          </a:xfrm>
          <a:prstGeom prst="rect">
            <a:avLst/>
          </a:prstGeom>
          <a:noFill/>
          <a:ln>
            <a:noFill/>
          </a:ln>
        </p:spPr>
      </p:pic>
    </p:spTree>
    <p:extLst>
      <p:ext uri="{BB962C8B-B14F-4D97-AF65-F5344CB8AC3E}">
        <p14:creationId xmlns:p14="http://schemas.microsoft.com/office/powerpoint/2010/main" xmlns="" val="3742786855"/>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228600" y="2286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GTD 9 Year Daily Audited Performance</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xmlns="" id="{5E59FAA8-AA62-1148-BDDA-3F0CC5A99F47}"/>
              </a:ext>
            </a:extLst>
          </p:cNvPr>
          <p:cNvPicPr>
            <a:picLocks noChangeAspect="1"/>
          </p:cNvPicPr>
          <p:nvPr/>
        </p:nvPicPr>
        <p:blipFill>
          <a:blip r:embed="rId3"/>
          <a:stretch>
            <a:fillRect/>
          </a:stretch>
        </p:blipFill>
        <p:spPr>
          <a:xfrm>
            <a:off x="571500" y="1524000"/>
            <a:ext cx="7924800" cy="4516168"/>
          </a:xfrm>
          <a:prstGeom prst="rect">
            <a:avLst/>
          </a:prstGeom>
        </p:spPr>
      </p:pic>
    </p:spTree>
    <p:extLst>
      <p:ext uri="{BB962C8B-B14F-4D97-AF65-F5344CB8AC3E}">
        <p14:creationId xmlns:p14="http://schemas.microsoft.com/office/powerpoint/2010/main" xmlns="" val="192599132"/>
      </p:ext>
    </p:extLst>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381000" y="152400"/>
            <a:ext cx="8229600" cy="4343400"/>
          </a:xfrm>
          <a:prstGeom prst="rect">
            <a:avLst/>
          </a:prstGeom>
          <a:noFill/>
          <a:ln>
            <a:noFill/>
          </a:ln>
        </p:spPr>
        <p:txBody>
          <a:bodyPr lIns="91425" tIns="45700" rIns="91425" bIns="45700" anchor="ctr" anchorCtr="0">
            <a:noAutofit/>
          </a:bodyPr>
          <a:lstStyle/>
          <a:p>
            <a:pPr lvl="0" algn="l">
              <a:buClr>
                <a:schemeClr val="dk1"/>
              </a:buClr>
              <a:buSzPct val="25000"/>
            </a:pP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3600" b="1" i="0" u="none" strike="noStrike" cap="none" baseline="0" dirty="0">
                <a:solidFill>
                  <a:schemeClr val="dk1"/>
                </a:solidFill>
                <a:latin typeface="Calibri"/>
                <a:ea typeface="Calibri"/>
                <a:cs typeface="Calibri"/>
                <a:sym typeface="Calibri"/>
              </a:rPr>
              <a:t>Next Strategy Webinar</a:t>
            </a:r>
            <a:br>
              <a:rPr lang="en-US" sz="3600" b="1" i="0" u="none" strike="noStrike" cap="none" baseline="0" dirty="0">
                <a:solidFill>
                  <a:schemeClr val="dk1"/>
                </a:solidFill>
                <a:latin typeface="Calibri"/>
                <a:ea typeface="Calibri"/>
                <a:cs typeface="Calibri"/>
                <a:sym typeface="Calibri"/>
              </a:rPr>
            </a:br>
            <a:r>
              <a:rPr lang="en-US" sz="3600" b="1" i="0" u="none" strike="noStrike" cap="none" baseline="0" dirty="0">
                <a:solidFill>
                  <a:schemeClr val="dk1"/>
                </a:solidFill>
                <a:latin typeface="Calibri"/>
                <a:ea typeface="Calibri"/>
                <a:cs typeface="Calibri"/>
                <a:sym typeface="Calibri"/>
              </a:rPr>
              <a:t/>
            </a:r>
            <a:br>
              <a:rPr lang="en-US" sz="3600" b="1" i="0" u="none" strike="noStrike" cap="none" baseline="0" dirty="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800" b="1" i="0" u="none" strike="noStrike" cap="none" baseline="0" dirty="0">
                <a:solidFill>
                  <a:schemeClr val="dk1"/>
                </a:solidFill>
                <a:latin typeface="Calibri"/>
                <a:ea typeface="Calibri"/>
                <a:cs typeface="Calibri"/>
                <a:sym typeface="Calibri"/>
              </a:rPr>
              <a:t> 12:00 EST Wednesday, October 31</a:t>
            </a:r>
            <a:r>
              <a:rPr lang="en-US" sz="2800" b="1" dirty="0">
                <a:solidFill>
                  <a:schemeClr val="dk1"/>
                </a:solidFill>
                <a:latin typeface="Calibri"/>
                <a:ea typeface="Calibri"/>
                <a:cs typeface="Calibri"/>
                <a:sym typeface="Calibri"/>
              </a:rPr>
              <a:t>,</a:t>
            </a:r>
            <a:br>
              <a:rPr lang="en-US" sz="2800" b="1" dirty="0">
                <a:solidFill>
                  <a:schemeClr val="dk1"/>
                </a:solidFill>
                <a:latin typeface="Calibri"/>
                <a:ea typeface="Calibri"/>
                <a:cs typeface="Calibri"/>
                <a:sym typeface="Calibri"/>
              </a:rPr>
            </a:br>
            <a:r>
              <a:rPr lang="en-US" sz="2800" b="1" i="0" u="none" strike="noStrike" cap="none" baseline="0" dirty="0">
                <a:solidFill>
                  <a:schemeClr val="dk1"/>
                </a:solidFill>
                <a:latin typeface="Calibri"/>
                <a:ea typeface="Calibri"/>
                <a:cs typeface="Calibri"/>
                <a:sym typeface="Calibri"/>
              </a:rPr>
              <a:t> 2018</a:t>
            </a:r>
            <a:r>
              <a:rPr lang="en-US" sz="2800" b="1" dirty="0">
                <a:solidFill>
                  <a:schemeClr val="dk1"/>
                </a:solidFill>
                <a:latin typeface="Calibri"/>
                <a:ea typeface="Calibri"/>
                <a:cs typeface="Calibri"/>
                <a:sym typeface="Calibri"/>
              </a:rPr>
              <a:t> from San Francisco, CA</a:t>
            </a:r>
            <a:r>
              <a:rPr lang="en-US" sz="2200" dirty="0">
                <a:solidFill>
                  <a:schemeClr val="dk1"/>
                </a:solidFill>
                <a:latin typeface="Calibri"/>
                <a:ea typeface="Calibri"/>
                <a:cs typeface="Calibri"/>
                <a:sym typeface="Calibri"/>
              </a:rPr>
              <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For Lunches and Tahoe Conference</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Please Go to</a:t>
            </a:r>
            <a:r>
              <a:rPr lang="en-US" sz="2800" u="sng" dirty="0">
                <a:solidFill>
                  <a:srgbClr val="0070C0"/>
                </a:solidFill>
                <a:latin typeface="Calibri"/>
                <a:ea typeface="Calibri"/>
                <a:cs typeface="Calibri"/>
                <a:sym typeface="Calibri"/>
              </a:rPr>
              <a:t/>
            </a:r>
            <a:br>
              <a:rPr lang="en-US" sz="2800" u="sng" dirty="0">
                <a:solidFill>
                  <a:srgbClr val="0070C0"/>
                </a:solidFill>
                <a:latin typeface="Calibri"/>
                <a:ea typeface="Calibri"/>
                <a:cs typeface="Calibri"/>
                <a:sym typeface="Calibri"/>
              </a:rPr>
            </a:br>
            <a:r>
              <a:rPr lang="en-US" sz="2800" u="sng" dirty="0" err="1">
                <a:solidFill>
                  <a:srgbClr val="005A9C"/>
                </a:solidFill>
                <a:latin typeface="Calibri"/>
                <a:ea typeface="Calibri"/>
                <a:cs typeface="Calibri"/>
                <a:sym typeface="Calibri"/>
              </a:rPr>
              <a:t>www.madhedgefundtrader.com</a:t>
            </a:r>
            <a:r>
              <a:rPr lang="en-US" sz="2400" dirty="0">
                <a:solidFill>
                  <a:srgbClr val="005A9C"/>
                </a:solidFill>
                <a:latin typeface="Calibri"/>
                <a:ea typeface="Calibri"/>
                <a:cs typeface="Calibri"/>
                <a:sym typeface="Calibri"/>
              </a:rPr>
              <a:t> </a:t>
            </a:r>
            <a:r>
              <a:rPr lang="en-US" sz="2400" dirty="0">
                <a:solidFill>
                  <a:schemeClr val="tx1"/>
                </a:solidFill>
                <a:latin typeface="Calibri"/>
                <a:ea typeface="Calibri"/>
                <a:cs typeface="Calibri"/>
                <a:sym typeface="Calibri"/>
              </a:rPr>
              <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and click “Store”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email me at </a:t>
            </a:r>
            <a:r>
              <a:rPr lang="en-US" sz="2400" dirty="0">
                <a:solidFill>
                  <a:schemeClr val="tx1"/>
                </a:solidFill>
                <a:latin typeface="Calibri"/>
                <a:ea typeface="Calibri"/>
                <a:cs typeface="Calibri"/>
                <a:sym typeface="Calibri"/>
                <a:hlinkClick r:id="rId3"/>
              </a:rPr>
              <a:t>support@madhedgefundtrader.com</a:t>
            </a:r>
            <a:r>
              <a:rPr lang="en-US" sz="2400" dirty="0">
                <a:solidFill>
                  <a:schemeClr val="tx1"/>
                </a:solidFill>
                <a:latin typeface="Calibri"/>
                <a:ea typeface="Calibri"/>
                <a:cs typeface="Calibri"/>
                <a:sym typeface="Calibri"/>
              </a:rPr>
              <a:t> </a:t>
            </a:r>
            <a:endParaRPr lang="en-US" sz="2400" b="1" i="0" strike="noStrike" cap="none" baseline="0" dirty="0">
              <a:solidFill>
                <a:schemeClr val="tx1"/>
              </a:solidFill>
              <a:latin typeface="Calibri"/>
              <a:ea typeface="Calibri"/>
              <a:cs typeface="Calibri"/>
              <a:sym typeface="Calibri"/>
            </a:endParaRPr>
          </a:p>
        </p:txBody>
      </p:sp>
      <p:sp>
        <p:nvSpPr>
          <p:cNvPr id="605" name="Shape 605"/>
          <p:cNvSpPr txBox="1"/>
          <p:nvPr/>
        </p:nvSpPr>
        <p:spPr>
          <a:xfrm>
            <a:off x="2286000" y="5715000"/>
            <a:ext cx="4646612"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Good Luck and Good Trading</a:t>
            </a:r>
            <a:r>
              <a:rPr lang="en-US" sz="3200" b="1" i="0" u="none" strike="noStrike" cap="none" baseline="0" dirty="0">
                <a:solidFill>
                  <a:schemeClr val="dk1"/>
                </a:solidFill>
                <a:latin typeface="Arial"/>
                <a:ea typeface="Arial"/>
                <a:cs typeface="Arial"/>
                <a:sym typeface="Arial"/>
              </a:rPr>
              <a:t>!</a:t>
            </a:r>
          </a:p>
        </p:txBody>
      </p:sp>
      <p:pic>
        <p:nvPicPr>
          <p:cNvPr id="2" name="Picture 1" descr="00016.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373504" y="2057400"/>
            <a:ext cx="2101755" cy="3164440"/>
          </a:xfrm>
          <a:prstGeom prst="rect">
            <a:avLst/>
          </a:prstGeom>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B3212-B5BA-D54C-9F7D-9FB6B442FE9C}"/>
              </a:ext>
            </a:extLst>
          </p:cNvPr>
          <p:cNvSpPr>
            <a:spLocks noGrp="1"/>
          </p:cNvSpPr>
          <p:nvPr>
            <p:ph type="title"/>
          </p:nvPr>
        </p:nvSpPr>
        <p:spPr/>
        <p:txBody>
          <a:bodyPr/>
          <a:lstStyle/>
          <a:p>
            <a:r>
              <a:rPr lang="en-US" sz="2800" b="1" i="1" dirty="0"/>
              <a:t>Mad Hedge Technology Letter</a:t>
            </a:r>
            <a:br>
              <a:rPr lang="en-US" sz="2800" b="1" i="1" dirty="0"/>
            </a:br>
            <a:r>
              <a:rPr lang="en-US" sz="2000" b="1" i="1" dirty="0"/>
              <a:t>a $2,500 a year upgrade</a:t>
            </a:r>
          </a:p>
        </p:txBody>
      </p:sp>
      <p:sp>
        <p:nvSpPr>
          <p:cNvPr id="3" name="Text Placeholder 2">
            <a:extLst>
              <a:ext uri="{FF2B5EF4-FFF2-40B4-BE49-F238E27FC236}">
                <a16:creationId xmlns:a16="http://schemas.microsoft.com/office/drawing/2014/main" xmlns="" id="{567E6536-8AB7-BB4A-A781-013F57C9303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xmlns="" id="{130C3FB4-832B-6240-851C-2B57B9F76201}"/>
              </a:ext>
            </a:extLst>
          </p:cNvPr>
          <p:cNvPicPr>
            <a:picLocks noChangeAspect="1"/>
          </p:cNvPicPr>
          <p:nvPr/>
        </p:nvPicPr>
        <p:blipFill>
          <a:blip r:embed="rId2"/>
          <a:stretch>
            <a:fillRect/>
          </a:stretch>
        </p:blipFill>
        <p:spPr>
          <a:xfrm>
            <a:off x="914400" y="1417637"/>
            <a:ext cx="7315200" cy="4889945"/>
          </a:xfrm>
          <a:prstGeom prst="rect">
            <a:avLst/>
          </a:prstGeom>
        </p:spPr>
      </p:pic>
    </p:spTree>
    <p:extLst>
      <p:ext uri="{BB962C8B-B14F-4D97-AF65-F5344CB8AC3E}">
        <p14:creationId xmlns:p14="http://schemas.microsoft.com/office/powerpoint/2010/main" xmlns="" val="336454955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26380</TotalTime>
  <Words>655</Words>
  <Application>Microsoft Office PowerPoint</Application>
  <PresentationFormat>On-screen Show (4:3)</PresentationFormat>
  <Paragraphs>155</Paragraphs>
  <Slides>80</Slides>
  <Notes>67</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The Mad Hedge Fund Trader “Trade Peace” </vt:lpstr>
      <vt:lpstr>October 26-27 Lake Tahoe Conference</vt:lpstr>
      <vt:lpstr>MHFT Global Strategy Luncheons Buy tickets at www.madhedgefundtrader.com </vt:lpstr>
      <vt:lpstr>MHFT Global Strategy Luncheons Buy tickets at www.madhedgefundtrader.com </vt:lpstr>
      <vt:lpstr>Trade Alert Performance New All Time High!! </vt:lpstr>
      <vt:lpstr>Slide 5</vt:lpstr>
      <vt:lpstr>Slide 6</vt:lpstr>
      <vt:lpstr>Slide 7</vt:lpstr>
      <vt:lpstr>Mad Hedge Technology Letter a $2,500 a year upgrade</vt:lpstr>
      <vt:lpstr>The Method to My Madness</vt:lpstr>
      <vt:lpstr>The Mad Hedge Profit Predictor Market Timing Index- An artificial intelligence driven algorithm that analyzes 30 different economic, technical, and momentum driven indicators </vt:lpstr>
      <vt:lpstr> The Mad Hedge Profit Predictor Risk is Neutral </vt:lpstr>
      <vt:lpstr>The Global Economy –Out of Balance </vt:lpstr>
      <vt:lpstr>NAFTA 2.0 This is what all the trouble was about</vt:lpstr>
      <vt:lpstr>Soybeans (-20%)-Trade War Indicator Brazil signs the biggest contract in history, 12-14 tonnes China Cancels Trade Talks, NAFTA deal creates short term boost</vt:lpstr>
      <vt:lpstr>Weekly Jobless Claims –The Most Important Statistic  +4,000 to 214,000 </vt:lpstr>
      <vt:lpstr>The Bill Davis View A $1,500 Upgrade for the Mad Day Trader Service </vt:lpstr>
      <vt:lpstr>Stocks-Sideways Correction </vt:lpstr>
      <vt:lpstr>   S&amp;P 500-New High took profits on long 5/$277-$280 put spread double weighting     </vt:lpstr>
      <vt:lpstr>   S&amp;P 500- Overshoot Risk took profits on long 5/$277-$280 put spread double weighting     </vt:lpstr>
      <vt:lpstr> Dow Average- New High</vt:lpstr>
      <vt:lpstr> Russell 2000 (IWM)- Topping Out has become the lead index on tax breaks</vt:lpstr>
      <vt:lpstr>NASDAQ (QQQ)- Settling Into a Range for the rest of 2018</vt:lpstr>
      <vt:lpstr>(VIX)- Spike Time </vt:lpstr>
      <vt:lpstr> iPath S&amp;P 500 VIX Short-Term Futures ETN (VXX) took profits on long 1/$40 calls took profits on long 3/$60-$65 bear put spread took profits on long 3/$55-$60 bear put spread </vt:lpstr>
      <vt:lpstr>   Facebook (FB)- Reality Returns stopped out of long 4/$150-$160 call spread took profits on long 6/$130-$140 bull call spread took profits on long 3/$155-$165 bull call spread took profits on long 3/$190-$195 bear put spread     </vt:lpstr>
      <vt:lpstr>  Apple (AAPL)- JP Morgan Goes Apple Picking, with an initial target of $272.   </vt:lpstr>
      <vt:lpstr>  Alphabet (GOOGL)- took profits on long 4/$900-$930 call spread   </vt:lpstr>
      <vt:lpstr>    Amazon (AMZN)-Also Correction Proof New $1 trillion company     </vt:lpstr>
      <vt:lpstr>NVIDIA (NVDA)-New Highs    </vt:lpstr>
      <vt:lpstr>  Micron Technology (MU)-Trade Wars took profits on long 3/$34-$37 bull call spread in Mad Hedge Technology Letter Only   </vt:lpstr>
      <vt:lpstr>  Salesforce (CRM)-New Highs took profits on long 7/$115-$120 call spread (tech letter) took profits on long 6/$105-$110 call spread took profits on long 3/$90-$95 bull call spread   </vt:lpstr>
      <vt:lpstr>Industrials Sector SPDR (XLI)-Rotation Target (GE), (MMM), (UNP), (UTX), (BA), (HON)</vt:lpstr>
      <vt:lpstr>US Steel (X)-Tariffs Trouble Import duties cause users to abandon steel took profits on long the 9/$21-$22 vertical bull call spread </vt:lpstr>
      <vt:lpstr>Tesla (TSLA)- Has largest short position in the market Buyout attempt t $420 fails   </vt:lpstr>
      <vt:lpstr>Southwest Airlines (LUV)- Earnings Pop Warren Buffett’s Favorite Airline</vt:lpstr>
      <vt:lpstr>Delta Airlines (DAL)- Poisoning took profits on 3/$40-$45 call spread </vt:lpstr>
      <vt:lpstr>Transports Sector SPDR (XTN)-  (ALGT),  (ALK), (JBLU), (LUV), (CHRW), (DAL) </vt:lpstr>
      <vt:lpstr>Health Care Sector (XLV), (RXL)-New Highs (JNJ), (PFE), (MRK), (GILD), (ACT), (AMGN) </vt:lpstr>
      <vt:lpstr>Goldman Sachs (GS)-Head and Shoulders Bottom  stopped out of long 4/240-$245 call spread stopped out of long 10/$220-$225 vertical bull call spread  took profits on long 10/$227.50-$232.50 vertical bull call spread</vt:lpstr>
      <vt:lpstr>Palo Alto Networks (PANW)- Hacking never goes out of fashion</vt:lpstr>
      <vt:lpstr>Consumer Discretionary SPDR (XLY) (DIS), (AMZN), (HD), (CMCSA), (MCD), (SBUX) </vt:lpstr>
      <vt:lpstr>Europe Hedged Equity (HEDJ)-Quadruple top Top </vt:lpstr>
      <vt:lpstr>Japan (DXJ)- </vt:lpstr>
      <vt:lpstr> Emerging Markets (EEM)- Killed by Strong Dollar</vt:lpstr>
      <vt:lpstr>Bonds-Bottom Fishing</vt:lpstr>
      <vt:lpstr>  Treasury ETF (TLT) – Bottom of Range long (TLT)  10/$114-4117 call spread  took profits on long (TLT)  9/$123-$126 put spread     </vt:lpstr>
      <vt:lpstr>  Treasury ETF (TLT) Long Term Up 5 Points in 8 Months     </vt:lpstr>
      <vt:lpstr>Ten Year Treasury Yield ($TNX) 2.96% Breakdown, Now major Support </vt:lpstr>
      <vt:lpstr>Junk Bonds (HYG) 5.78% Yield </vt:lpstr>
      <vt:lpstr>2X Short Treasuries (TBT)-Buy Territory</vt:lpstr>
      <vt:lpstr>Emerging Market Debt (ELD) 5.64% Yield- </vt:lpstr>
      <vt:lpstr>Municipal Bonds (MUB)-2.32%   Mix of AAA, AA, and A rated bonds Huge 40 basis point yield pop on tax bill</vt:lpstr>
      <vt:lpstr>Foreign Currencies- Dollar Rebound </vt:lpstr>
      <vt:lpstr>   Japanese Yen (FXY), (YCS) took profits on long (FXY) 3/$91-$93 bear put spread  </vt:lpstr>
      <vt:lpstr>   Euro ($XEU), (FXE), (EUO)- Trying to Break Down   took profits on long (FXE) 3/$120-$123 vertical bear put spread  </vt:lpstr>
      <vt:lpstr>   Australian Dollar (FXA)-Trade war China drag    </vt:lpstr>
      <vt:lpstr>Emerging Market Currencies (CEW)   </vt:lpstr>
      <vt:lpstr>Chinese Yuan- (CYB)-Trade War Tonic </vt:lpstr>
      <vt:lpstr> Bitcoin- Downtrend Intact </vt:lpstr>
      <vt:lpstr>Energy – Geopolitics Are Back</vt:lpstr>
      <vt:lpstr>Oil-China drag</vt:lpstr>
      <vt:lpstr> United States Oil Fund (USO)  </vt:lpstr>
      <vt:lpstr>Energy Select Sector SPDR (XLE)-No Performance! (XOM), (CVX), (SLB), (KMI), (EOG), (COP) </vt:lpstr>
      <vt:lpstr>Halliburton (HAL)-New Low </vt:lpstr>
      <vt:lpstr>Natural Gas (UNG)- </vt:lpstr>
      <vt:lpstr> Copper (COPX)-Trade War Fears </vt:lpstr>
      <vt:lpstr>Precious Metals-Bottom Feeding</vt:lpstr>
      <vt:lpstr>Gold (GLD)-No Help from Trade War Took profits on long 5/$119-$122 bull call spread took profits on long (GLD) $12/$116-$119 bull call spread  </vt:lpstr>
      <vt:lpstr>Gold Long Term   </vt:lpstr>
      <vt:lpstr> Market Vectors Gold Miners ETF- (GDX) – Yikes! Took profits on long the 9/$20.50-$21.50 bull call spread </vt:lpstr>
      <vt:lpstr> Barrick Gold (ABX) </vt:lpstr>
      <vt:lpstr> Newmont Mining- (NEM)-  </vt:lpstr>
      <vt:lpstr> Palladium - (PALL)-  </vt:lpstr>
      <vt:lpstr>Real Estate-Rolling Over</vt:lpstr>
      <vt:lpstr>July Corelogic S&amp;P Case Shiller Home Price Index Seattle (+12.8%), Las Vegas (+10.3%) San Francisco 10.7% leaders price rises accelerating </vt:lpstr>
      <vt:lpstr>Simon Property Group (SPG)- </vt:lpstr>
      <vt:lpstr>US Home Construction Index (ITB) (DHI), (LEN), (PHM), (TOL), (NVR)   </vt:lpstr>
      <vt:lpstr>Trade Sheet- So What Do We Do About All This?</vt:lpstr>
      <vt:lpstr>    Next Strategy Webinar    12:00 EST Wednesday, October 31,  2018 from San Francisco, CA  For Lunches and Tahoe Conference Please Go to www.madhedgefundtrader.com   and click “Store”  email me at support@madhedgefundtrader.com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Nancy Milne</cp:lastModifiedBy>
  <cp:revision>5936</cp:revision>
  <cp:lastPrinted>2017-08-31T13:43:13Z</cp:lastPrinted>
  <dcterms:created xsi:type="dcterms:W3CDTF">2015-02-05T17:12:57Z</dcterms:created>
  <dcterms:modified xsi:type="dcterms:W3CDTF">2018-10-03T18:47:32Z</dcterms:modified>
</cp:coreProperties>
</file>