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772" r:id="rId3"/>
    <p:sldId id="836" r:id="rId4"/>
    <p:sldId id="605" r:id="rId5"/>
    <p:sldId id="663" r:id="rId6"/>
    <p:sldId id="664" r:id="rId7"/>
    <p:sldId id="785" r:id="rId8"/>
    <p:sldId id="824" r:id="rId9"/>
    <p:sldId id="647" r:id="rId10"/>
    <p:sldId id="695" r:id="rId11"/>
    <p:sldId id="755" r:id="rId12"/>
    <p:sldId id="793" r:id="rId13"/>
    <p:sldId id="267" r:id="rId14"/>
    <p:sldId id="693" r:id="rId15"/>
    <p:sldId id="750" r:id="rId16"/>
    <p:sldId id="787" r:id="rId17"/>
    <p:sldId id="816" r:id="rId18"/>
    <p:sldId id="282" r:id="rId19"/>
    <p:sldId id="570" r:id="rId20"/>
    <p:sldId id="280" r:id="rId21"/>
    <p:sldId id="285" r:id="rId22"/>
    <p:sldId id="603" r:id="rId23"/>
    <p:sldId id="563" r:id="rId24"/>
    <p:sldId id="835" r:id="rId25"/>
    <p:sldId id="613" r:id="rId26"/>
    <p:sldId id="831" r:id="rId27"/>
    <p:sldId id="811" r:id="rId28"/>
    <p:sldId id="814" r:id="rId29"/>
    <p:sldId id="764" r:id="rId30"/>
    <p:sldId id="834" r:id="rId31"/>
    <p:sldId id="765" r:id="rId32"/>
    <p:sldId id="289" r:id="rId33"/>
    <p:sldId id="730" r:id="rId34"/>
    <p:sldId id="799" r:id="rId35"/>
    <p:sldId id="673" r:id="rId36"/>
    <p:sldId id="830" r:id="rId37"/>
    <p:sldId id="481" r:id="rId38"/>
    <p:sldId id="290" r:id="rId39"/>
    <p:sldId id="669" r:id="rId40"/>
    <p:sldId id="522" r:id="rId41"/>
    <p:sldId id="336" r:id="rId42"/>
    <p:sldId id="295" r:id="rId43"/>
    <p:sldId id="501" r:id="rId44"/>
    <p:sldId id="539" r:id="rId45"/>
    <p:sldId id="751" r:id="rId46"/>
    <p:sldId id="654" r:id="rId47"/>
    <p:sldId id="828" r:id="rId48"/>
    <p:sldId id="659" r:id="rId49"/>
    <p:sldId id="655" r:id="rId50"/>
    <p:sldId id="656" r:id="rId51"/>
    <p:sldId id="657" r:id="rId52"/>
    <p:sldId id="658" r:id="rId53"/>
    <p:sldId id="531" r:id="rId54"/>
    <p:sldId id="533" r:id="rId55"/>
    <p:sldId id="756" r:id="rId56"/>
    <p:sldId id="786" r:id="rId57"/>
    <p:sldId id="546" r:id="rId58"/>
    <p:sldId id="536" r:id="rId59"/>
    <p:sldId id="777" r:id="rId60"/>
    <p:sldId id="752" r:id="rId61"/>
    <p:sldId id="388" r:id="rId62"/>
    <p:sldId id="312" r:id="rId63"/>
    <p:sldId id="380" r:id="rId64"/>
    <p:sldId id="747" r:id="rId65"/>
    <p:sldId id="313" r:id="rId66"/>
    <p:sldId id="315" r:id="rId67"/>
    <p:sldId id="812" r:id="rId68"/>
    <p:sldId id="320" r:id="rId69"/>
    <p:sldId id="650" r:id="rId70"/>
    <p:sldId id="729" r:id="rId71"/>
    <p:sldId id="737" r:id="rId72"/>
    <p:sldId id="833" r:id="rId73"/>
    <p:sldId id="754" r:id="rId74"/>
    <p:sldId id="332" r:id="rId75"/>
    <p:sldId id="586" r:id="rId76"/>
    <p:sldId id="349" r:id="rId77"/>
    <p:sldId id="492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 autoAdjust="0"/>
    <p:restoredTop sz="94745"/>
  </p:normalViewPr>
  <p:slideViewPr>
    <p:cSldViewPr>
      <p:cViewPr varScale="1">
        <p:scale>
          <a:sx n="80" d="100"/>
          <a:sy n="80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05385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78588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2235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85590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54846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03357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69732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041899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323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Bottom is In”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31,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A5B04E-C0A5-EA46-A3F5-612877339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447800"/>
            <a:ext cx="2426023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Best ”BUY” Entry Point in 3 Years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6D5EB7-7A31-0641-870C-6DB39799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905000"/>
            <a:ext cx="7651997" cy="45720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514009" y="205881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717819" y="5527431"/>
            <a:ext cx="1426181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–Global weakening 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81000" y="15240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*Q3 GDP comes drops from 4.2% to 3.5%, is the peak in?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*Maybe half of Q3 GDP came from acceleration of Chinese imports to bear the trade tariffs, the rest was all inventory building, creating a possible vacuum for Q4 and Q!. All future growth may have been sucked forward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economy is rolling over thanks to the trade war, killing off our biggest customer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*Strong dollar is back, crushing foreign earnings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looking terrible, economy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hits a four year low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*Next Fed 25 basis point rate rise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December 19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A959D3-AB83-3E40-BDC6-6370FD6A8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33900"/>
            <a:ext cx="38862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7EF7-7A69-BA41-A64C-B15F41B69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8229600" cy="1143000"/>
          </a:xfrm>
        </p:spPr>
        <p:txBody>
          <a:bodyPr/>
          <a:lstStyle/>
          <a:p>
            <a:r>
              <a:rPr lang="en-US" sz="2400" dirty="0"/>
              <a:t>Soybeans (-20%)-Trade War Indicator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/>
              <a:t>Bouncing alone the bottom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7CB060-C676-1544-8A9C-6FDE0318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06137"/>
            <a:ext cx="7162800" cy="542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+5,000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215,000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335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3263458-FC8F-F840-A0AF-52FC6D6D2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1946059"/>
              </p:ext>
            </p:extLst>
          </p:nvPr>
        </p:nvGraphicFramePr>
        <p:xfrm>
          <a:off x="1219200" y="1874835"/>
          <a:ext cx="6782909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762254">
                  <a:extLst>
                    <a:ext uri="{9D8B030D-6E8A-4147-A177-3AD203B41FA5}">
                      <a16:colId xmlns:a16="http://schemas.microsoft.com/office/drawing/2014/main" xmlns="" val="1774111758"/>
                    </a:ext>
                  </a:extLst>
                </a:gridCol>
                <a:gridCol w="1474152">
                  <a:extLst>
                    <a:ext uri="{9D8B030D-6E8A-4147-A177-3AD203B41FA5}">
                      <a16:colId xmlns:a16="http://schemas.microsoft.com/office/drawing/2014/main" xmlns="" val="51833728"/>
                    </a:ext>
                  </a:extLst>
                </a:gridCol>
                <a:gridCol w="1546503">
                  <a:extLst>
                    <a:ext uri="{9D8B030D-6E8A-4147-A177-3AD203B41FA5}">
                      <a16:colId xmlns:a16="http://schemas.microsoft.com/office/drawing/2014/main" xmlns="" val="832449554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 dirty="0">
                          <a:effectLst/>
                        </a:rPr>
                        <a:t>Buys: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03931608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9582202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Western Digital (WDC) 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43.00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53.00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3398397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MSC Industrial (MSM)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78.00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92.00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96861158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Align Technology,Inc (ALGN)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226.00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260.00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53672149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Wabtec(WAB)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87.00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97.00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98382858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Beckton Dickinson (BDX)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253.00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5606293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0322603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3872000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0498857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Air Products (APD)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19994001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Jack in the Box (JACK)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87.00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9161514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JM Smucker (SJM)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113.00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4872871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Kimberly Clark (KMB)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107.00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98.00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98104571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Celgene (CELG)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77.00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65.00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391467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Reality Check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3716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*Worst tech selloff in a decade pummels market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made no difference, all stocks were sold off on earnings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*$200 in 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Buy Backs have to be put into the market by yearend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*Midterm election result on November 7 will remove a huge amount of uncertainty, markets ALWAYS rally in the quarter afterwards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*Bear markets never start with zero real interest rates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(3.10% inflation rate – 3.1% ten year Treasury yield = zero)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*Throw all fundamentals out the window and buy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 that have gone down the most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135383-DE17-D649-BC65-555D24AF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572000"/>
            <a:ext cx="245094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11/$250-$260 call spread-expires in 12 trading days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35CA19-869E-46DC-98D1-36AD6DF3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26597"/>
            <a:ext cx="7467600" cy="56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C56DC2-058B-45C0-93D2-3708F4F2B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638194" cy="58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78641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85EE17-27BB-4EB1-8DFE-326FEF64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570802" cy="57878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11/$135-$140 call spread -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expires in 12 trading days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91706A-BD94-4390-9C2A-1B7068126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10289"/>
            <a:ext cx="7315200" cy="55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Yesterday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*October 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+9.65%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18.74%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30.68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295.21%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34.40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05735-731C-4056-A301-7E9233B6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62197" cy="579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Spike Time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EEFFB4-3524-4A84-AE9A-6B466ED97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19201"/>
            <a:ext cx="7412557" cy="56321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/$40 calls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b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1/$20 puts outright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55520A-704A-453F-A6A4-9ED1B696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44189"/>
            <a:ext cx="7010400" cy="53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11/$90-$95 call spread-expires in 12 trading days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0F7946-380B-4FC1-B48E-06FA5D7B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25188"/>
            <a:ext cx="7086600" cy="54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Earnings beat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635EE1-2237-4D28-82B7-11FB9BE3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843605"/>
            <a:ext cx="6538527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11/$180-$190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B14250-92F3-4AD9-A5B3-5588FE84F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295400"/>
            <a:ext cx="72813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07FED2-35B6-4034-BC2D-6D676EFB1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5346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)-Screaming BUY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China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11/$1,550-$1,600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11/$1,500-$1,400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CF5EB9-CD94-4E56-B7FB-AE3007032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3534"/>
            <a:ext cx="7086600" cy="54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5FD39A-AE08-4CD0-A018-0745B94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5532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64189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E30CC-53AB-4C24-AA68-CC80BC4A9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3044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Today-New All-Time High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tough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beating the market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*October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29.76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1.2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30.68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+306.23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34.40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8838499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Roku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ROKU)-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11/$40-$45 call spread expires in 12 days (TECH LETTER ONLY)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389FDB-9BDF-495B-B540-3F6DEDEB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5642"/>
            <a:ext cx="7543800" cy="57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77359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11/$120-$125 call spread-expires in 12 days (TECH LETTER ONLY)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6814AC-49FB-47F1-AE18-291053FA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32651"/>
            <a:ext cx="7162800" cy="552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Rotation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D21F71-E612-4283-9EC5-607DD431E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21949"/>
            <a:ext cx="7391400" cy="56360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9EDC88-B0E5-45B4-B86A-91BDF656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58957"/>
            <a:ext cx="7340779" cy="55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share price on successful Tesla 3 deliveries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largest outside shareholder says they want more stock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272F47-8940-4684-B365-83E4F583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27872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09779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Pop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F57FBA-F1CA-4B0F-873B-FAEB0589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406629" cy="55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(DAL)- Pois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3/$40-$45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0458B7-8F36-4DB6-95DA-86B18373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143000"/>
            <a:ext cx="74727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9165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F63DF6-9433-4727-8EE0-8D231982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1"/>
            <a:ext cx="7227646" cy="55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9158EC-A8FD-4432-9C8C-6864F010D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73704"/>
            <a:ext cx="7040399" cy="53617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86858A-D63A-46EB-8A80-AEEE26BD9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76400"/>
            <a:ext cx="673529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50% long stocks, 20% short bonds, 5% short Volatility</a:t>
            </a:r>
            <a:br>
              <a:rPr lang="en-US" sz="2000" dirty="0"/>
            </a:br>
            <a:r>
              <a:rPr lang="en-US" sz="2000" dirty="0"/>
              <a:t>aggressive bet the ranch long after a decade correction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248400" y="2209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40.80%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205D9A0-3AD6-884F-8084-AD1ABEE00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2619652"/>
              </p:ext>
            </p:extLst>
          </p:nvPr>
        </p:nvGraphicFramePr>
        <p:xfrm>
          <a:off x="609600" y="1874844"/>
          <a:ext cx="4114800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148236">
                  <a:extLst>
                    <a:ext uri="{9D8B030D-6E8A-4147-A177-3AD203B41FA5}">
                      <a16:colId xmlns:a16="http://schemas.microsoft.com/office/drawing/2014/main" xmlns="" val="2341509321"/>
                    </a:ext>
                  </a:extLst>
                </a:gridCol>
                <a:gridCol w="966564">
                  <a:extLst>
                    <a:ext uri="{9D8B030D-6E8A-4147-A177-3AD203B41FA5}">
                      <a16:colId xmlns:a16="http://schemas.microsoft.com/office/drawing/2014/main" xmlns="" val="802334892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Current Capital at Risk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18881952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91726517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33065211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Better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34591310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01927714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(VXX) 1/$20 puts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4120828362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(SPY) 11/$250-$260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12771838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(AMZN) 11/$1550-$160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42796346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(CRM) 11/$120-$125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56984930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11/$117-$120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651768522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(AMZN) 11/$1350-$1400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62426586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11/$116-$119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414929052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(IWM) 11/$135-$140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95257170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49754657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359936008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277874902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403820244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85.00%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xmlns="" val="121321259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6170A-DBAD-F54D-B8C7-0BEF58F0E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323" y="3124201"/>
            <a:ext cx="3679924" cy="33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ED004-5427-4697-9780-F917D5C6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1"/>
            <a:ext cx="740146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311F82-05CE-40F3-AD97-4B31FA2E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44158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39335C-D607-4C12-8D3E-718955D40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719327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5ACB77-F9D5-403C-98A6-5CA80214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990601"/>
            <a:ext cx="774889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92A523-5380-4BB0-97A1-F94BD9955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90697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0" y="3017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 – Flight to Safety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global “RISK OFF” creates flight to safety bid that takes yields down 18 basis points to a 3.07% low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More Fed Rate Hikes In 2019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after a coming December hike, which will take overnight rates up to 3.00-3.25%. </a:t>
            </a:r>
          </a:p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Payments to Become the Largest Government Expense Within a Decade, at $900 billion far outpacing the defense budget by 2028 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yearend, and 4% in a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space, up 100%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TWO YEARS!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AD1F6E-F7B0-7F4C-B255-9CDDBA9A5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505200"/>
            <a:ext cx="282534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(TLT)  10/$114-117 call spread </a:t>
            </a:r>
            <a:r>
              <a:rPr lang="en-US" sz="1800" dirty="0">
                <a:solidFill>
                  <a:srgbClr val="00B050"/>
                </a:solidFill>
              </a:rPr>
              <a:t/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(TLT)  9/$123-$126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11/$116-$119 call spread-expires in 12 trading days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11/$117-$120 call spread-expires in 12 trading days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C7AF4D-559F-4A8C-8404-B6B4729A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86751"/>
            <a:ext cx="6477000" cy="49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Long Term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Up 5 Points in 8 Months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B95F84-A443-47DF-81CE-78A584EB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583"/>
            <a:ext cx="7162800" cy="54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624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3.10%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86FD03-F4FE-4B28-8141-4580481B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88979"/>
            <a:ext cx="7502355" cy="576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5.78%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E6F33-8B20-4542-AD6E-4BC63209C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83974"/>
            <a:ext cx="7645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366A4F-A032-504D-B377-6747B246D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6" y="1612900"/>
            <a:ext cx="7380867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730E1-DF72-4291-BF97-C451181A6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8572"/>
            <a:ext cx="7543800" cy="57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5.64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0B4CF8-88E1-4F8C-AF5C-62314E3CD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1362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A2D81C-54CA-4C36-8AB9-155A9CE9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11903"/>
            <a:ext cx="7010400" cy="544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Dollar Life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7367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*Rising rates give new life to the US dollar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(FXE) gets crushed on Germany’s Angela Merkel’s party resignation. Is political instability coming to Germany?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hits a ten year low on trade war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the meantime, Fed is committed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another year of rate rises, guaranteeing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further dollar strength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still holding $6,000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E5C11-406B-234B-B1DB-16012D328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810000"/>
            <a:ext cx="3962400" cy="26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02167E-4C50-4B01-A1F8-97B789657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295400"/>
            <a:ext cx="72559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603682-3515-4C3E-865B-ABDCB3F05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28960" cy="56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(FXA)-Trade war China drag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E0982A-845E-403B-9B15-057454A3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14759" cy="57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8E8C6C-C5EE-4785-B18D-6AC907C4F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74365" cy="57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(CYB)-Trade War Tonic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656EC3-48F8-40B9-9EB3-DD49397F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0253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Downtrend Intact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0CE538-0BB0-1742-86D0-61CA0E77A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35" y="1219200"/>
            <a:ext cx="867837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A5C020-CF5B-7B45-B0AF-B6D95C2C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5" y="1352550"/>
            <a:ext cx="773356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3017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 – Selloff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524000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*Oil gets crushed on recession fears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*Even Iran sanctions and Saudi crisis aren’t helping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still infrastructure constrained on production expansion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Copper bouncing along two year lows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*Futures have gone from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backwardation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contango for the first time in a year, which is hugely price negative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60571A-99D8-D443-96B7-4AA9A77B3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4366898"/>
            <a:ext cx="3042139" cy="23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-China drag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C89B9-A22A-40F5-BC0A-8CEA399D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582610" cy="57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3DECF8-EF83-41B3-87E7-F8735B5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8056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391D11-FE51-47E1-BC8E-6C1AD4B00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04" y="1371600"/>
            <a:ext cx="7056296" cy="53392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5B611D-60BB-4BDE-B150-1137DB4D1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90601"/>
            <a:ext cx="7675267" cy="5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95F31C-3435-48F6-8458-8E13E453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4610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F49C9D-4683-4451-978F-944AC6F3F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1"/>
            <a:ext cx="7513620" cy="57911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 – Back to Sleep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6462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gets a slight flight to safety bid and then stalls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have become the principal buyers of gold in 2018, some 264 metric tonnes, and that is increasing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 and Turkey have been dominating, with Poland joining the fray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also struggling at the bottom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get ready to buy the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big dip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B6636-560D-1C45-B107-AB57EFF8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75197"/>
            <a:ext cx="3810000" cy="28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365503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7BF917-DC59-4E13-A4F3-8F9C4EAB8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76410"/>
            <a:ext cx="7271984" cy="55782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EA28F7-3E5C-454F-AC51-C6E8687F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6900847" cy="52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$2,500 a year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79269B-DFA7-5442-B5CF-EE9053BF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7571347" cy="52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0E90F5-CD37-4484-9A4F-47FF79A89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90600"/>
            <a:ext cx="765429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100008-F94A-432E-BE9D-D8D6B5760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541536" cy="57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CFD780-1E5E-4FCE-BCFA-F95D72221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5751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17879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 -Horrible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1570039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Pending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0.55%,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5.5%, 13% YOY, September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-3.4%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*High rates pricing buyers out of the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application falling off a cliff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*”FOR SALE” sign popping up across the country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5.7%,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in a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FB66A0-F10A-1346-8548-7573745C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0"/>
            <a:ext cx="3491189" cy="23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762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Vegas, Seattle, and San Francisco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0505AE-F9D0-1641-BE68-C27B40B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55671"/>
            <a:ext cx="7772400" cy="4468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C41C12-1C1D-4F79-93CA-D5FB9815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14" y="1150041"/>
            <a:ext cx="7186086" cy="55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CFAEC9-EB4D-47CE-9BB9-0AF6BC78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143751" cy="5442857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dips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$11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14,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504" y="16002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2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223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*Trade war, rate fears, and rich valuations triggered the worst technology selloff in a decade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went from 90% cash to 15 cash by month end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*Bonds barely moved and are a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screaming sell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Dollar back on the bid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crashes on recession fears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that said, I still expect the S&amp;P 500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to be up 10% by the end of the year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there is still good money to be made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380642"/>
            <a:ext cx="3048000" cy="2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68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99C160-0B34-754C-B9D5-75DC9E31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80493"/>
            <a:ext cx="7696200" cy="41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26510</TotalTime>
  <Words>607</Words>
  <Application>Microsoft Office PowerPoint</Application>
  <PresentationFormat>On-screen Show (4:3)</PresentationFormat>
  <Paragraphs>156</Paragraphs>
  <Slides>78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The Mad Hedge Fund Trader “The Bottom is In” </vt:lpstr>
      <vt:lpstr> Trade Alert Performance Yesterday  </vt:lpstr>
      <vt:lpstr> Trade Alert Performance Today-New All-Time High Hanging tough and beating the market </vt:lpstr>
      <vt:lpstr>Slide 3</vt:lpstr>
      <vt:lpstr>Slide 4</vt:lpstr>
      <vt:lpstr>Slide 5</vt:lpstr>
      <vt:lpstr>Mad Hedge Technology Letter a $2,500 a year upgrade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Best ”BUY” Entry Point in 3 Years </vt:lpstr>
      <vt:lpstr>The Global Economy –Global weakening </vt:lpstr>
      <vt:lpstr>Soybeans (-20%)-Trade War Indicator Bouncing alone the bottom </vt:lpstr>
      <vt:lpstr>Weekly Jobless Claims –The Most Important Statistic  +5,000 to 215,000 </vt:lpstr>
      <vt:lpstr>The Bill Davis View A $1,500 Upgrade for the Mad Day Trader Service </vt:lpstr>
      <vt:lpstr>Stocks – Reality Check</vt:lpstr>
      <vt:lpstr>   S&amp;P 500- long 11/$250-$260 call spread-expires in 12 trading days     </vt:lpstr>
      <vt:lpstr>   S&amp;P 500-      </vt:lpstr>
      <vt:lpstr> Dow Average- </vt:lpstr>
      <vt:lpstr> Russell 2000 (IWM)- long 11/$135-$140 call spread - expires in 12 trading days</vt:lpstr>
      <vt:lpstr>NASDAQ (QQQ)- </vt:lpstr>
      <vt:lpstr>(VIX)- Spike Time </vt:lpstr>
      <vt:lpstr> iPath S&amp;P 500 VIX Short-Term Futures ETN (VXX) took profits on long 1/$40 calls took profits on long 3/$60-$65 bear put spread took profits on long 3/$55-$60 bear put spread long 1/$20 puts outright </vt:lpstr>
      <vt:lpstr>   Microsoft (MSFT)- Earnings beat long 11/$90-$95 call spread-expires in 12 trading days    </vt:lpstr>
      <vt:lpstr>   Facebook (FB)- Earnings beat stopped out of long 4/$150-$160 call spread took profits on long 6/$130-$140 bull call spread took profits on long 3/$155-$165 bull call spread took profits on long 3/$190-$195 bear put spread     </vt:lpstr>
      <vt:lpstr>  Apple (AAPL)- took profits on 11/$180-$190 call spread   </vt:lpstr>
      <vt:lpstr>  Alphabet (GOOGL)-    </vt:lpstr>
      <vt:lpstr>      Amazon (AMZN)-Screaming BUY no China business long 11/$1,550-$1,600 call spread long 11/$1,500-$1,400 call spread      </vt:lpstr>
      <vt:lpstr>NVIDIA (NVDA)-    </vt:lpstr>
      <vt:lpstr>  Micron Technology (MU)-Trade Wars    </vt:lpstr>
      <vt:lpstr>  Roku (ROKU)- long 11/$40-$45 call spread expires in 12 days (TECH LETTER ONLY)    </vt:lpstr>
      <vt:lpstr>  Salesforce (CRM)-New Highs long 11/$120-$125 call spread-expires in 12 days (TECH LETTER ONLY)   </vt:lpstr>
      <vt:lpstr>Industrials Sector SPDR (XLI)-Rotation Target (GE), (MMM), (UNP), (UTX), (BA), (HON)</vt:lpstr>
      <vt:lpstr>US Steel (X)-Tariffs Trouble Import duties cause users to abandon steel took profits on long the 9/$21-$22 vertical bull call spread </vt:lpstr>
      <vt:lpstr> Tesla (TSLA)- Rising share price on successful Tesla 3 deliveries largest outside shareholder says they want more stock   </vt:lpstr>
      <vt:lpstr>Southwest Airlines (LUV)- Earnings Pop Warren Buffett’s Favorite Airline</vt:lpstr>
      <vt:lpstr>Delta Airlines (DAL)- Poisoning took profits on 3/$40-$45 call spread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 stopped out of long 4/240-$245 call spread stopped out of long 10/$220-$225 vertical bull call spread  took profits on long 10/$227.50-$232.50 vertical bull call spread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Killed by Strong Dollar</vt:lpstr>
      <vt:lpstr>Bonds – Flight to Safety</vt:lpstr>
      <vt:lpstr>  Treasury ETF (TLT) – Bottom of Range took profits on long (TLT)  10/$114-117 call spread  took profits on long (TLT)  9/$123-$126 put spread long 11/$116-$119 call spread-expires in 12 trading days long 11/$117-$120 call spread-expires in 12 trading days    </vt:lpstr>
      <vt:lpstr>  Treasury ETF (TLT) Long Term Up 5 Points in 8 Months     </vt:lpstr>
      <vt:lpstr>Ten Year Treasury Yield ($TNX) 3.10% Breakdown, Now major Support </vt:lpstr>
      <vt:lpstr>Junk Bonds (HYG) 5.78% Yield </vt:lpstr>
      <vt:lpstr>2X Short Treasuries (TBT)-Buy Territory</vt:lpstr>
      <vt:lpstr>Emerging Market Debt (ELD) 5.64% Yield- </vt:lpstr>
      <vt:lpstr>Municipal Bonds (MUB)-2.32%   Mix of AAA, AA, and A rated bonds Huge 40 basis point yield pop on tax bill</vt:lpstr>
      <vt:lpstr>Foreign Currencies – New Dollar Life </vt:lpstr>
      <vt:lpstr>   Japanese Yen (FXY), (YCS) took profits on long (FXY) 3/$91-$93 bear put spread  </vt:lpstr>
      <vt:lpstr>   Euro ($XEU), (FXE), (EUO)- Trying to Break Down     </vt:lpstr>
      <vt:lpstr>   Australian Dollar (FXA)-Trade war China drag    </vt:lpstr>
      <vt:lpstr>Emerging Market Currencies (CEW)   </vt:lpstr>
      <vt:lpstr>Chinese Yuan- (CYB)-Trade War Tonic </vt:lpstr>
      <vt:lpstr> Bitcoin- Downtrend Intact </vt:lpstr>
      <vt:lpstr>Energy – Selloff</vt:lpstr>
      <vt:lpstr>Oil-China drag</vt:lpstr>
      <vt:lpstr> United States Oil Fund (USO)  </vt:lpstr>
      <vt:lpstr>Energy Select Sector SPDR (XLE)-No Performance! (XOM), (CVX), (SLB), (KMI), (EOG), (COP) </vt:lpstr>
      <vt:lpstr>Halliburton (HAL)-New Low </vt:lpstr>
      <vt:lpstr>Natural Gas (UNG)- </vt:lpstr>
      <vt:lpstr> Copper (COPX)-Trade War Fears </vt:lpstr>
      <vt:lpstr>Precious Metals – Back to Sleep</vt:lpstr>
      <vt:lpstr>Gold (GLD)-No Help from Trade War Took profits on long 5/$119-$122 bull call spread took profits on long (GLD) $12/$116-$119 bull call spread  </vt:lpstr>
      <vt:lpstr> Market Vectors Gold Miners ETF- (GDX) – Yikes! Took profits on long the 9/$20.50-$21.50 bull call spread </vt:lpstr>
      <vt:lpstr> Barrick Gold (ABX) </vt:lpstr>
      <vt:lpstr> Newmont Mining- (NEM)-  </vt:lpstr>
      <vt:lpstr> Palladium - (PALL)-  </vt:lpstr>
      <vt:lpstr>Real Estate -Horrible</vt:lpstr>
      <vt:lpstr>July Corelogic S&amp;P Case Shiller Home Price Index Las Vegas, Seattle, and San Francisco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November 14,  2018 from San Francisco, CA  www.madhedgefundtrader.com    email me at support@madhedgefundtrader.com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5961</cp:revision>
  <cp:lastPrinted>2017-08-31T13:43:13Z</cp:lastPrinted>
  <dcterms:created xsi:type="dcterms:W3CDTF">2015-02-05T17:12:57Z</dcterms:created>
  <dcterms:modified xsi:type="dcterms:W3CDTF">2018-10-31T17:35:30Z</dcterms:modified>
</cp:coreProperties>
</file>