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76"/>
  </p:notesMasterIdLst>
  <p:sldIdLst>
    <p:sldId id="256" r:id="rId2"/>
    <p:sldId id="836" r:id="rId3"/>
    <p:sldId id="605" r:id="rId4"/>
    <p:sldId id="663" r:id="rId5"/>
    <p:sldId id="664" r:id="rId6"/>
    <p:sldId id="824" r:id="rId7"/>
    <p:sldId id="647" r:id="rId8"/>
    <p:sldId id="695" r:id="rId9"/>
    <p:sldId id="755" r:id="rId10"/>
    <p:sldId id="841" r:id="rId11"/>
    <p:sldId id="793" r:id="rId12"/>
    <p:sldId id="267" r:id="rId13"/>
    <p:sldId id="693" r:id="rId14"/>
    <p:sldId id="839" r:id="rId15"/>
    <p:sldId id="787" r:id="rId16"/>
    <p:sldId id="282" r:id="rId17"/>
    <p:sldId id="570" r:id="rId18"/>
    <p:sldId id="280" r:id="rId19"/>
    <p:sldId id="285" r:id="rId20"/>
    <p:sldId id="603" r:id="rId21"/>
    <p:sldId id="563" r:id="rId22"/>
    <p:sldId id="835" r:id="rId23"/>
    <p:sldId id="613" r:id="rId24"/>
    <p:sldId id="831" r:id="rId25"/>
    <p:sldId id="811" r:id="rId26"/>
    <p:sldId id="814" r:id="rId27"/>
    <p:sldId id="764" r:id="rId28"/>
    <p:sldId id="834" r:id="rId29"/>
    <p:sldId id="765" r:id="rId30"/>
    <p:sldId id="289" r:id="rId31"/>
    <p:sldId id="730" r:id="rId32"/>
    <p:sldId id="799" r:id="rId33"/>
    <p:sldId id="673" r:id="rId34"/>
    <p:sldId id="830" r:id="rId35"/>
    <p:sldId id="481" r:id="rId36"/>
    <p:sldId id="290" r:id="rId37"/>
    <p:sldId id="669" r:id="rId38"/>
    <p:sldId id="522" r:id="rId39"/>
    <p:sldId id="336" r:id="rId40"/>
    <p:sldId id="295" r:id="rId41"/>
    <p:sldId id="501" r:id="rId42"/>
    <p:sldId id="539" r:id="rId43"/>
    <p:sldId id="751" r:id="rId44"/>
    <p:sldId id="654" r:id="rId45"/>
    <p:sldId id="659" r:id="rId46"/>
    <p:sldId id="655" r:id="rId47"/>
    <p:sldId id="656" r:id="rId48"/>
    <p:sldId id="657" r:id="rId49"/>
    <p:sldId id="658" r:id="rId50"/>
    <p:sldId id="531" r:id="rId51"/>
    <p:sldId id="533" r:id="rId52"/>
    <p:sldId id="756" r:id="rId53"/>
    <p:sldId id="786" r:id="rId54"/>
    <p:sldId id="546" r:id="rId55"/>
    <p:sldId id="536" r:id="rId56"/>
    <p:sldId id="752" r:id="rId57"/>
    <p:sldId id="388" r:id="rId58"/>
    <p:sldId id="312" r:id="rId59"/>
    <p:sldId id="380" r:id="rId60"/>
    <p:sldId id="747" r:id="rId61"/>
    <p:sldId id="313" r:id="rId62"/>
    <p:sldId id="315" r:id="rId63"/>
    <p:sldId id="812" r:id="rId64"/>
    <p:sldId id="320" r:id="rId65"/>
    <p:sldId id="650" r:id="rId66"/>
    <p:sldId id="729" r:id="rId67"/>
    <p:sldId id="737" r:id="rId68"/>
    <p:sldId id="833" r:id="rId69"/>
    <p:sldId id="754" r:id="rId70"/>
    <p:sldId id="332" r:id="rId71"/>
    <p:sldId id="586" r:id="rId72"/>
    <p:sldId id="349" r:id="rId73"/>
    <p:sldId id="492" r:id="rId74"/>
    <p:sldId id="335" r:id="rId75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10" autoAdjust="0"/>
    <p:restoredTop sz="94742"/>
  </p:normalViewPr>
  <p:slideViewPr>
    <p:cSldViewPr>
      <p:cViewPr varScale="1">
        <p:scale>
          <a:sx n="80" d="100"/>
          <a:sy n="80" d="100"/>
        </p:scale>
        <p:origin x="-7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9035098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01268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752600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41443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20045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785880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5033572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822354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855904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1159540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1150078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5548463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1747158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7060627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1168300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8231335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130189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761137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3630951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8839316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261966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482409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012694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87625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526525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6232846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260234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38777155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480379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144743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1211251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026413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98081255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3779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901442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29875479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8656321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7614216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1546469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9664567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3506044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8697323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218958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9232305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50418997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01390724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58406540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5613155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3788843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717736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0628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140569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“Crunch Time”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81000" y="5105401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Incline Village, NV</a:t>
            </a:r>
            <a: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November 28</a:t>
            </a:r>
            <a:r>
              <a:rPr lang="en-US" sz="28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2018</a:t>
            </a:r>
            <a: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789EE21-0631-6C4F-8700-F8715B5D52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4828" y="1524000"/>
            <a:ext cx="2917372" cy="3403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31090D0C-9509-4542-984E-F444AB1FC8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62000" y="1752600"/>
            <a:ext cx="5943600" cy="43434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F64F1BDC-9DB0-BF46-86F2-9AD2E9056619}"/>
              </a:ext>
            </a:extLst>
          </p:cNvPr>
          <p:cNvCxnSpPr>
            <a:cxnSpLocks/>
          </p:cNvCxnSpPr>
          <p:nvPr/>
        </p:nvCxnSpPr>
        <p:spPr>
          <a:xfrm>
            <a:off x="5638800" y="2880401"/>
            <a:ext cx="2743200" cy="2605999"/>
          </a:xfrm>
          <a:prstGeom prst="straightConnector1">
            <a:avLst/>
          </a:prstGeom>
          <a:ln w="1079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415289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EA7EF7-7A69-BA41-A64C-B15F41B69F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81000"/>
            <a:ext cx="9144000" cy="1143000"/>
          </a:xfrm>
        </p:spPr>
        <p:txBody>
          <a:bodyPr/>
          <a:lstStyle/>
          <a:p>
            <a:r>
              <a:rPr lang="en-US" sz="2400" dirty="0"/>
              <a:t>Soybeans (-20%)-Trade War Indicator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000" dirty="0"/>
              <a:t>Bouncing alone the bottom and Hoping for Buenos Aires</a:t>
            </a:r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A1DA626-F125-4D73-86F0-0DDE02EAE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410356"/>
            <a:ext cx="6747535" cy="521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0033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381001"/>
            <a:ext cx="8229600" cy="1447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Jobless Claims –The Most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Statistic </a:t>
            </a:r>
            <a:r>
              <a:rPr lang="en-US" sz="24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+3,000</a:t>
            </a:r>
            <a:r>
              <a:rPr lang="en-US" sz="18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 to</a:t>
            </a:r>
            <a:r>
              <a:rPr lang="en-US" sz="1800" b="1" i="0" u="none" strike="noStrike" cap="none" baseline="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224,000,  4 ½ MONTH HIGH</a:t>
            </a:r>
            <a:r>
              <a:rPr lang="en-US" sz="20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/>
            </a:r>
            <a:br>
              <a:rPr lang="en-US" sz="20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endParaRPr lang="en-US" sz="2000" b="1" i="0" u="none" strike="noStrike" cap="none" baseline="0" dirty="0">
              <a:solidFill>
                <a:srgbClr val="FF0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98D9CD-BACD-1E4E-BB75-D377BC2C2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433565"/>
            <a:ext cx="7269018" cy="527203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381000" y="8382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Bill Davis</a:t>
            </a: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View</a:t>
            </a:r>
            <a:b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the </a:t>
            </a:r>
            <a:r>
              <a:rPr lang="en-US" sz="18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1828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i="0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4097B5B7-6680-4443-92A5-43B0E023AB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41965874"/>
              </p:ext>
            </p:extLst>
          </p:nvPr>
        </p:nvGraphicFramePr>
        <p:xfrm>
          <a:off x="1074172" y="1905000"/>
          <a:ext cx="6843256" cy="4525965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451801">
                  <a:extLst>
                    <a:ext uri="{9D8B030D-6E8A-4147-A177-3AD203B41FA5}">
                      <a16:colId xmlns:a16="http://schemas.microsoft.com/office/drawing/2014/main" xmlns="" val="2252305830"/>
                    </a:ext>
                  </a:extLst>
                </a:gridCol>
                <a:gridCol w="1496585">
                  <a:extLst>
                    <a:ext uri="{9D8B030D-6E8A-4147-A177-3AD203B41FA5}">
                      <a16:colId xmlns:a16="http://schemas.microsoft.com/office/drawing/2014/main" xmlns="" val="3398776599"/>
                    </a:ext>
                  </a:extLst>
                </a:gridCol>
                <a:gridCol w="1894870">
                  <a:extLst>
                    <a:ext uri="{9D8B030D-6E8A-4147-A177-3AD203B41FA5}">
                      <a16:colId xmlns:a16="http://schemas.microsoft.com/office/drawing/2014/main" xmlns="" val="3727601060"/>
                    </a:ext>
                  </a:extLst>
                </a:gridCol>
              </a:tblGrid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sng" strike="noStrike" dirty="0">
                          <a:effectLst/>
                        </a:rPr>
                        <a:t>Buys:</a:t>
                      </a:r>
                      <a:endParaRPr lang="en-US" sz="19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Entry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Target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2136776508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3158099647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DaVita Inc. (DVA)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60.00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72.00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277318865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Las Vegas Sands (LVS)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52.00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65.00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4025566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err="1">
                          <a:effectLst/>
                        </a:rPr>
                        <a:t>Weyerhaeuset</a:t>
                      </a:r>
                      <a:r>
                        <a:rPr lang="en-US" sz="1900" u="none" strike="noStrike" dirty="0">
                          <a:effectLst/>
                        </a:rPr>
                        <a:t> Co. (WY)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27.00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34.00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1621040489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Qualcomm Inc. (QCOM)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56.00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65.00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59199417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Stericycle, Inc. (SRCL)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45.00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62.00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488265499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215693444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sng" strike="noStrike">
                          <a:effectLst/>
                        </a:rPr>
                        <a:t>Sells: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320891201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334809742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Air Products (APD) x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161.00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148.00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432440006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Jack in the Box (JACK) x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87.00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62.00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2283352744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Sherwin Williams Co (SHW)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410.00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350.00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358766159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Honeywell Intl (HON)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145.00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120.00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408856597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Wex Inc. (WEX)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155.00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 $           145.00 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13092028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612487875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0" y="685800"/>
            <a:ext cx="91440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The Bull Market Lives</a:t>
            </a: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304800" y="1447800"/>
            <a:ext cx="86868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*Sharpest tech selloff in 18 year gives up 2018 gains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*Tech is now selling at a cheaper earnings multiple than toilet paper, despite a tenfold greater growth rate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*Institutional selling is almost nil, individuals are selling when they don’t know what they own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 Buy Backs are about to become much more aggressive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*Bear markets never start with zero real interest rates 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(3.10% inflation rate – 3.1% ten year Treasury yield = zero)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its bet the ranch time on tech longs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erson standing next to a cow&#10;&#10;Description automatically generated">
            <a:extLst>
              <a:ext uri="{FF2B5EF4-FFF2-40B4-BE49-F238E27FC236}">
                <a16:creationId xmlns:a16="http://schemas.microsoft.com/office/drawing/2014/main" xmlns="" id="{1C417A6E-80D6-8045-B654-B522572F1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3860121"/>
            <a:ext cx="2327622" cy="264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06834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11/$250-$260 call spread-expires in 12 trading days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36CB98-826B-43D3-A970-5B19CF10A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19200"/>
            <a:ext cx="7057286" cy="539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9211964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533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Average-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626CA64-896C-4F7E-AE30-F08898BCD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1029542"/>
            <a:ext cx="7543800" cy="575225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85775" y="2286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11/$135-$140 call spread - expires in 12 trading days</a:t>
            </a:r>
            <a:endParaRPr lang="en-US" sz="18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F8B2AD4-5C65-4E71-8F5A-56EEA6EAF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338577"/>
            <a:ext cx="7239000" cy="551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700783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NASDAQ (QQQ)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9DA615D-C707-463F-8B14-8C2AA69EA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19200"/>
            <a:ext cx="7239000" cy="558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1277552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(VIX)-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Levitating at a High Level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EC3EE21-FBF6-47B0-9657-72E220E67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548" y="1143000"/>
            <a:ext cx="7421277" cy="5638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685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Today-New All-Time High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Hanging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tough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beating the market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7772400" cy="502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i="0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4.09% </a:t>
            </a:r>
            <a:r>
              <a:rPr lang="en-US" sz="2200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+1.54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+2.19% MTD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+1.13%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i="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1.38</a:t>
            </a:r>
            <a:r>
              <a:rPr lang="en-US" sz="2200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strike="noStrike" cap="none" baseline="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+12.54</a:t>
            </a:r>
            <a:r>
              <a:rPr lang="en-US" sz="2200" i="0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+1.37%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+1.07%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*November </a:t>
            </a:r>
            <a:r>
              <a:rPr lang="en-US" sz="2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-2.56%</a:t>
            </a:r>
            <a:r>
              <a:rPr lang="en-US" sz="220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+4.15%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+3.76%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*2018 Year to Date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25.92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compared to</a:t>
            </a:r>
            <a:r>
              <a:rPr lang="en-US" sz="2000" b="1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baseline="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en-US" sz="2000" b="0" i="0" u="none" strike="noStrike" cap="none" baseline="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*Trailing One</a:t>
            </a:r>
            <a:r>
              <a:rPr lang="en-US" sz="2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31.71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+302.39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33.57</a:t>
            </a:r>
            <a:r>
              <a:rPr lang="en-US" sz="20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2000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19812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28838499"/>
      </p:ext>
    </p:extLst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iPath S&amp;P 500 VIX Short-Term Futures ETN (VXX)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1800" b="0" i="0" u="none" strike="noStrike" cap="none" baseline="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/$40 calls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3/$60-$65 bear put spread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3/$55-$60 bear put spread</a:t>
            </a:r>
            <a:b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1/$20 puts outright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8DFADA0-BE5F-4D61-8310-046568D18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760" y="1600200"/>
            <a:ext cx="6880479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6606044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-1524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(MSFT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 Earnings beat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11/$90-$95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CE86CB-1C6C-4BED-9F21-047276A58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526861"/>
            <a:ext cx="7010400" cy="535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2459821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FB)- Earnings beat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4/$150-$160 call spread</a:t>
            </a: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6/$130-$140 bull call spread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3/$155-$165 bull call spread</a:t>
            </a:r>
            <a:br>
              <a:rPr lang="en-US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3/$190-$195 bear put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F0265B-1F25-47F3-A08E-5E406F125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524000"/>
            <a:ext cx="6858000" cy="521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8088902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(AAPL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long 12/$160-$170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</a:t>
            </a:r>
            <a:r>
              <a:rPr lang="en-US" sz="20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long 11/$180-$190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FC27216-0A76-40EB-A7FF-72EAB48C4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1219200"/>
            <a:ext cx="7255933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0697041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2F5AA61-4CC9-405D-B3C0-A7A136874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0"/>
            <a:ext cx="7591056" cy="575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2476274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(AMZN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)-Screaming BUY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China business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11/$1,550-$1,600 call spread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11/$1,500-$1,400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11/$1,450- $1,500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32CE672-B450-4AAA-9753-9A4C27F37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116" y="1812561"/>
            <a:ext cx="6553768" cy="50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1336853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NVDA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12/$130-$140 call spread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5B29384-0165-4636-A63D-31C6FAF89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81937"/>
            <a:ext cx="7467600" cy="56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1641890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Micron Technology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(MU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)-Trade Wars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5069C46-5FBC-4148-911A-9AF5A93D0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66800"/>
            <a:ext cx="751287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7302224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Roku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ROKU)-Apple Enters Their Space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11/$40-$45 call spread (TECH LETTER ONLY)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12/$30-$35 call spread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461E011-AEC2-4E49-9346-1CBC86DFF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25141"/>
            <a:ext cx="7315200" cy="553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2773593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(CRM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)-Great Earnings-New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11/$105-$110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11/$120-$125 call spread (TECH LETTER ONLY)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BD2AC7B-204C-40AB-BA46-8A30C8428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585118"/>
            <a:ext cx="6781800" cy="515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376878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304800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50% long stocks, 20% short bonds, 5% short Volatility</a:t>
            </a:r>
            <a:br>
              <a:rPr lang="en-US" sz="2000" dirty="0"/>
            </a:br>
            <a:r>
              <a:rPr lang="en-US" sz="2000" dirty="0"/>
              <a:t>aggressive bet the ranch long after a decade correction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C9EB65B-3392-D748-9AD6-DC5488C05733}"/>
              </a:ext>
            </a:extLst>
          </p:cNvPr>
          <p:cNvSpPr txBox="1"/>
          <p:nvPr/>
        </p:nvSpPr>
        <p:spPr>
          <a:xfrm>
            <a:off x="6248400" y="2325469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Expiration P&amp;L</a:t>
            </a:r>
            <a:br>
              <a:rPr lang="en-US" sz="1800" b="1" dirty="0"/>
            </a:br>
            <a:r>
              <a:rPr lang="en-US" sz="1800" b="1" dirty="0"/>
              <a:t>32.22%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4304107B-1ECA-3E4A-A015-D8A83375B7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36181440"/>
              </p:ext>
            </p:extLst>
          </p:nvPr>
        </p:nvGraphicFramePr>
        <p:xfrm>
          <a:off x="625089" y="1951037"/>
          <a:ext cx="5166111" cy="4525963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525408">
                  <a:extLst>
                    <a:ext uri="{9D8B030D-6E8A-4147-A177-3AD203B41FA5}">
                      <a16:colId xmlns:a16="http://schemas.microsoft.com/office/drawing/2014/main" xmlns="" val="2670334234"/>
                    </a:ext>
                  </a:extLst>
                </a:gridCol>
                <a:gridCol w="1640703">
                  <a:extLst>
                    <a:ext uri="{9D8B030D-6E8A-4147-A177-3AD203B41FA5}">
                      <a16:colId xmlns:a16="http://schemas.microsoft.com/office/drawing/2014/main" xmlns="" val="96708186"/>
                    </a:ext>
                  </a:extLst>
                </a:gridCol>
              </a:tblGrid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sng" strike="noStrike" dirty="0">
                          <a:effectLst/>
                        </a:rPr>
                        <a:t>Risk On</a:t>
                      </a:r>
                      <a:endParaRPr lang="en-US" sz="1600" b="1" i="0" u="sng" strike="noStrike" dirty="0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xmlns="" val="2865513289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World is Getting Better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xmlns="" val="1681318800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xmlns="" val="3211665384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(VXX) 1/$20 puts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5.00%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xmlns="" val="1577891008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(TLT) 12/$116-$119 bear put spread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xmlns="" val="2646376125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(AAPL) 12/$160-$170 call spread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xmlns="" val="1254637026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(TLT) 12/$117-$120bear put spread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xmlns="" val="3040089626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xmlns="" val="3692450342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sng" strike="noStrike">
                          <a:effectLst/>
                        </a:rPr>
                        <a:t>Risk Off</a:t>
                      </a:r>
                      <a:endParaRPr lang="en-US" sz="1600" b="1" i="0" u="sng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xmlns="" val="3531772440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endParaRPr lang="en-US" sz="1600" b="1" i="0" u="sng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xmlns="" val="3523372736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(TSLA) 12/$400-$430 put spread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-10.00%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xmlns="" val="3808493059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xmlns="" val="1049659380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Total Net Position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25.00%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xmlns="" val="2221651310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28AD11-BBDB-7740-BA2B-196278B79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900" y="3581400"/>
            <a:ext cx="28829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5852961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(XLI)-No Support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C2346A0-A243-4F83-99D2-7ACC3C9C5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88157"/>
            <a:ext cx="7467600" cy="566984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Steel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)-Tariffs Trouble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 duties cause users to abandon steel</a:t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Unwound the entire Trump trade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42194F-535F-4403-8C4B-30D4D425C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80053"/>
            <a:ext cx="7315200" cy="557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5214631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TSLA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Rising share price on successful Tesla 3 deliveries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largest outside shareholder says they want more stock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12/$400-$430 bear put spread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BE085A0-E7A5-4770-8417-AC82A018D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393178"/>
            <a:ext cx="7162800" cy="546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7097794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Southwest Airlines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LUV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)-No oil help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Warren Buffett’s Favorite Airline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0CE1796-69ED-4BD3-8523-544703068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95401"/>
            <a:ext cx="7397686" cy="558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3797686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3/$40-$45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AF338C4-D448-46F6-816A-C0175A034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43001"/>
            <a:ext cx="755290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491653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Sector SPDR (XTN)-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13E62C-F0DA-4BA7-975C-EF79C4A20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745472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7774040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(RXL)-New Highs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00AF05-9651-4DCE-A31A-DACC679BD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542" y="1258497"/>
            <a:ext cx="7121858" cy="544710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-The Next Buggy Whip maker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stopped out of long 4/240-$245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10/$220-$225 vertical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took profits on long 10/$227.50-$232.50 vertical bull call spread</a:t>
            </a:r>
            <a:endParaRPr lang="en-US" sz="16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54DB19-4C1E-4BD1-BAAC-36AFB9ACE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042" y="1752600"/>
            <a:ext cx="6633916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8612644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PANW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D5B584-C6D8-48D9-A101-39A9AB48C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82493"/>
            <a:ext cx="7315200" cy="557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6399747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(XLY)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07CB26-8EE4-4591-BE04-5F4B32A9C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295401"/>
            <a:ext cx="7337897" cy="5562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5334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Time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77ED90EF-B833-8749-B21D-89DA0796D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536700"/>
            <a:ext cx="7429500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0241213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HEDJ)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Quadruple top Top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339409-9C87-4FDD-B3CF-4541964E3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990600"/>
            <a:ext cx="7662450" cy="5867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71435D2-FE8D-40FE-AE63-2A55640E8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747" y="1066801"/>
            <a:ext cx="7579253" cy="578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247106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Killed by Strong Dollar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1EA2FD-7FE5-420E-9C5D-ACC737B06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23105"/>
            <a:ext cx="7620000" cy="583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0030826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838200" y="1417637"/>
            <a:ext cx="7772400" cy="563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*Huge global “RISK OFF” creates flight to safety bid that takes yields down 18 basis points to a 3.04% low</a:t>
            </a:r>
            <a: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Three More Fed Rate Hikes In 2019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after a coming December hike, which will take overnight rates up to 3.00-3.25%. </a:t>
            </a:r>
          </a:p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Interest Payments to Become the Largest Government Expense Within a Decade, at $900 billion far outpacing the defense budget by 2028 </a:t>
            </a:r>
            <a:r>
              <a:rPr lang="en-US" sz="1800" i="0" u="none" strike="noStrike" cap="none" baseline="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/>
            </a:r>
            <a:br>
              <a:rPr lang="en-US" sz="1800" i="0" u="none" strike="noStrike" cap="none" baseline="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*Still looking for 3.25% ten year US Treasury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yield by yearend, and 4% in a year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*Exploding deficits will weigh 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bonds for the next decade, sell every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rally across the space, up 100% 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 TWO YEARS!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Bottom Line: Sell every four point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rally in the (TLT)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Bonds-Dead Can Bounce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34B8093-6AAF-8C4D-906B-40FDB49BF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1224" y="4495800"/>
            <a:ext cx="3664176" cy="201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7295950"/>
      </p:ext>
    </p:extLst>
  </p:cSld>
  <p:clrMapOvr>
    <a:masterClrMapping/>
  </p:clrMapOvr>
  <p:transition spd="slow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38200"/>
            <a:ext cx="8229600" cy="11430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r>
              <a:rPr lang="en-US" sz="2000" dirty="0"/>
              <a:t>Bottom of Range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long (TLT)  10/$114-117 call spread </a:t>
            </a:r>
            <a:r>
              <a:rPr lang="en-US" sz="1800" dirty="0">
                <a:solidFill>
                  <a:srgbClr val="00B050"/>
                </a:solidFill>
              </a:rPr>
              <a:t/>
            </a:r>
            <a:br>
              <a:rPr lang="en-US" sz="18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B050"/>
                </a:solidFill>
              </a:rPr>
              <a:t>took profits on long (TLT)  9/$123-$126 put spread</a:t>
            </a:r>
            <a:br>
              <a:rPr lang="en-US" sz="18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B050"/>
                </a:solidFill>
              </a:rPr>
              <a:t>took profits on long 11/$116-$119 call spread</a:t>
            </a:r>
            <a:br>
              <a:rPr lang="en-US" sz="18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B050"/>
                </a:solidFill>
              </a:rPr>
              <a:t>took profits on long 11/$117-$120 call spread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>
                <a:solidFill>
                  <a:schemeClr val="tx1"/>
                </a:solidFill>
              </a:rPr>
              <a:t>long 12/$116-$119 call spread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>
                <a:solidFill>
                  <a:schemeClr val="tx1"/>
                </a:solidFill>
              </a:rPr>
              <a:t>long 12/$117-$120 call spread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dirty="0"/>
              <a:t/>
            </a:r>
            <a:br>
              <a:rPr lang="en-US" dirty="0"/>
            </a:b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ACB72B6-0777-4CA7-B8E6-7B38A2384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285735"/>
            <a:ext cx="6019800" cy="45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8653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0025"/>
            <a:ext cx="9144000" cy="1143000"/>
          </a:xfrm>
        </p:spPr>
        <p:txBody>
          <a:bodyPr/>
          <a:lstStyle/>
          <a:p>
            <a:r>
              <a:rPr lang="en-US" sz="2400" dirty="0"/>
              <a:t>Ten Year Treasury Yield ($TNX) 3.05%</a:t>
            </a:r>
            <a:br>
              <a:rPr lang="en-US" sz="2400" dirty="0"/>
            </a:br>
            <a:r>
              <a:rPr lang="en-US" sz="2400" dirty="0"/>
              <a:t>Breakdown, Now major Support</a:t>
            </a:r>
            <a:br>
              <a:rPr lang="en-US" sz="2400" dirty="0"/>
            </a:b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8B0F221-B4C3-410F-8B7C-32FA172F3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43000"/>
            <a:ext cx="7391400" cy="569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93722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5.96% Yield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682D10E-A86D-4FD3-8AF6-882D81594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990600"/>
            <a:ext cx="7613051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7776870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(TBT)-Buy Territory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C5FB95-7C6C-4327-8FCE-C1FC86725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687" y="1219200"/>
            <a:ext cx="7363913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4828789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6.07% Yield-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75A4B1-5755-4842-BF1B-D5640B779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401" y="1219200"/>
            <a:ext cx="7320999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0653971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(MUB)-2.83%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554F14-5848-4E74-A52C-30CFCCDB9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77891"/>
            <a:ext cx="7391400" cy="567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7513064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533400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9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xmlns="" id="{9EEAB032-0EEB-1C4E-AFC0-E5D736B69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1574800"/>
            <a:ext cx="84201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599132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New Dollar Life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457200" y="1660525"/>
            <a:ext cx="8229600" cy="60356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*Rising rates still boosting the US dollar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*Euro (FXE) gets crushed on weakening economy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*Chinese Yuan sitting at 10 year low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*In the meantime, Fed is committed to another year of rate rises, guaranteeing further dollar strength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crashes to $3,500, down 82.5% in a year,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the Ponzi Scheme collapses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Bottom Line: stand aside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9ED3A13-CE82-8848-AD44-B1B4B64F4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3803142"/>
            <a:ext cx="2651464" cy="273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2054189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(FXY) 3/$91-$93 bear put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32C4487-B72D-472C-A87F-04CD3FA9F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95401"/>
            <a:ext cx="7182198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9977844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(FXE), (EUO)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Trying to Break Down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2F08DF5-20E1-48B2-AC82-7B6AE4F27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610" y="1066800"/>
            <a:ext cx="7567190" cy="577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155807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(FXA)-Trade war China drag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2233839-6821-4DDB-8A58-AADFA55FC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11799"/>
            <a:ext cx="7315200" cy="564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2135388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CEW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EA9C10F-7584-40F4-845C-5E6B464D8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66801"/>
            <a:ext cx="7522408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0849687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(CYB)-Trade War Tonic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F38DA5-6AC9-4CAB-A4D9-9AFE5BE56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19200"/>
            <a:ext cx="7253547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0325036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0" y="301752"/>
            <a:ext cx="9144000" cy="84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Energy – </a:t>
            </a: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Crash!</a:t>
            </a:r>
            <a:endParaRPr lang="en-US" sz="28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Shape 423"/>
          <p:cNvSpPr txBox="1"/>
          <p:nvPr/>
        </p:nvSpPr>
        <p:spPr>
          <a:xfrm>
            <a:off x="6096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762001" y="1292352"/>
            <a:ext cx="7772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sz="2000" dirty="0">
                <a:solidFill>
                  <a:schemeClr val="tx1"/>
                </a:solidFill>
              </a:rPr>
              <a:t>*Oil gets crushed on recession fears, down 35% in 7 weeks</a:t>
            </a: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*Iran ended up selling its oil to China so no global shortage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*Khashoggi killing ties Saudi Arabia’s hands, keeping them in over production, and cutting their oil revenues by %95 billion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*US still infrastructure constrained on production expansion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Copper bouncing along two year lows</a:t>
            </a: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*Futures have gone from backwardation</a:t>
            </a: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to contango for the first time in a year,</a:t>
            </a: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which is hugely price negative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*Bottom Line: stand aside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A38CEC1-15FF-754B-8732-8EE10FE62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4038600"/>
            <a:ext cx="3424518" cy="227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4908274"/>
      </p:ext>
    </p:extLst>
  </p:cSld>
  <p:clrMapOvr>
    <a:masterClrMapping/>
  </p:clrMapOvr>
  <p:transition spd="slow">
    <p:wip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-More Recession Fears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5D20A88-03B8-4937-907E-7871D946F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43436"/>
            <a:ext cx="7620000" cy="58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4835644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EDEAD0D-2EB8-4D23-92A6-1F4890B87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7506918" cy="5715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</a:t>
            </a:r>
            <a:r>
              <a:rPr lang="en-US" sz="24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)-No Performance!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BA7B162-268A-47FE-9A0A-616952066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89537"/>
            <a:ext cx="7391400" cy="566846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7037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17500"/>
            <a:ext cx="82296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*Trade wars, strong dollar, and rising interest rates are weighing heavily on the market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*Political instability in Washington is crushing confidence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*Stocks have given up half of a decade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long increase in valuations in 7 weeks,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cratering from 20X to 14.9X against a 9.5X 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*Bonds barely moved and are a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screaming sell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*Oil crash creates a $200 billion stimulus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for the US economy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*All that said, I still expect the S&amp;P 500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to be up 10% by the end of the year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and there is still good money to be made</a:t>
            </a: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91644D8-EFEA-824C-AB09-A2ED95354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077" y="3228242"/>
            <a:ext cx="3048000" cy="202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76835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)-New Low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7E296F5-7797-4A62-8952-1C8B9FCC3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66800"/>
            <a:ext cx="7620000" cy="578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9640514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Hedge Fund Blow Up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2B5984C-84C1-48F2-9208-38B04A73D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1219201"/>
            <a:ext cx="7358677" cy="5638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(COPX)-One Year Downtrend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War Fears Crush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CD3170D-B5C8-4A92-975F-F90A00D1B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295401"/>
            <a:ext cx="7270267" cy="5562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0" y="454152"/>
            <a:ext cx="9144000" cy="84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Precious Metals – </a:t>
            </a:r>
            <a:r>
              <a:rPr lang="en-US" sz="28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Nowheresville</a:t>
            </a:r>
            <a:endParaRPr lang="en-US"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28600" y="1570039"/>
            <a:ext cx="79248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*Gold gets a slight flight to safety bid and then stalls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*Central banks have become the principal buyers of gold in 2018, some 264 metric tonnes, and that is increasing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*Russia and Turkey have been dominating, with Poland joining the fray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get ready to buy the 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next big dip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C4F8386-B63F-9B4B-BF47-E8D5C16C7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4076700"/>
            <a:ext cx="32004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2365503"/>
      </p:ext>
    </p:extLst>
  </p:cSld>
  <p:clrMapOvr>
    <a:masterClrMapping/>
  </p:clrMapOvr>
  <p:transition spd="slow">
    <p:wip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Help from Trade War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5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/$119-$122 bull call spread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(GLD) $12/$116-$119 bull call spread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03D4B96-7ACD-48F4-8054-BF1658257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645" y="1371601"/>
            <a:ext cx="7159555" cy="544026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Yikes!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9/$20.50-$21.50 bull call spread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27645F2-2810-424D-B1A1-1D0F0A771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66800"/>
            <a:ext cx="7519762" cy="574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2419888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Gold (ABX)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9423214-1EFC-4183-8F7D-B5ADF8FEE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320551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6714637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4FC86E2-9457-4BC7-B3C8-A8147E8E5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8438"/>
            <a:ext cx="7391400" cy="567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7858101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Palladium - (PALL)-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20E1A06-7546-479A-9343-299DB6E56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35961"/>
            <a:ext cx="7543800" cy="582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8178797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0" y="377952"/>
            <a:ext cx="9144000" cy="84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Real Estate –The Recession is On</a:t>
            </a: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533400" y="1371600"/>
            <a:ext cx="8381144" cy="55927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*October </a:t>
            </a: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Existing Home Sales </a:t>
            </a: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up 1.4%, </a:t>
            </a: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New Home Sales </a:t>
            </a: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down 8.9% and  off 12% YOY, inventories at 9 year high!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Median Home Price </a:t>
            </a: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rises 3.8%, slowest gain in a year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Inventories </a:t>
            </a: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rise to 4.3 months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Homebuilder Confidence </a:t>
            </a: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hits a 5 year low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S&amp;P 500 Case-Shiller drops to 5.5</a:t>
            </a: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annual gain, the lowest in a 18 months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*However, 30 year fixed rate loan drop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to 4.70% steepest drop in 5 years off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the back of bond market rally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Stand aside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BFB66A0-F10A-1346-8548-7573745C4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4115540"/>
            <a:ext cx="3604931" cy="239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8156935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838200"/>
            <a:ext cx="91440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Index-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5" name="Picture 4" descr="A device with a screen&#10;&#10;Description automatically generated">
            <a:extLst>
              <a:ext uri="{FF2B5EF4-FFF2-40B4-BE49-F238E27FC236}">
                <a16:creationId xmlns:a16="http://schemas.microsoft.com/office/drawing/2014/main" xmlns="" id="{B03FA879-B384-4247-8A52-48AEFD24E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473569"/>
            <a:ext cx="7010400" cy="377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59502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533400" y="609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July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Corelogic S&amp;P Case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Shiller Home Price Index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 Vegas, Seattle, and San Francisco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showing biggest gains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E0505AE-F9D0-1641-BE68-C27B40B48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855671"/>
            <a:ext cx="7772400" cy="446892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2000" dirty="0"/>
              <a:t>Simon Property Group (SPG)-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E50D3AD-36F0-4157-BFC1-46188E3D4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530" y="1143000"/>
            <a:ext cx="7343070" cy="563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20957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7980195-71F6-4EFF-933A-E9F86979A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143000"/>
            <a:ext cx="7239000" cy="5530259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457200" y="381001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457200" y="22557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*Stocks-buy dips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*Bonds-sell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any and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rallies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*Commodities-stand aside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*Currencies-stand aside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buy dips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*Volatility-buy dips to $12</a:t>
            </a: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estate-stand aside</a:t>
            </a:r>
            <a:endParaRPr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2362200"/>
            <a:ext cx="2631381" cy="396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2786855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609600" y="8382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Wednesday, Dec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ember 12,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2018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San Francisco, CA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u="sng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u="sng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u="sng" dirty="0">
                <a:solidFill>
                  <a:srgbClr val="005A9C"/>
                </a:solidFill>
                <a:latin typeface="Calibri"/>
                <a:ea typeface="Calibri"/>
                <a:cs typeface="Calibri"/>
                <a:sym typeface="Calibri"/>
              </a:rPr>
              <a:t>www.madhedgefundtrader.com</a:t>
            </a:r>
            <a:r>
              <a:rPr lang="en-US" sz="2400" dirty="0">
                <a:solidFill>
                  <a:srgbClr val="005A9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i="0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286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2" name="Picture 1" descr="0001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3504" y="2057400"/>
            <a:ext cx="2101755" cy="316444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Best ”BUY” Entry Point in 3 Years</a:t>
            </a:r>
            <a:r>
              <a:rPr lang="en-US" sz="2400" b="1" dirty="0"/>
              <a:t/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xmlns="" id="{3A11F493-5924-C44D-94C4-ED11B95D6F91}"/>
              </a:ext>
            </a:extLst>
          </p:cNvPr>
          <p:cNvSpPr/>
          <p:nvPr/>
        </p:nvSpPr>
        <p:spPr>
          <a:xfrm>
            <a:off x="7514009" y="2058812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  <p:sp>
        <p:nvSpPr>
          <p:cNvPr id="7" name="Left Arrow Callout 6">
            <a:extLst>
              <a:ext uri="{FF2B5EF4-FFF2-40B4-BE49-F238E27FC236}">
                <a16:creationId xmlns:a16="http://schemas.microsoft.com/office/drawing/2014/main" xmlns="" id="{E8880F8A-2526-0249-BF5A-C766930E866D}"/>
              </a:ext>
            </a:extLst>
          </p:cNvPr>
          <p:cNvSpPr/>
          <p:nvPr/>
        </p:nvSpPr>
        <p:spPr>
          <a:xfrm>
            <a:off x="7717819" y="5527431"/>
            <a:ext cx="1426181" cy="9144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pic>
        <p:nvPicPr>
          <p:cNvPr id="8" name="Picture 7" descr="A picture containing sky&#10;&#10;Description automatically generated">
            <a:extLst>
              <a:ext uri="{FF2B5EF4-FFF2-40B4-BE49-F238E27FC236}">
                <a16:creationId xmlns:a16="http://schemas.microsoft.com/office/drawing/2014/main" xmlns="" id="{7A582D69-D1B3-D54E-B0D5-3D9141FC3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644025"/>
            <a:ext cx="7095999" cy="493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4617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Recession Fears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381000" y="1828800"/>
            <a:ext cx="8229600" cy="6172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*Global economy moving from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Synchronized Recover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US Only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Global Recession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*The US Data is suddenly turning weak, October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Durable Goods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falls 4.4%, October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Consumer Confidence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falls from 98.6 to 97.5,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Residential Real Estate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is a disaster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*Oil price crash is emerging as a major new economic stimulus, but is crushing the energy industry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*Dollar remains strong , dragging on US exports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*Europe is in free fall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*Next Fed 25 basis point rate rise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December 19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E1AF6D6-721F-DA49-8908-647912CC2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3886200"/>
            <a:ext cx="3507754" cy="251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0270766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26702</TotalTime>
  <Words>601</Words>
  <Application>Microsoft Office PowerPoint</Application>
  <PresentationFormat>On-screen Show (4:3)</PresentationFormat>
  <Paragraphs>143</Paragraphs>
  <Slides>74</Slides>
  <Notes>66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5" baseType="lpstr">
      <vt:lpstr>Office Theme</vt:lpstr>
      <vt:lpstr>The Mad Hedge Fund Trader “Crunch Time” </vt:lpstr>
      <vt:lpstr> Trade Alert Performance Today-New All-Time High Hanging tough and beating the market </vt:lpstr>
      <vt:lpstr>Slide 2</vt:lpstr>
      <vt:lpstr>Slide 3</vt:lpstr>
      <vt:lpstr>Slide 4</vt:lpstr>
      <vt:lpstr>The Method to My Madness</vt:lpstr>
      <vt:lpstr>The Mad Hedge Profit Predictor Market Timing Index- An artificial intelligence driven algorithm that analyzes 30 different economic, technical, and momentum driven indicators </vt:lpstr>
      <vt:lpstr> The Mad Hedge Profit Predictor Best ”BUY” Entry Point in 3 Years </vt:lpstr>
      <vt:lpstr>The Global Economy –Recession Fears </vt:lpstr>
      <vt:lpstr>Slide 9</vt:lpstr>
      <vt:lpstr>Soybeans (-20%)-Trade War Indicator Bouncing alone the bottom and Hoping for Buenos Aires </vt:lpstr>
      <vt:lpstr>Weekly Jobless Claims –The Most Important Statistic  +3,000 to 224,000,  4 ½ MONTH HIGH </vt:lpstr>
      <vt:lpstr>The Bill Davis View A $1,500 Upgrade for the Mad Day Trader Service </vt:lpstr>
      <vt:lpstr>Stocks – The Bull Market Lives</vt:lpstr>
      <vt:lpstr>   S&amp;P 500- took profits on long 11/$250-$260 call spread-expires in 12 trading days     </vt:lpstr>
      <vt:lpstr> Dow Average- </vt:lpstr>
      <vt:lpstr> Russell 2000 (IWM)- took profits on long 11/$135-$140 call spread - expires in 12 trading days</vt:lpstr>
      <vt:lpstr>NASDAQ (QQQ)</vt:lpstr>
      <vt:lpstr>(VIX)- Levitating at a High Level </vt:lpstr>
      <vt:lpstr> iPath S&amp;P 500 VIX Short-Term Futures ETN (VXX) took profits on long 1/$40 calls took profits on long 3/$60-$65 bear put spread took profits on long 3/$55-$60 bear put spread long 1/$20 puts outright </vt:lpstr>
      <vt:lpstr>   Microsoft (MSFT)- Earnings beat took profits on long 11/$90-$95 call spread    </vt:lpstr>
      <vt:lpstr>   Facebook (FB)- Earnings beat stopped out of long 4/$150-$160 call spread took profits on long 6/$130-$140 bull call spread took profits on long 3/$155-$165 bull call spread took profits on long 3/$190-$195 bear put spread     </vt:lpstr>
      <vt:lpstr>  Apple (AAPL)- long 12/$160-$170 call spread took profits on long 11/$180-$190 call spread   </vt:lpstr>
      <vt:lpstr>   Alphabet (GOOGL)-    </vt:lpstr>
      <vt:lpstr>      Amazon (AMZN)-Screaming BUY no China business stopped out of long 11/$1,550-$1,600 call spread took profits on long 11/$1,500-$1,400 call spread stopped out of long 11/$1,450- $1,500 call spread     </vt:lpstr>
      <vt:lpstr>NVIDIA (NVDA)- stopped out of long 12/$130-$140 call spread   </vt:lpstr>
      <vt:lpstr>  Micron Technology (MU)-Trade Wars    </vt:lpstr>
      <vt:lpstr>  Roku (ROKU)-Apple Enters Their Space took profits on long 11/$40-$45 call spread (TECH LETTER ONLY) long 12/$30-$35 call spread   </vt:lpstr>
      <vt:lpstr>  Salesforce (CRM)-Great Earnings-New Highs long 11/$105-$110 call spread took profits on long 11/$120-$125 call spread (TECH LETTER ONLY)   </vt:lpstr>
      <vt:lpstr>Industrials Sector SPDR (XLI)-No Support (GE), (MMM), (UNP), (UTX), (BA), (HON)</vt:lpstr>
      <vt:lpstr> US Steel (X)-Tariffs Trouble Import duties cause users to abandon steel Unwound the entire Trump trade  </vt:lpstr>
      <vt:lpstr> Tesla (TSLA)- Rising share price on successful Tesla 3 deliveries largest outside shareholder says they want more stock long 12/$400-$430 bear put spread   </vt:lpstr>
      <vt:lpstr>Southwest Airlines (LUV)-No oil help  Warren Buffett’s Favorite Airline</vt:lpstr>
      <vt:lpstr>Delta Airlines (DAL) took profits on 3/$40-$45 call spread </vt:lpstr>
      <vt:lpstr>Transports Sector SPDR (XTN)-  (ALGT),  (ALK), (JBLU), (LUV), (CHRW), (DAL) </vt:lpstr>
      <vt:lpstr>Health Care Sector (XLV), (RXL)-New Highs (JNJ), (PFE), (MRK), (GILD), (ACT), (AMGN) </vt:lpstr>
      <vt:lpstr>Goldman Sachs (GS)-The Next Buggy Whip maker  stopped out of long 4/240-$245 call spread stopped out of long 10/$220-$225 vertical bull call spread  took profits on long 10/$227.50-$232.50 vertical bull call spread</vt:lpstr>
      <vt:lpstr>Palo Alto Networks (PANW)- Hacking never goes out of fashion</vt:lpstr>
      <vt:lpstr>Consumer Discretionary SPDR (XLY) (DIS), (AMZN), (HD), (CMCSA), (MCD), (SBUX) </vt:lpstr>
      <vt:lpstr>Europe Hedged Equity (HEDJ)-Quadruple top Top </vt:lpstr>
      <vt:lpstr>Japan (DXJ)- </vt:lpstr>
      <vt:lpstr> Emerging Markets (EEM)- Killed by Strong Dollar</vt:lpstr>
      <vt:lpstr>Bonds-Dead Can Bounce</vt:lpstr>
      <vt:lpstr>  Treasury ETF (TLT) – Bottom of Range took profits on long (TLT)  10/$114-117 call spread  took profits on long (TLT)  9/$123-$126 put spread took profits on long 11/$116-$119 call spread took profits on long 11/$117-$120 call spread long 12/$116-$119 call spread long 12/$117-$120 call spread   </vt:lpstr>
      <vt:lpstr>Ten Year Treasury Yield ($TNX) 3.05% Breakdown, Now major Support </vt:lpstr>
      <vt:lpstr>Junk Bonds (HYG) 5.96% Yield </vt:lpstr>
      <vt:lpstr>2X Short Treasuries (TBT)-Buy Territory</vt:lpstr>
      <vt:lpstr>Emerging Market Debt (ELD) 6.07% Yield- </vt:lpstr>
      <vt:lpstr>Municipal Bonds (MUB)-2.83%   Mix of AAA, AA, and A rated bonds </vt:lpstr>
      <vt:lpstr>Foreign Currencies – New Dollar Life </vt:lpstr>
      <vt:lpstr>   Japanese Yen (FXY), (YCS) took profits on long (FXY) 3/$91-$93 bear put spread  </vt:lpstr>
      <vt:lpstr>   Euro ($XEU), (FXE), (EUO)- Trying to Break Down     </vt:lpstr>
      <vt:lpstr>   Australian Dollar (FXA)-Trade war China drag    </vt:lpstr>
      <vt:lpstr>Emerging Market Currencies (CEW)   </vt:lpstr>
      <vt:lpstr>Chinese Yuan- (CYB)-Trade War Tonic </vt:lpstr>
      <vt:lpstr>Energy – Crash!</vt:lpstr>
      <vt:lpstr>Oil-More Recession Fears</vt:lpstr>
      <vt:lpstr>  United States Oil Fund (USO)  </vt:lpstr>
      <vt:lpstr>Energy Select Sector SPDR (XLE)-No Performance! (XOM), (CVX), (SLB), (KMI), (EOG), (COP) </vt:lpstr>
      <vt:lpstr>Halliburton (HAL)-New Low </vt:lpstr>
      <vt:lpstr>Natural Gas (UNG)- Major Hedge Fund Blow Up</vt:lpstr>
      <vt:lpstr> Copper (COPX)-One Year Downtrend Trade War Fears Crush </vt:lpstr>
      <vt:lpstr>Precious Metals – Nowheresville</vt:lpstr>
      <vt:lpstr>Gold (GLD)-No Help from Trade War Took profits on long 5/$119-$122 bull call spread took profits on long (GLD) $12/$116-$119 bull call spread  </vt:lpstr>
      <vt:lpstr> Market Vectors Gold Miners ETF- (GDX) – Yikes! Took profits on long the 9/$20.50-$21.50 bull call spread </vt:lpstr>
      <vt:lpstr> Barrick Gold (ABX) </vt:lpstr>
      <vt:lpstr> Newmont Mining- (NEM)-  </vt:lpstr>
      <vt:lpstr> Palladium - (PALL)-  </vt:lpstr>
      <vt:lpstr>Real Estate –The Recession is On</vt:lpstr>
      <vt:lpstr>July Corelogic S&amp;P Case Shiller Home Price Index Las Vegas, Seattle, and San Francisco showing biggest gains </vt:lpstr>
      <vt:lpstr>Simon Property Group (SPG)- </vt:lpstr>
      <vt:lpstr>US Home Construction Index (ITB) (DHI), (LEN), (PHM), (TOL), (NVR)   </vt:lpstr>
      <vt:lpstr>Trade Sheet- So What Do We Do About All This?</vt:lpstr>
      <vt:lpstr>    Next Strategy Webinar   12:00 EST Wednesday, December 12,  2018 from San Francisco, CA  www.madhedgefundtrader.com     email me at support@madhedgefundtrader.com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Nancy Milne</cp:lastModifiedBy>
  <cp:revision>5990</cp:revision>
  <cp:lastPrinted>2017-08-31T13:43:13Z</cp:lastPrinted>
  <dcterms:created xsi:type="dcterms:W3CDTF">2015-02-05T17:12:57Z</dcterms:created>
  <dcterms:modified xsi:type="dcterms:W3CDTF">2018-11-28T17:19:13Z</dcterms:modified>
</cp:coreProperties>
</file>