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78"/>
  </p:notesMasterIdLst>
  <p:sldIdLst>
    <p:sldId id="256" r:id="rId2"/>
    <p:sldId id="836" r:id="rId3"/>
    <p:sldId id="605" r:id="rId4"/>
    <p:sldId id="663" r:id="rId5"/>
    <p:sldId id="664" r:id="rId6"/>
    <p:sldId id="824" r:id="rId7"/>
    <p:sldId id="647" r:id="rId8"/>
    <p:sldId id="695" r:id="rId9"/>
    <p:sldId id="755" r:id="rId10"/>
    <p:sldId id="793" r:id="rId11"/>
    <p:sldId id="267" r:id="rId12"/>
    <p:sldId id="693" r:id="rId13"/>
    <p:sldId id="839" r:id="rId14"/>
    <p:sldId id="787" r:id="rId15"/>
    <p:sldId id="282" r:id="rId16"/>
    <p:sldId id="570" r:id="rId17"/>
    <p:sldId id="280" r:id="rId18"/>
    <p:sldId id="285" r:id="rId19"/>
    <p:sldId id="603" r:id="rId20"/>
    <p:sldId id="563" r:id="rId21"/>
    <p:sldId id="835" r:id="rId22"/>
    <p:sldId id="613" r:id="rId23"/>
    <p:sldId id="831" r:id="rId24"/>
    <p:sldId id="811" r:id="rId25"/>
    <p:sldId id="814" r:id="rId26"/>
    <p:sldId id="764" r:id="rId27"/>
    <p:sldId id="834" r:id="rId28"/>
    <p:sldId id="765" r:id="rId29"/>
    <p:sldId id="840" r:id="rId30"/>
    <p:sldId id="841" r:id="rId31"/>
    <p:sldId id="289" r:id="rId32"/>
    <p:sldId id="730" r:id="rId33"/>
    <p:sldId id="799" r:id="rId34"/>
    <p:sldId id="673" r:id="rId35"/>
    <p:sldId id="830" r:id="rId36"/>
    <p:sldId id="481" r:id="rId37"/>
    <p:sldId id="290" r:id="rId38"/>
    <p:sldId id="669" r:id="rId39"/>
    <p:sldId id="522" r:id="rId40"/>
    <p:sldId id="336" r:id="rId41"/>
    <p:sldId id="295" r:id="rId42"/>
    <p:sldId id="501" r:id="rId43"/>
    <p:sldId id="539" r:id="rId44"/>
    <p:sldId id="751" r:id="rId45"/>
    <p:sldId id="654" r:id="rId46"/>
    <p:sldId id="659" r:id="rId47"/>
    <p:sldId id="655" r:id="rId48"/>
    <p:sldId id="656" r:id="rId49"/>
    <p:sldId id="657" r:id="rId50"/>
    <p:sldId id="658" r:id="rId51"/>
    <p:sldId id="531" r:id="rId52"/>
    <p:sldId id="533" r:id="rId53"/>
    <p:sldId id="756" r:id="rId54"/>
    <p:sldId id="786" r:id="rId55"/>
    <p:sldId id="546" r:id="rId56"/>
    <p:sldId id="536" r:id="rId57"/>
    <p:sldId id="777" r:id="rId58"/>
    <p:sldId id="752" r:id="rId59"/>
    <p:sldId id="388" r:id="rId60"/>
    <p:sldId id="312" r:id="rId61"/>
    <p:sldId id="380" r:id="rId62"/>
    <p:sldId id="747" r:id="rId63"/>
    <p:sldId id="313" r:id="rId64"/>
    <p:sldId id="315" r:id="rId65"/>
    <p:sldId id="812" r:id="rId66"/>
    <p:sldId id="320" r:id="rId67"/>
    <p:sldId id="650" r:id="rId68"/>
    <p:sldId id="729" r:id="rId69"/>
    <p:sldId id="737" r:id="rId70"/>
    <p:sldId id="833" r:id="rId71"/>
    <p:sldId id="754" r:id="rId72"/>
    <p:sldId id="332" r:id="rId73"/>
    <p:sldId id="586" r:id="rId74"/>
    <p:sldId id="349" r:id="rId75"/>
    <p:sldId id="492" r:id="rId76"/>
    <p:sldId id="335" r:id="rId77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58" autoAdjust="0"/>
    <p:restoredTop sz="94769"/>
  </p:normalViewPr>
  <p:slideViewPr>
    <p:cSldViewPr>
      <p:cViewPr varScale="1">
        <p:scale>
          <a:sx n="80" d="100"/>
          <a:sy n="80" d="100"/>
        </p:scale>
        <p:origin x="-8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9035098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01268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752600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41443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20045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785880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5033572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822354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855904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1159540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1150078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5548463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1747158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9470473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770713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7060627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1168300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8231335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130189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761137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3630951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8839316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261966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48240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012694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876254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526525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6232846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260234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3877715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4803799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144743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121125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0264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901442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98081255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377956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280910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29875479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8656321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7614216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15464694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9664567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35060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9232305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8697323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218958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50418997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01390724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58406540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5613155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3788843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717736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0628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140569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“Searching for a Bottom”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81000" y="5105401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Incline Village, NV</a:t>
            </a:r>
            <a: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Dec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ember 12</a:t>
            </a:r>
            <a:r>
              <a:rPr lang="en-US" sz="28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2018</a:t>
            </a:r>
            <a: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" name="Picture 2" descr="A person standing in front of a fence&#10;&#10;Description automatically generated">
            <a:extLst>
              <a:ext uri="{FF2B5EF4-FFF2-40B4-BE49-F238E27FC236}">
                <a16:creationId xmlns:a16="http://schemas.microsoft.com/office/drawing/2014/main" xmlns="" id="{7538FED4-1605-AB44-92B2-60738B13B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7094" y="1676400"/>
            <a:ext cx="2922211" cy="3276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EA7EF7-7A69-BA41-A64C-B15F41B69F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sz="2400" dirty="0"/>
              <a:t>Soybeans (-20%)-Trade War Indicator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1800" dirty="0"/>
              <a:t>Price Action Suggests that the China Trade Talks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are </a:t>
            </a:r>
            <a:r>
              <a:rPr lang="en-US" sz="1800" dirty="0"/>
              <a:t>Going Better than people realize 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C2D019D-966D-4D4F-ADA2-BC14B33AE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676400"/>
            <a:ext cx="6586268" cy="498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0033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304801"/>
            <a:ext cx="8229600" cy="1447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Jobless Claims –The Most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Statistic </a:t>
            </a:r>
            <a:r>
              <a:rPr lang="en-US" sz="24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+10,000</a:t>
            </a:r>
            <a:r>
              <a:rPr lang="en-US" sz="18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 to</a:t>
            </a:r>
            <a:r>
              <a:rPr lang="en-US" sz="1800" b="1" i="0" u="none" strike="noStrike" cap="none" baseline="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234,000,  6 MONTH HIGH</a:t>
            </a:r>
            <a:r>
              <a:rPr lang="en-US" sz="20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/>
            </a:r>
            <a:br>
              <a:rPr lang="en-US" sz="20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endParaRPr lang="en-US" sz="2000" b="1" i="0" u="none" strike="noStrike" cap="none" baseline="0" dirty="0">
              <a:solidFill>
                <a:srgbClr val="FF0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98D9CD-BACD-1E4E-BB75-D377BC2C2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357365"/>
            <a:ext cx="7269018" cy="527203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381000" y="8382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Bill Davis</a:t>
            </a: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View</a:t>
            </a:r>
            <a:b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the </a:t>
            </a:r>
            <a:r>
              <a:rPr lang="en-US" sz="18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1828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i="0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48B23590-DFAD-2849-9175-F1869EFCD0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16571928"/>
              </p:ext>
            </p:extLst>
          </p:nvPr>
        </p:nvGraphicFramePr>
        <p:xfrm>
          <a:off x="1143000" y="1828800"/>
          <a:ext cx="6864377" cy="4525965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631546">
                  <a:extLst>
                    <a:ext uri="{9D8B030D-6E8A-4147-A177-3AD203B41FA5}">
                      <a16:colId xmlns:a16="http://schemas.microsoft.com/office/drawing/2014/main" xmlns="" val="4149500544"/>
                    </a:ext>
                  </a:extLst>
                </a:gridCol>
                <a:gridCol w="1745729">
                  <a:extLst>
                    <a:ext uri="{9D8B030D-6E8A-4147-A177-3AD203B41FA5}">
                      <a16:colId xmlns:a16="http://schemas.microsoft.com/office/drawing/2014/main" xmlns="" val="4060926164"/>
                    </a:ext>
                  </a:extLst>
                </a:gridCol>
                <a:gridCol w="1487102">
                  <a:extLst>
                    <a:ext uri="{9D8B030D-6E8A-4147-A177-3AD203B41FA5}">
                      <a16:colId xmlns:a16="http://schemas.microsoft.com/office/drawing/2014/main" xmlns="" val="2330659176"/>
                    </a:ext>
                  </a:extLst>
                </a:gridCol>
              </a:tblGrid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sng" strike="noStrike" dirty="0">
                          <a:effectLst/>
                        </a:rPr>
                        <a:t>Buys:</a:t>
                      </a:r>
                      <a:endParaRPr lang="en-US" sz="19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Entry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Target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xmlns="" val="2822247938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xmlns="" val="3168481209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Apple (AAPL)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 $          162.00 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175.00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xmlns="" val="1111707254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Exxon Mobil (XOM)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75.00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81.00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xmlns="" val="1883479793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Imax Corp (IMAX)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18.00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22.00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xmlns="" val="118059357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Elli Mae (ELLI)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61.00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80.00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xmlns="" val="395906759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Nvidia Corp (NVDA)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156.00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180.00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xmlns="" val="2655181606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xmlns="" val="104677281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sng" strike="noStrike">
                          <a:effectLst/>
                        </a:rPr>
                        <a:t>Sells: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xmlns="" val="334748544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xmlns="" val="450977385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General Dynamics (GD)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178.00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166.00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xmlns="" val="3160366975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Dollar General (DG)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109.00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100.00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xmlns="" val="73899500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FedEx Corp (FDX)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210.00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185.00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xmlns="" val="365920194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Martin Marietta (MLM)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185.00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172.00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xmlns="" val="150402661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Concho Resources (CXO)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125.00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 $      110.00 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xmlns="" val="8610193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612487875"/>
      </p:ext>
    </p:extLst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533400" y="533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Self Doubts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304800" y="1295400"/>
            <a:ext cx="86868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*The tech meltdown continues, now led by Apple, off 30% in ten weeks, which the algorithms are clearly targeting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*50% of S&amp;P 500 stocks now in bear markets at down 20%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*Banks hot new two year lows, giving up the entire Trump bump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 Buy Backs are still there, but are getting overwhelmed by algos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*Bear markets never start with zero real interest rates 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(3.10% inflation rate – 3.1% ten year Treasury yield = zero)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its bet the ranch time on tech longs,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but stay away from those with big China exposure,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like Apple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05D8F76-D438-DF4D-97DA-69A652428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199" y="4822290"/>
            <a:ext cx="2634049" cy="175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06834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long 12/$250-$260 call spread-expires in 12 trading days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took profits on long 11/$250-$260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0CB09EA-A2E5-42B2-834C-AA75F3D2C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50389"/>
            <a:ext cx="7391400" cy="568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9211964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533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Average-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894204-A62E-48F5-BE54-168D7F99E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076026"/>
            <a:ext cx="7467600" cy="569166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85775" y="2286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11/$135-$140 call spread</a:t>
            </a:r>
            <a:r>
              <a:rPr lang="en-US" sz="24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expires in 12 trading days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11/$135-$140 call spread</a:t>
            </a:r>
            <a:endParaRPr lang="en-US" sz="18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B1181A3-3E95-4A5E-AEA0-E2C36619E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1414684"/>
            <a:ext cx="7086600" cy="540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700783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NASDAQ (QQQ)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398F3AC-041D-45ED-A3E7-0E38BF7CA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1"/>
            <a:ext cx="746945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1277552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(VIX)-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Levitating at a High Level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B054AA-8ED3-48A3-AFA6-22754F289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467840" cy="572911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iPath S&amp;P 500 VIX Short-Term Futures ETN (VXX)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1800" b="0" i="0" u="none" strike="noStrike" cap="none" baseline="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/$40 calls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3/$60-$65 bear put spread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3/$55-$60 bear put spread</a:t>
            </a:r>
            <a:b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1/$20 puts outright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5C04A6D-287F-458D-B3BE-16937A667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561042"/>
            <a:ext cx="6934200" cy="529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6606044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685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Today-New All-Time High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Hanging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tough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beating the market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57200" y="1524001"/>
            <a:ext cx="7772400" cy="502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i="0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4.09% </a:t>
            </a:r>
            <a:r>
              <a:rPr lang="en-US" sz="2200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+1.54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+2.19% MTD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+1.13%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i="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1.38</a:t>
            </a:r>
            <a:r>
              <a:rPr lang="en-US" sz="2200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strike="noStrike" cap="none" baseline="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+12.54</a:t>
            </a:r>
            <a:r>
              <a:rPr lang="en-US" sz="2200" i="0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+1.37%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+1.07%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*November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-1.83%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+4.15%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-0.02%</a:t>
            </a:r>
            <a:r>
              <a:rPr lang="en-US" sz="22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*2018 Year to Date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27.73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compared to</a:t>
            </a:r>
            <a:r>
              <a:rPr lang="en-US" sz="2000" b="1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-0.6</a:t>
            </a: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*Trailing One</a:t>
            </a:r>
            <a:r>
              <a:rPr lang="en-US" sz="2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30.17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+304.20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33.87</a:t>
            </a:r>
            <a:r>
              <a:rPr lang="en-US" sz="20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2000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19050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28838499"/>
      </p:ext>
    </p:extLst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-762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(MSFT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 Earnings beat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12/$95-$100 call spread-expires in 12 days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11/$90-$95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6A6461D-534C-4177-94B1-D4CE9B85B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0" y="1524000"/>
            <a:ext cx="6781800" cy="518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2459821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FB)- Earnings beat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4/$150-$160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6/$130-$140 bull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3/$155-$165 bull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3/$190-$195 bear put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6B6F521-0CAD-43B4-9611-F88A31514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829778"/>
            <a:ext cx="6553768" cy="499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8088902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(AAPL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long 12/$160-$170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</a:t>
            </a:r>
            <a: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long 11/$180-$190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5994F60-D168-4150-A4AE-B73254EF7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1295400"/>
            <a:ext cx="7215439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0697041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E7D1BBF-373D-46E4-AA54-A5DBE8097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66800"/>
            <a:ext cx="765140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2476274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(AMZN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)-Screaming BUY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China business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11/$1,550-$1,600 call spread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11/$1,500-$1,400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11/$1,450- $1,500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4C549DE-198D-4C18-A416-DC6F3E55F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835985"/>
            <a:ext cx="6500423" cy="50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1336853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NVDA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915E64-FD71-43D0-8385-3A00A921B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41" y="1143000"/>
            <a:ext cx="750691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1641890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Micron Technology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(MU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)-Trade Wars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F50D81D-E28D-4BBC-8E31-EA5B2A9F6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19201"/>
            <a:ext cx="737579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7302224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Roku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ROKU)-Apple Enters Their Space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11/$40-$45 call spread (TECH LETTER ONLY)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12/$30-$35 call spread-expires in 12 days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28AC04D-CAE1-486F-AE01-3660B9719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69527"/>
            <a:ext cx="7315200" cy="558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2773593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(CRM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)-Great Earnings-New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11/$105-$110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11/$120-$125 call spread (TECH LETTER ONLY)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E382C9-550F-4D5D-B653-D4C96948C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511537"/>
            <a:ext cx="6934200" cy="534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376878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PYPL)-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11/$72-$77 call spread (TECH LETTER ONLY)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3085D9E-7B7F-4200-8819-1FB8068C3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95400"/>
            <a:ext cx="7298266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3278853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304800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50% long stocks, 20% short bonds, 5% short Volatility</a:t>
            </a:r>
            <a:br>
              <a:rPr lang="en-US" sz="2000" dirty="0"/>
            </a:br>
            <a:r>
              <a:rPr lang="en-US" sz="2000" dirty="0"/>
              <a:t>aggressive bet the ranch long after a decade correction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C9EB65B-3392-D748-9AD6-DC5488C05733}"/>
              </a:ext>
            </a:extLst>
          </p:cNvPr>
          <p:cNvSpPr txBox="1"/>
          <p:nvPr/>
        </p:nvSpPr>
        <p:spPr>
          <a:xfrm>
            <a:off x="6248400" y="2209800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Expiration P&amp;L</a:t>
            </a:r>
            <a:br>
              <a:rPr lang="en-US" sz="1800" b="1" dirty="0"/>
            </a:br>
            <a:r>
              <a:rPr lang="en-US" sz="1800" b="1" dirty="0"/>
              <a:t>31.42%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F709E171-0F67-B64B-8767-0E4678140D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38857027"/>
              </p:ext>
            </p:extLst>
          </p:nvPr>
        </p:nvGraphicFramePr>
        <p:xfrm>
          <a:off x="312545" y="1999528"/>
          <a:ext cx="5166111" cy="4525963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525408">
                  <a:extLst>
                    <a:ext uri="{9D8B030D-6E8A-4147-A177-3AD203B41FA5}">
                      <a16:colId xmlns:a16="http://schemas.microsoft.com/office/drawing/2014/main" xmlns="" val="3526889470"/>
                    </a:ext>
                  </a:extLst>
                </a:gridCol>
                <a:gridCol w="1640703">
                  <a:extLst>
                    <a:ext uri="{9D8B030D-6E8A-4147-A177-3AD203B41FA5}">
                      <a16:colId xmlns:a16="http://schemas.microsoft.com/office/drawing/2014/main" xmlns="" val="824778445"/>
                    </a:ext>
                  </a:extLst>
                </a:gridCol>
              </a:tblGrid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sng" strike="noStrike" dirty="0">
                          <a:effectLst/>
                        </a:rPr>
                        <a:t>Risk On</a:t>
                      </a:r>
                      <a:endParaRPr lang="en-US" sz="1600" b="1" i="0" u="sng" strike="noStrike" dirty="0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xmlns="" val="3075239664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World is Getting Better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xmlns="" val="2698308716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xmlns="" val="2585707360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(TLT) 12/$121-$124 bear put spread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xmlns="" val="383235309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(SPY) 12/$240-$250 call spread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xmlns="" val="768958981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(MSFT) 12/$95-$100 call spread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xmlns="" val="3979199868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(IWM) 12/$$130-$140 calls spread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xmlns="" val="4012366644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xmlns="" val="1051124294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sng" strike="noStrike">
                          <a:effectLst/>
                        </a:rPr>
                        <a:t>Risk Off</a:t>
                      </a:r>
                      <a:endParaRPr lang="en-US" sz="1600" b="1" i="0" u="sng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xmlns="" val="3124159545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endParaRPr lang="en-US" sz="1600" b="1" i="0" u="sng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xmlns="" val="3165553274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(TSLA) 12/$400-$430 put spread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-10.00%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xmlns="" val="3043951068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xmlns="" val="332973828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Total Net Position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30.00%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xmlns="" val="2887082090"/>
                  </a:ext>
                </a:extLst>
              </a:tr>
            </a:tbl>
          </a:graphicData>
        </a:graphic>
      </p:graphicFrame>
      <p:pic>
        <p:nvPicPr>
          <p:cNvPr id="7" name="Picture 6" descr="A picture containing screenshot&#10;&#10;Description automatically generated">
            <a:extLst>
              <a:ext uri="{FF2B5EF4-FFF2-40B4-BE49-F238E27FC236}">
                <a16:creationId xmlns:a16="http://schemas.microsoft.com/office/drawing/2014/main" xmlns="" id="{F3F134AE-6E3B-DC4F-B9CE-0B4F22D69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400" y="3395749"/>
            <a:ext cx="29464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5852961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(ADBE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E40B9B9-5162-4FE0-A813-E17DF95BF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1" y="1328208"/>
            <a:ext cx="7239000" cy="552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1775798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(XLI)-No Support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82E891-2096-4BD7-A7E1-BD3E96D9B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95400"/>
            <a:ext cx="7252102" cy="552941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)-Tariffs Trouble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 duties cause users to abandon steel</a:t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Unwound the entire Trump trade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279EA2-9A46-4647-AEB5-51A86E4BD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0"/>
            <a:ext cx="7547779" cy="580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5214631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TSLA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Rising share price on successful Tesla 3 deliveries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largest outside shareholder says they want more stock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12/$400-$430 bear put spread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145B027-43D5-45C6-AE0B-024B56813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476433"/>
            <a:ext cx="7010400" cy="535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7097794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Southwest Airlines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LUV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)-No oil help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Warren Buffett’s Favorite Airline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A0C77AE-9A03-41BE-9C03-011388879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66801"/>
            <a:ext cx="7578498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3797686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3/$40-$45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B68017-B92C-4E23-B6DF-387CE9C91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66800"/>
            <a:ext cx="7535076" cy="578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491653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Sector SPDR (XTN)-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5428CCC-B784-4F4B-99DC-C1ED93795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219200"/>
            <a:ext cx="729626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7774040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(RXL)-New Highs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CCA499A-4835-4D00-AFF0-09BD3F359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0"/>
            <a:ext cx="7550688" cy="582506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-The Next Buggy Whip maker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took profits on long 10/$227.50-$232.50 vertical bull call spread</a:t>
            </a:r>
            <a:endParaRPr lang="en-US" sz="16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5737E41-DE13-4D15-9D09-BAA77EBEB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510848"/>
            <a:ext cx="6934200" cy="533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8612644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PANW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1BF5377-D5EF-41AF-956C-7109F7C8F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512593" cy="572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6399747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228600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>
              <a:buClr>
                <a:schemeClr val="dk1"/>
              </a:buClr>
              <a:buSzPct val="25000"/>
            </a:pPr>
            <a:endParaRPr lang="en-US" sz="24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84126D67-AE9F-1F44-804C-C06D53BD0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347831"/>
            <a:ext cx="7772400" cy="520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0241213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(XLY)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60A8BD6-783D-462D-8BC9-D5E9AFA78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1"/>
            <a:ext cx="7552214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HEDJ)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Quadruple top Top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655414E-1068-4A40-8DEB-6C163E28C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914400"/>
            <a:ext cx="7772953" cy="591537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4C783D-E10E-4B81-B45E-AAACB964A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66801"/>
            <a:ext cx="7622788" cy="579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247106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Killed by Strong Dollar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F87623-F153-4617-B6DA-7727A8452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960563"/>
            <a:ext cx="7696200" cy="589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0030826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838200" y="1417637"/>
            <a:ext cx="7772400" cy="563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*Huge global “RISK OFF” creates flight to safety bid that takes yields down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55</a:t>
            </a: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basis points to a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2.80</a:t>
            </a: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% low</a:t>
            </a:r>
            <a: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*The ”One and Done” theory is taking over to spur the rally, which calls for one more rate hike in December and then no more</a:t>
            </a:r>
            <a:r>
              <a:rPr lang="en-US" sz="1800" i="0" u="none" strike="noStrike" cap="none" baseline="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/>
            </a:r>
            <a:br>
              <a:rPr lang="en-US" sz="1800" i="0" u="none" strike="noStrike" cap="none" baseline="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*What is most likely is a rate hike in December and then a six month pause</a:t>
            </a:r>
            <a:r>
              <a:rPr lang="en-US" sz="1800" i="0" u="none" strike="noStrike" cap="none" baseline="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/>
            </a:r>
            <a:br>
              <a:rPr lang="en-US" sz="1800" i="0" u="none" strike="noStrike" cap="none" baseline="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*Now looking for only a 3.00% ten year US Treasury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yield by yearend, and 4% in a year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*Exploding deficits will weigh 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bonds for the next decade, sell every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rally across the space, up 100% 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 TWO YEARS!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Bottom Line: Sell every four point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rally in the (TLT)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Bonds-Dead Can Bounce</a:t>
            </a:r>
          </a:p>
        </p:txBody>
      </p:sp>
    </p:spTree>
    <p:extLst>
      <p:ext uri="{BB962C8B-B14F-4D97-AF65-F5344CB8AC3E}">
        <p14:creationId xmlns:p14="http://schemas.microsoft.com/office/powerpoint/2010/main" xmlns="" val="817295950"/>
      </p:ext>
    </p:extLst>
  </p:cSld>
  <p:clrMapOvr>
    <a:masterClrMapping/>
  </p:clrMapOvr>
  <p:transition spd="slow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38200"/>
            <a:ext cx="8229600" cy="11430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r>
              <a:rPr lang="en-US" sz="2000" dirty="0"/>
              <a:t>Bottom of Range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>
                <a:solidFill>
                  <a:schemeClr val="tx1"/>
                </a:solidFill>
              </a:rPr>
              <a:t>long 12/$121-$124 call spread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long (TLT)  10/$114-117 call spread </a:t>
            </a:r>
            <a:r>
              <a:rPr lang="en-US" sz="1800" dirty="0">
                <a:solidFill>
                  <a:srgbClr val="00B050"/>
                </a:solidFill>
              </a:rPr>
              <a:t/>
            </a:r>
            <a:br>
              <a:rPr lang="en-US" sz="18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B050"/>
                </a:solidFill>
              </a:rPr>
              <a:t>took profits on long (TLT)  9/$123-$126 put spread</a:t>
            </a:r>
            <a:br>
              <a:rPr lang="en-US" sz="18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B050"/>
                </a:solidFill>
              </a:rPr>
              <a:t>took profits on long 11/$116-$119 call spread</a:t>
            </a:r>
            <a:br>
              <a:rPr lang="en-US" sz="18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B050"/>
                </a:solidFill>
              </a:rPr>
              <a:t>took profits on long 11/$117-$120 call spread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long 12/$116-$119 call spread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long 12/$117-$120 call spread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dirty="0"/>
              <a:t/>
            </a:r>
            <a:br>
              <a:rPr lang="en-US" dirty="0"/>
            </a:b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1BE3F46-2C0E-4F53-AFEC-839B4983D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581221"/>
            <a:ext cx="5600700" cy="427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8653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0025"/>
            <a:ext cx="9144000" cy="1143000"/>
          </a:xfrm>
        </p:spPr>
        <p:txBody>
          <a:bodyPr/>
          <a:lstStyle/>
          <a:p>
            <a:r>
              <a:rPr lang="en-US" sz="2400" dirty="0"/>
              <a:t>Ten Year Treasury Yield ($TNX) 3.05%</a:t>
            </a:r>
            <a:br>
              <a:rPr lang="en-US" sz="2400" dirty="0"/>
            </a:br>
            <a:r>
              <a:rPr lang="en-US" sz="2400" dirty="0"/>
              <a:t>Breakdown, Now major Support</a:t>
            </a:r>
            <a:br>
              <a:rPr lang="en-US" sz="2400" dirty="0"/>
            </a:b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477BB58-77F0-498E-90FD-0E3BFB556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474" y="1134533"/>
            <a:ext cx="7457052" cy="574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93722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5.96% Yield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92ACA64-4A52-4ED6-9293-68CCB1EF6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990601"/>
            <a:ext cx="7692616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7776870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(TBT)-Strong Buy Territory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110948-7706-4213-BD1B-590720373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1"/>
            <a:ext cx="745885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4828789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6.07% Yield-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BCDA6DB-1E18-42B0-B789-AEE9CB648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66801"/>
            <a:ext cx="7473363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0653971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2286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>
              <a:buClr>
                <a:schemeClr val="dk1"/>
              </a:buClr>
              <a:buSzPct val="25000"/>
            </a:pPr>
            <a:endParaRPr lang="en-US" sz="24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xmlns="" id="{7CFE2C93-0B7A-5641-B43F-B27D18EEC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298694"/>
            <a:ext cx="8032750" cy="525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599132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(MUB)-2.83%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4392F47-293A-48FD-852F-26679A275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143001"/>
            <a:ext cx="740961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7513064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Topping Dollar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457200" y="1219200"/>
            <a:ext cx="8229600" cy="60356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*Slowing pace of US interest rate rises mean that the dollar may be topping here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*Euro (FXE)and Japanese yen (FXY) could be putting in a bottom here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*Chinese Yuan sitting at 10 year low, but starting to trend up on trade hopes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*British pound rallies strong in the imminent collapse of the British government and the end of Brexit keep the UK in the EC.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crashes to $3,600, down 82.5% in a year,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the Ponzi Scheme collapses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Bottom Line: stand aside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7EE09A4-7314-CE41-8066-FE1036CA7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975" y="4495800"/>
            <a:ext cx="3152775" cy="210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2054189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(FXY) 3/$91-$93 bear put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4FF990B-BCB5-413F-95D6-17C798AE0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99" y="1219200"/>
            <a:ext cx="7197693" cy="562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9977844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(FXE), (EUO)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Trying to Break Upwards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BB31BA9-C6C9-4DC5-9608-D5B88CDD0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990601"/>
            <a:ext cx="7624956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155807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(FXA)-Trade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hopes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049AA38-5932-4AF3-A3FF-CC38C3335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1197170"/>
            <a:ext cx="7239000" cy="566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2135388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CEW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)-Head and Shoulders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AA7415-2F4D-4B9C-8DDA-BEBD776B4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80188"/>
            <a:ext cx="7467600" cy="576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0849687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(CYB)-Trade War Tonic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3E02EF7-3A7E-4879-9B06-C07CA839C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990601"/>
            <a:ext cx="7532353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0325036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 Disaster!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82% in a Year!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66BBA3-12BB-9949-A455-4D48E3AE0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600200"/>
            <a:ext cx="7239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4856470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0" y="301752"/>
            <a:ext cx="9144000" cy="84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Energy – </a:t>
            </a: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Crash!</a:t>
            </a:r>
            <a:endParaRPr lang="en-US" sz="28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Shape 423"/>
          <p:cNvSpPr txBox="1"/>
          <p:nvPr/>
        </p:nvSpPr>
        <p:spPr>
          <a:xfrm>
            <a:off x="6096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762001" y="1292352"/>
            <a:ext cx="7772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sz="2000" dirty="0">
                <a:solidFill>
                  <a:schemeClr val="tx1"/>
                </a:solidFill>
              </a:rPr>
              <a:t>*Oil gets crushed on recession fears, down 35% in 7 weeks</a:t>
            </a: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*Iran ended up selling its oil to China so no global shortage</a:t>
            </a: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*Prices are struggling to put in a bottom here, but the stocks aren’t buying it</a:t>
            </a: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*If there is no imminent recession the entire sector is now a screaming buy</a:t>
            </a: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Copper bouncing along two year lows</a:t>
            </a:r>
            <a:r>
              <a:rPr lang="en-US" sz="2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*Futures have gone from backwardation</a:t>
            </a: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to contango for the first time in a year,</a:t>
            </a: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which is hugely price negative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*Bottom Line: BUY</a:t>
            </a: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4908274"/>
      </p:ext>
    </p:extLst>
  </p:cSld>
  <p:clrMapOvr>
    <a:masterClrMapping/>
  </p:clrMapOvr>
  <p:transition spd="slow">
    <p:wip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-More Recession Fears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7EACDC2-D334-4F69-821A-AC43C9A80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181" y="1066800"/>
            <a:ext cx="7565638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4835644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41300"/>
            <a:ext cx="82296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*G-20 disaster weighs heavily on the global economy and on the markets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*Markets remain the most oversold history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*Huge bond market rally acts as a major market stimulus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*Softening Fed rate stance could be capping the US dollar, a major drag on US earnings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*So does the Oil crash, which created a $200 billion stimulus for the US economy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*Washington is emerging as a major threat to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the market after ignoring it for years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*All that said, I still expect the S&amp;P 500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to be up 5% by the end of the year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and there is still good money to be made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91644D8-EFEA-824C-AB09-A2ED95354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4371242"/>
            <a:ext cx="3048000" cy="202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76835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1EA3C1-DF42-4AE9-ADA5-13949D362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0"/>
            <a:ext cx="7518968" cy="577708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</a:t>
            </a:r>
            <a:r>
              <a:rPr lang="en-US" sz="24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)-No Performance!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C36D00-1B0B-4836-BC57-9234D3E4E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066800"/>
            <a:ext cx="7563658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)-New Low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5765516-3354-415A-8837-AAC1B260C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0"/>
            <a:ext cx="7646020" cy="580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9640514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Hedge Fund Blow Up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27ACE30-25A9-4930-BFC6-80791724A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66800"/>
            <a:ext cx="7555637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(COPX)-One Year Downtrend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War Fears Crush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540B4E9-C703-484B-8C01-1895638BA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1066801"/>
            <a:ext cx="7508407" cy="579119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0" y="454152"/>
            <a:ext cx="9144000" cy="84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Precious Metals – Breakout</a:t>
            </a:r>
            <a:endParaRPr lang="en-US"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28600" y="1417639"/>
            <a:ext cx="79248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*Gold finally gets a decent flight to safety bid of of extreme fear in the stock market, taking it to a multi month high</a:t>
            </a:r>
            <a: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 rally that has lowered ten year US Treasury yields by 55 basis points has been another huge help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hate rising rates and love falling ones because of fading yield competition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get ready to buy the 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next big dip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C724197-159C-474E-9E35-04456CEC4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4267200"/>
            <a:ext cx="3894471" cy="21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2365503"/>
      </p:ext>
    </p:extLst>
  </p:cSld>
  <p:clrMapOvr>
    <a:masterClrMapping/>
  </p:clrMapOvr>
  <p:transition spd="slow">
    <p:wip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Help from Trade War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5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/$119-$122 bull call spread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(GLD) $12/$116-$119 bull call spread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A4C18FE-297B-4C47-A03F-4480AD3E4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276849"/>
            <a:ext cx="7315200" cy="557550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Yikes!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9/$20.50-$21.50 bull call spread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7C482A3-103F-4CDB-A4FA-7AC00A9EB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66800"/>
            <a:ext cx="7464705" cy="571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2419888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Gold (ABX)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58FA776-6909-4956-8E0F-A31B4E998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990601"/>
            <a:ext cx="764271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6714637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3BD81B6-081D-435B-8674-C3F7F793B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990600"/>
            <a:ext cx="7662086" cy="583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7858101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85800"/>
            <a:ext cx="91440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Index-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5" name="Picture 4" descr="A device with a screen&#10;&#10;Description automatically generated">
            <a:extLst>
              <a:ext uri="{FF2B5EF4-FFF2-40B4-BE49-F238E27FC236}">
                <a16:creationId xmlns:a16="http://schemas.microsoft.com/office/drawing/2014/main" xmlns="" id="{8F88DB15-2134-AE4A-87FA-133B519CD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27385"/>
            <a:ext cx="7467600" cy="402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59502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Palladium - (PALL)-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BC54EB5-B711-4BA5-B76C-68B5A8D92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90600"/>
            <a:ext cx="7467600" cy="579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8178797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0" y="202051"/>
            <a:ext cx="9144000" cy="84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Real Estate –A World of Hurt</a:t>
            </a: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533400" y="1371600"/>
            <a:ext cx="8381144" cy="55927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 rally has triggered a dramatic dip in 30 year fixed rate mortgage rates down to 4.7%, spurring a round of refi activity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*Mortgage applications jump 1.6%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*Home price appreciation hits a two year low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*89% of Millennials still plan to become homeowners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*Toll Brothers (TOL) sales hit a four year low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S&amp;P 500 Case-Shiller drops to 5.5</a:t>
            </a: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annual gain, the lowest in a 18 months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Stand aside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E8D6BE0-D14B-F548-9880-A438546FC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0499" y="4419600"/>
            <a:ext cx="3744045" cy="209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8156935"/>
      </p:ext>
    </p:extLst>
  </p:cSld>
  <p:clrMapOvr>
    <a:masterClrMapping/>
  </p:clrMapOvr>
  <p:transition spd="slow">
    <p:wip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533400" y="609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July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Corelogic S&amp;P Case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Shiller Home Price Index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 Vegas, Seattle, and San Francisco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showing biggest gains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E0505AE-F9D0-1641-BE68-C27B40B48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703271"/>
            <a:ext cx="7772400" cy="446892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2000" dirty="0"/>
              <a:t>Simon Property Group (SPG)-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C010C5D-C248-46AB-8F79-A7A16BA7A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43001"/>
            <a:ext cx="741826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20957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7B18B50-3432-4BD7-8C60-B6B6BBDA3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187517"/>
            <a:ext cx="7010400" cy="5365683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457200" y="381001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457200" y="22557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*Stocks-buy dips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*Bonds-sell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any and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rallies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*Commodities-stand aside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*Currencies-stand aside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buy dips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*Oil – Buy dips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*Volatility-buy dips to $12</a:t>
            </a: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estate-stand aside</a:t>
            </a:r>
            <a:endParaRPr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2362200"/>
            <a:ext cx="2631381" cy="396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2786855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381000" y="1524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Wednesday, 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January 9,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2019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San Francisco, CA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u="sng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u="sng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u="sng" dirty="0" err="1">
                <a:solidFill>
                  <a:srgbClr val="005A9C"/>
                </a:solidFill>
                <a:latin typeface="Calibri"/>
                <a:ea typeface="Calibri"/>
                <a:cs typeface="Calibri"/>
                <a:sym typeface="Calibri"/>
              </a:rPr>
              <a:t>www.madhedgefundtrader.com</a:t>
            </a:r>
            <a:r>
              <a:rPr lang="en-US" sz="2400" dirty="0">
                <a:solidFill>
                  <a:srgbClr val="005A9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i="0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286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2" name="Picture 1" descr="0001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4600" y="1447800"/>
            <a:ext cx="2101755" cy="316444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Best ”BUY” Entry Point in 3 Years</a:t>
            </a:r>
            <a:r>
              <a:rPr lang="en-US" sz="2400" b="1" dirty="0"/>
              <a:t/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0"/>
            <a:ext cx="8229600" cy="45261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xmlns="" id="{3A11F493-5924-C44D-94C4-ED11B95D6F91}"/>
              </a:ext>
            </a:extLst>
          </p:cNvPr>
          <p:cNvSpPr/>
          <p:nvPr/>
        </p:nvSpPr>
        <p:spPr>
          <a:xfrm>
            <a:off x="7514009" y="2058812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  <p:sp>
        <p:nvSpPr>
          <p:cNvPr id="7" name="Left Arrow Callout 6">
            <a:extLst>
              <a:ext uri="{FF2B5EF4-FFF2-40B4-BE49-F238E27FC236}">
                <a16:creationId xmlns:a16="http://schemas.microsoft.com/office/drawing/2014/main" xmlns="" id="{E8880F8A-2526-0249-BF5A-C766930E866D}"/>
              </a:ext>
            </a:extLst>
          </p:cNvPr>
          <p:cNvSpPr/>
          <p:nvPr/>
        </p:nvSpPr>
        <p:spPr>
          <a:xfrm>
            <a:off x="7489219" y="5181600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pic>
        <p:nvPicPr>
          <p:cNvPr id="5" name="Picture 4" descr="A picture containing sky&#10;&#10;Description automatically generated">
            <a:extLst>
              <a:ext uri="{FF2B5EF4-FFF2-40B4-BE49-F238E27FC236}">
                <a16:creationId xmlns:a16="http://schemas.microsoft.com/office/drawing/2014/main" xmlns="" id="{B62CF27B-F4E5-1243-8AF1-C36B5FD66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905000"/>
            <a:ext cx="7086600" cy="467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4617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–Confusion</a:t>
            </a:r>
            <a:endParaRPr lang="en-US"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381000" y="1219200"/>
            <a:ext cx="8229600" cy="6172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*US economic data moving from uniformly strong to mixed,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Weekly Jobless Claims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hit a six month high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*Two months of weak nonfarm payroll data signals another nail in the bull market’s coffin, but it will take at least another 6 months to bury it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*G-20 disaster weighs heavily on the global economy and on the markets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*Oil price crash is emerging as a major new economic stimulus, but is crushing the energy industry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*Peaking dollar could boost non-dollar plays, like emerging markets (EEM) and the currencies (FXE) and (FXY)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*Europe is in free fall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*Next Fed 25 basis point rate rise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December 19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8FE1F58-7E7E-1148-9867-C41F183E5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4787479"/>
            <a:ext cx="2834640" cy="189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0270766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27024</TotalTime>
  <Words>607</Words>
  <Application>Microsoft Office PowerPoint</Application>
  <PresentationFormat>On-screen Show (4:3)</PresentationFormat>
  <Paragraphs>149</Paragraphs>
  <Slides>76</Slides>
  <Notes>69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7" baseType="lpstr">
      <vt:lpstr>Office Theme</vt:lpstr>
      <vt:lpstr>The Mad Hedge Fund Trader “Searching for a Bottom” </vt:lpstr>
      <vt:lpstr> Trade Alert Performance Today-New All-Time High Hanging tough and beating the market </vt:lpstr>
      <vt:lpstr>Slide 2</vt:lpstr>
      <vt:lpstr>Slide 3</vt:lpstr>
      <vt:lpstr>Slide 4</vt:lpstr>
      <vt:lpstr>The Method to My Madness</vt:lpstr>
      <vt:lpstr>The Mad Hedge Profit Predictor Market Timing Index- An artificial intelligence driven algorithm that analyzes 30 different economic, technical, and momentum driven indicators </vt:lpstr>
      <vt:lpstr> The Mad Hedge Profit Predictor Best ”BUY” Entry Point in 3 Years </vt:lpstr>
      <vt:lpstr>The Global Economy –Confusion</vt:lpstr>
      <vt:lpstr>Soybeans (-20%)-Trade War Indicator Price Action Suggests that the China Trade Talks  are Going Better than people realize  </vt:lpstr>
      <vt:lpstr>Weekly Jobless Claims –The Most Important Statistic  +10,000 to 234,000,  6 MONTH HIGH </vt:lpstr>
      <vt:lpstr>The Bill Davis View A $1,500 Upgrade for the Mad Day Trader Service </vt:lpstr>
      <vt:lpstr>Stocks – Self Doubts</vt:lpstr>
      <vt:lpstr>   S&amp;P 500-  long 12/$250-$260 call spread-expires in 12 trading days  took profits on long 11/$250-$260 call spread     </vt:lpstr>
      <vt:lpstr> Dow Average- </vt:lpstr>
      <vt:lpstr> Russell 2000 (IWM)- long 11/$135-$140 call spread - expires in 12 trading days took profits on long 11/$135-$140 call spread</vt:lpstr>
      <vt:lpstr>NASDAQ (QQQ)</vt:lpstr>
      <vt:lpstr>(VIX)- Levitating at a High Level </vt:lpstr>
      <vt:lpstr> iPath S&amp;P 500 VIX Short-Term Futures ETN (VXX) took profits on long 1/$40 calls took profits on long 3/$60-$65 bear put spread took profits on long 3/$55-$60 bear put spread stopped out of long 1/$20 puts outright </vt:lpstr>
      <vt:lpstr>   Microsoft (MSFT)- Earnings beat long 12/$95-$100 call spread-expires in 12 days took profits on long 11/$90-$95 call spread    </vt:lpstr>
      <vt:lpstr>   Facebook (FB)- Earnings beat stopped out of long 4/$150-$160 call spread took profits on long 6/$130-$140 bull call spread took profits on long 3/$155-$165 bull call spread took profits on long 3/$190-$195 bear put spread     </vt:lpstr>
      <vt:lpstr>   Apple (AAPL)- stopped out of long 12/$160-$170 call spread took profits on long 11/$180-$190 call spread   </vt:lpstr>
      <vt:lpstr>  Alphabet (GOOGL)-    </vt:lpstr>
      <vt:lpstr>      Amazon (AMZN)-Screaming BUY no China business stopped out of long 11/$1,550-$1,600 call spread took profits on long 11/$1,500-$1,400 call spread stopped out of long 11/$1,450- $1,500 call spread     </vt:lpstr>
      <vt:lpstr>NVIDIA (NVDA)-    </vt:lpstr>
      <vt:lpstr>  Micron Technology (MU)-Trade Wars    </vt:lpstr>
      <vt:lpstr>  Roku (ROKU)-Apple Enters Their Space took profits on long 11/$40-$45 call spread (TECH LETTER ONLY) long 12/$30-$35 call spread-expires in 12 days   </vt:lpstr>
      <vt:lpstr>  Salesforce (CRM)-Great Earnings-New Highs took profits on long 11/$105-$110 call spread took profits on long 11/$120-$125 call spread (TECH LETTER ONLY)   </vt:lpstr>
      <vt:lpstr>  PayPal (PYPL)- long 11/$72-$77 call spread (TECH LETTER ONLY)   </vt:lpstr>
      <vt:lpstr>  Adobe (ADBE)- The Quality Non-China tech play   </vt:lpstr>
      <vt:lpstr>Industrials Sector SPDR (XLI)-No Support (GE), (MMM), (UNP), (UTX), (BA), (HON)</vt:lpstr>
      <vt:lpstr>US Steel (X)-Tariffs Trouble Import duties cause users to abandon steel Unwound the entire Trump trade  </vt:lpstr>
      <vt:lpstr> Tesla (TSLA)- Rising share price on successful Tesla 3 deliveries largest outside shareholder says they want more stock long 12/$400-$430 bear put spread   </vt:lpstr>
      <vt:lpstr>Southwest Airlines (LUV)-No oil help  Warren Buffett’s Favorite Airline</vt:lpstr>
      <vt:lpstr>Delta Airlines (DAL) took profits on 3/$40-$45 call spread </vt:lpstr>
      <vt:lpstr>Transports Sector SPDR (XTN)-  (ALGT),  (ALK), (JBLU), (LUV), (CHRW), (DAL) </vt:lpstr>
      <vt:lpstr>Health Care Sector (XLV), (RXL)-New Highs (JNJ), (PFE), (MRK), (GILD), (ACT), (AMGN) </vt:lpstr>
      <vt:lpstr>Goldman Sachs (GS)-The Next Buggy Whip maker  took profits on long 10/$227.50-$232.50 vertical bull call spread</vt:lpstr>
      <vt:lpstr>Palo Alto Networks (PANW)- Hacking never goes out of fashion</vt:lpstr>
      <vt:lpstr>Consumer Discretionary SPDR (XLY) (DIS), (AMZN), (HD), (CMCSA), (MCD), (SBUX) </vt:lpstr>
      <vt:lpstr>Europe Hedged Equity (HEDJ)-Quadruple top Top </vt:lpstr>
      <vt:lpstr>Japan (DXJ)- </vt:lpstr>
      <vt:lpstr> Emerging Markets (EEM)- Killed by Strong Dollar</vt:lpstr>
      <vt:lpstr>Bonds-Dead Can Bounce</vt:lpstr>
      <vt:lpstr>  Treasury ETF (TLT) – Bottom of Range long 12/$121-$124 call spread took profits on long (TLT)  10/$114-117 call spread  took profits on long (TLT)  9/$123-$126 put spread took profits on long 11/$116-$119 call spread took profits on long 11/$117-$120 call spread took profits on long 12/$116-$119 call spread took profits on long 12/$117-$120 call spread   </vt:lpstr>
      <vt:lpstr>Ten Year Treasury Yield ($TNX) 3.05% Breakdown, Now major Support </vt:lpstr>
      <vt:lpstr>Junk Bonds (HYG) 5.96% Yield </vt:lpstr>
      <vt:lpstr>2X Short Treasuries (TBT)-Strong Buy Territory</vt:lpstr>
      <vt:lpstr>Emerging Market Debt (ELD) 6.07% Yield- </vt:lpstr>
      <vt:lpstr>Municipal Bonds (MUB)-2.83%   Mix of AAA, AA, and A rated bonds </vt:lpstr>
      <vt:lpstr>Foreign Currencies – Topping Dollar</vt:lpstr>
      <vt:lpstr>   Japanese Yen (FXY), (YCS) took profits on long (FXY) 3/$91-$93 bear put spread  </vt:lpstr>
      <vt:lpstr>   Euro ($XEU), (FXE), (EUO)- Trying to Break Upwards     </vt:lpstr>
      <vt:lpstr>   Australian Dollar (FXA)-Trade hopes    </vt:lpstr>
      <vt:lpstr>Emerging Market Currencies (CEW)-Head and Shoulders   </vt:lpstr>
      <vt:lpstr>Chinese Yuan- (CYB)-Trade War Tonic </vt:lpstr>
      <vt:lpstr> Bitcoin- Disaster! Dow 82% in a Year!  </vt:lpstr>
      <vt:lpstr>Energy – Crash!</vt:lpstr>
      <vt:lpstr>Oil-More Recession Fears</vt:lpstr>
      <vt:lpstr>  United States Oil Fund (USO)  </vt:lpstr>
      <vt:lpstr>Energy Select Sector SPDR (XLE)-No Performance! (XOM), (CVX), (SLB), (KMI), (EOG), (COP) </vt:lpstr>
      <vt:lpstr>Halliburton (HAL)-New Low </vt:lpstr>
      <vt:lpstr>Natural Gas (UNG)- Major Hedge Fund Blow Up</vt:lpstr>
      <vt:lpstr> Copper (COPX)-One Year Downtrend Trade War Fears Crush </vt:lpstr>
      <vt:lpstr>Precious Metals – Breakout</vt:lpstr>
      <vt:lpstr>Gold (GLD)-No Help from Trade War Took profits on long 5/$119-$122 bull call spread took profits on long (GLD) $12/$116-$119 bull call spread  </vt:lpstr>
      <vt:lpstr> Market Vectors Gold Miners ETF- (GDX) – Yikes! Took profits on long the 9/$20.50-$21.50 bull call spread </vt:lpstr>
      <vt:lpstr> Barrick Gold (ABX) </vt:lpstr>
      <vt:lpstr> Newmont Mining- (NEM)-  </vt:lpstr>
      <vt:lpstr> Palladium - (PALL)-  </vt:lpstr>
      <vt:lpstr>Real Estate –A World of Hurt</vt:lpstr>
      <vt:lpstr>July Corelogic S&amp;P Case Shiller Home Price Index Las Vegas, Seattle, and San Francisco showing biggest gains </vt:lpstr>
      <vt:lpstr>Simon Property Group (SPG)- </vt:lpstr>
      <vt:lpstr>US Home Construction Index (ITB) (DHI), (LEN), (PHM), (TOL), (NVR)   </vt:lpstr>
      <vt:lpstr>Trade Sheet- So What Do We Do About All This?</vt:lpstr>
      <vt:lpstr>    Next Strategy Webinar    12:00 EST Wednesday, January 9,  2019 from San Francisco, CA  www.madhedgefundtrader.com     email me at support@madhedgefundtrader.com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Nancy Milne</cp:lastModifiedBy>
  <cp:revision>6013</cp:revision>
  <cp:lastPrinted>2017-08-31T13:43:13Z</cp:lastPrinted>
  <dcterms:created xsi:type="dcterms:W3CDTF">2015-02-05T17:12:57Z</dcterms:created>
  <dcterms:modified xsi:type="dcterms:W3CDTF">2018-12-12T17:03:50Z</dcterms:modified>
</cp:coreProperties>
</file>