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836" r:id="rId3"/>
    <p:sldId id="605" r:id="rId4"/>
    <p:sldId id="845" r:id="rId5"/>
    <p:sldId id="663" r:id="rId6"/>
    <p:sldId id="664" r:id="rId7"/>
    <p:sldId id="844" r:id="rId8"/>
    <p:sldId id="824" r:id="rId9"/>
    <p:sldId id="842" r:id="rId10"/>
    <p:sldId id="647" r:id="rId11"/>
    <p:sldId id="695" r:id="rId12"/>
    <p:sldId id="755" r:id="rId13"/>
    <p:sldId id="793" r:id="rId14"/>
    <p:sldId id="267" r:id="rId15"/>
    <p:sldId id="693" r:id="rId16"/>
    <p:sldId id="839" r:id="rId17"/>
    <p:sldId id="787" r:id="rId18"/>
    <p:sldId id="848" r:id="rId19"/>
    <p:sldId id="282" r:id="rId20"/>
    <p:sldId id="570" r:id="rId21"/>
    <p:sldId id="280" r:id="rId22"/>
    <p:sldId id="285" r:id="rId23"/>
    <p:sldId id="603" r:id="rId24"/>
    <p:sldId id="563" r:id="rId25"/>
    <p:sldId id="835" r:id="rId26"/>
    <p:sldId id="613" r:id="rId27"/>
    <p:sldId id="831" r:id="rId28"/>
    <p:sldId id="811" r:id="rId29"/>
    <p:sldId id="814" r:id="rId30"/>
    <p:sldId id="764" r:id="rId31"/>
    <p:sldId id="765" r:id="rId32"/>
    <p:sldId id="840" r:id="rId33"/>
    <p:sldId id="841" r:id="rId34"/>
    <p:sldId id="289" r:id="rId35"/>
    <p:sldId id="730" r:id="rId36"/>
    <p:sldId id="799" r:id="rId37"/>
    <p:sldId id="673" r:id="rId38"/>
    <p:sldId id="830" r:id="rId39"/>
    <p:sldId id="481" r:id="rId40"/>
    <p:sldId id="290" r:id="rId41"/>
    <p:sldId id="669" r:id="rId42"/>
    <p:sldId id="522" r:id="rId43"/>
    <p:sldId id="336" r:id="rId44"/>
    <p:sldId id="295" r:id="rId45"/>
    <p:sldId id="501" r:id="rId46"/>
    <p:sldId id="539" r:id="rId47"/>
    <p:sldId id="751" r:id="rId48"/>
    <p:sldId id="654" r:id="rId49"/>
    <p:sldId id="659" r:id="rId50"/>
    <p:sldId id="655" r:id="rId51"/>
    <p:sldId id="656" r:id="rId52"/>
    <p:sldId id="657" r:id="rId53"/>
    <p:sldId id="658" r:id="rId54"/>
    <p:sldId id="531" r:id="rId55"/>
    <p:sldId id="846" r:id="rId56"/>
    <p:sldId id="533" r:id="rId57"/>
    <p:sldId id="756" r:id="rId58"/>
    <p:sldId id="786" r:id="rId59"/>
    <p:sldId id="546" r:id="rId60"/>
    <p:sldId id="536" r:id="rId61"/>
    <p:sldId id="777" r:id="rId62"/>
    <p:sldId id="752" r:id="rId63"/>
    <p:sldId id="388" r:id="rId64"/>
    <p:sldId id="312" r:id="rId65"/>
    <p:sldId id="380" r:id="rId66"/>
    <p:sldId id="747" r:id="rId67"/>
    <p:sldId id="313" r:id="rId68"/>
    <p:sldId id="315" r:id="rId69"/>
    <p:sldId id="812" r:id="rId70"/>
    <p:sldId id="843" r:id="rId71"/>
    <p:sldId id="320" r:id="rId72"/>
    <p:sldId id="650" r:id="rId73"/>
    <p:sldId id="729" r:id="rId74"/>
    <p:sldId id="737" r:id="rId75"/>
    <p:sldId id="833" r:id="rId76"/>
    <p:sldId id="754" r:id="rId77"/>
    <p:sldId id="332" r:id="rId78"/>
    <p:sldId id="586" r:id="rId79"/>
    <p:sldId id="349" r:id="rId80"/>
    <p:sldId id="492" r:id="rId81"/>
    <p:sldId id="335" r:id="rId8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82" autoAdjust="0"/>
    <p:restoredTop sz="94794"/>
  </p:normalViewPr>
  <p:slideViewPr>
    <p:cSldViewPr>
      <p:cViewPr varScale="1">
        <p:scale>
          <a:sx n="90" d="100"/>
          <a:sy n="90" d="100"/>
        </p:scale>
        <p:origin x="1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31095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03357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87547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041899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Bottom is In”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9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005C0-71C6-9A47-BBEC-CF504A7CF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250" y="1676400"/>
            <a:ext cx="5651500" cy="317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A device with a screen&#10;&#10;Description automatically generated">
            <a:extLst>
              <a:ext uri="{FF2B5EF4-FFF2-40B4-BE49-F238E27FC236}">
                <a16:creationId xmlns:a16="http://schemas.microsoft.com/office/drawing/2014/main" id="{B3FC5547-B027-AF44-B968-1C9196C0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21" y="1998940"/>
            <a:ext cx="7696200" cy="41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Best ”BUY” Entry Point in 3 Years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514009" y="2058812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489219" y="51816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5" name="Picture 4" descr="A picture containing sky, wall&#10;&#10;Description automatically generated">
            <a:extLst>
              <a:ext uri="{FF2B5EF4-FFF2-40B4-BE49-F238E27FC236}">
                <a16:creationId xmlns:a16="http://schemas.microsoft.com/office/drawing/2014/main" id="{43FD86F2-AD07-2142-8B3C-25622B7A9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58" y="1676399"/>
            <a:ext cx="6813550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Slowing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*New  hints from the Fed that rates won’t rise this year are hugely positive for the global economy, China stimulates with a major bank reserve easing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*December nonfarm Payroll Report at a blockbuster 312,000 shows that the US economy is alive and well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*However, trade war induced slowdowns in China and Europe are starting to drag on the US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*Government shit down is costing 5 basis points a week in GDP growth, 20 weeks cuts growth by a full 1%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*Newly weakened dollar will boost non-dollar plays,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 currencies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(FXE) and (FXY), and oil (USO)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*Europe is still terrible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AFF6E-9CDC-4545-B261-5D9681462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114800"/>
            <a:ext cx="30099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Price Action Suggests that the China Trade Talks are Going Better than people realize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67F566-1845-435F-A1E2-73864F90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94883"/>
            <a:ext cx="7239000" cy="56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+10,000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231,000,  NEAR 6 MONTH HIGH</a:t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31E375-707A-0546-ADE8-37CA8DB25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574559"/>
              </p:ext>
            </p:extLst>
          </p:nvPr>
        </p:nvGraphicFramePr>
        <p:xfrm>
          <a:off x="990600" y="2025316"/>
          <a:ext cx="7458786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69047">
                  <a:extLst>
                    <a:ext uri="{9D8B030D-6E8A-4147-A177-3AD203B41FA5}">
                      <a16:colId xmlns:a16="http://schemas.microsoft.com/office/drawing/2014/main" val="140092272"/>
                    </a:ext>
                  </a:extLst>
                </a:gridCol>
                <a:gridCol w="1822454">
                  <a:extLst>
                    <a:ext uri="{9D8B030D-6E8A-4147-A177-3AD203B41FA5}">
                      <a16:colId xmlns:a16="http://schemas.microsoft.com/office/drawing/2014/main" val="3733083027"/>
                    </a:ext>
                  </a:extLst>
                </a:gridCol>
                <a:gridCol w="1967285">
                  <a:extLst>
                    <a:ext uri="{9D8B030D-6E8A-4147-A177-3AD203B41FA5}">
                      <a16:colId xmlns:a16="http://schemas.microsoft.com/office/drawing/2014/main" val="2495566522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Buys: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05355712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7792882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Apple (AAPL)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188.00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7435913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United Technologies (UTX)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109.00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120.00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21948783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Federal Express (FDX)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178.00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195.00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2624613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Raytheon (RTN)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22786670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Core Laboratories (CLB)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66.00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 87.00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401886041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71065046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Sells: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73443181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6391472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Becton Dickinson (BDX)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235.00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208.00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8391230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Cigna Corp (CI)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185.00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165.00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91891246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Edwards Lifesciences (EW)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153.00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135.00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69940346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Zebra Technologies (ZBRA)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160.00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  137.00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64576484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Gartner Group (IT)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132.00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    120.00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356899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Bottom is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Christmas Eve massacre was the bottom in this cycle at (SPY) 2,340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*PE multiple of 14X was the loan in the sand, down from 20X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rally from here will last one to three months, but strength could end at any time with a single presidential tweet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*Another $1 trillion in new share buybacks kicks in, corporations will be the biggest buyers of stock in 2019 for the second year in a row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*Tech will lead to the upside as the sold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off the most and have the cash to bid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their shares back up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*Value names will start to perform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as recession fears rise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3DE31-1D08-A24F-9381-D61D440BE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452" y="4038600"/>
            <a:ext cx="4206748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4C99E-1994-4D93-953A-89ACA0FA6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38201"/>
            <a:ext cx="790098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500-Watch Out for the Head &amp; Shoulders Set Up!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absolute want to sell short the next run at the highs….but it may be six months off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6F60D50-0B4B-D44F-B053-3E6AA33BC7D5}"/>
              </a:ext>
            </a:extLst>
          </p:cNvPr>
          <p:cNvCxnSpPr>
            <a:cxnSpLocks/>
          </p:cNvCxnSpPr>
          <p:nvPr/>
        </p:nvCxnSpPr>
        <p:spPr>
          <a:xfrm flipV="1">
            <a:off x="6096000" y="2895600"/>
            <a:ext cx="1190197" cy="8382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E755B6-34DE-FB42-A50B-CFDE02A5D19F}"/>
              </a:ext>
            </a:extLst>
          </p:cNvPr>
          <p:cNvCxnSpPr>
            <a:cxnSpLocks/>
          </p:cNvCxnSpPr>
          <p:nvPr/>
        </p:nvCxnSpPr>
        <p:spPr>
          <a:xfrm>
            <a:off x="7286197" y="2895600"/>
            <a:ext cx="1822634" cy="37338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own Arrow Callout 16">
            <a:extLst>
              <a:ext uri="{FF2B5EF4-FFF2-40B4-BE49-F238E27FC236}">
                <a16:creationId xmlns:a16="http://schemas.microsoft.com/office/drawing/2014/main" id="{1A5CAE1E-7530-7E45-B4F4-DBDCA9E5A3AE}"/>
              </a:ext>
            </a:extLst>
          </p:cNvPr>
          <p:cNvSpPr/>
          <p:nvPr/>
        </p:nvSpPr>
        <p:spPr>
          <a:xfrm>
            <a:off x="6571394" y="1290148"/>
            <a:ext cx="1429606" cy="13716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May</a:t>
            </a:r>
            <a:br>
              <a:rPr lang="en-US" sz="2000" b="1" dirty="0"/>
            </a:br>
            <a:r>
              <a:rPr lang="en-US" sz="2000" b="1" dirty="0"/>
              <a:t>2019</a:t>
            </a:r>
          </a:p>
        </p:txBody>
      </p:sp>
      <p:sp>
        <p:nvSpPr>
          <p:cNvPr id="2" name="Left Arrow Callout 1">
            <a:extLst>
              <a:ext uri="{FF2B5EF4-FFF2-40B4-BE49-F238E27FC236}">
                <a16:creationId xmlns:a16="http://schemas.microsoft.com/office/drawing/2014/main" id="{9420D035-D400-3448-853D-B545696F5E7E}"/>
              </a:ext>
            </a:extLst>
          </p:cNvPr>
          <p:cNvSpPr/>
          <p:nvPr/>
        </p:nvSpPr>
        <p:spPr>
          <a:xfrm>
            <a:off x="7488877" y="2400300"/>
            <a:ext cx="1619954" cy="1295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3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</a:t>
            </a:r>
            <a:br>
              <a:rPr lang="en-US" sz="2400" dirty="0"/>
            </a:br>
            <a:r>
              <a:rPr lang="en-US" sz="2400" dirty="0"/>
              <a:t>Short</a:t>
            </a:r>
            <a:br>
              <a:rPr lang="en-US" sz="2400" dirty="0"/>
            </a:br>
            <a:r>
              <a:rPr lang="en-US" sz="2400" dirty="0"/>
              <a:t>$280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54E70-7C00-8640-A5BA-82095E9FE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58304"/>
            <a:ext cx="6010744" cy="45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50849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A0E0F-C37C-489A-8CE5-6E4C83514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8684"/>
            <a:ext cx="7543800" cy="57493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14478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b="1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b="1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5.73</a:t>
            </a:r>
            <a:r>
              <a:rPr lang="en-US" sz="2200" b="1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</a:t>
            </a:r>
            <a:r>
              <a:rPr lang="en-US" sz="2200" b="1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-2.56%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5.73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3.4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+29.92%,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+306.60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33.74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838499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2286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5D882-1F8E-4B78-987D-C97DCE3CB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19201"/>
            <a:ext cx="7396727" cy="563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50574-606C-4539-BE73-3A5F61A2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742174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Levitating at a High Level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4FA07-0D74-47E1-9D8F-14FD0DE15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4484"/>
            <a:ext cx="7696200" cy="58296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D8A2F-B8AB-4BEE-AB8D-B147741D7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574754" cy="58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1D2C2-4466-48F7-A57A-3FD8D8BFE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44310"/>
            <a:ext cx="7162800" cy="551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Struggling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4FB44-A8BB-4707-9BC8-6EB96A467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21569"/>
            <a:ext cx="7543800" cy="573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In the Dog House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BA60B-3E3F-4F0B-803E-D40F21B5C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0600"/>
            <a:ext cx="764809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91964-7031-4C3D-8ED1-D28F4EDC1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770151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)-Screaming BUY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China business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48B77-FE7A-4270-9A0A-DBCF4C8C5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24663"/>
            <a:ext cx="7086600" cy="54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The High Betas are Bouncing Hard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01979-45ED-4A96-BB32-C4BFBF935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1312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aggressive bet the ranch long after a once a decade correction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248400" y="2209800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11.24%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0325D4-DD89-5F4F-92DC-7B6051B24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097254"/>
              </p:ext>
            </p:extLst>
          </p:nvPr>
        </p:nvGraphicFramePr>
        <p:xfrm>
          <a:off x="796868" y="1600200"/>
          <a:ext cx="4197465" cy="452596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864394">
                  <a:extLst>
                    <a:ext uri="{9D8B030D-6E8A-4147-A177-3AD203B41FA5}">
                      <a16:colId xmlns:a16="http://schemas.microsoft.com/office/drawing/2014/main" val="2215521443"/>
                    </a:ext>
                  </a:extLst>
                </a:gridCol>
                <a:gridCol w="1333071">
                  <a:extLst>
                    <a:ext uri="{9D8B030D-6E8A-4147-A177-3AD203B41FA5}">
                      <a16:colId xmlns:a16="http://schemas.microsoft.com/office/drawing/2014/main" val="561900245"/>
                    </a:ext>
                  </a:extLst>
                </a:gridCol>
              </a:tblGrid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234198272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Better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1893894032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238425270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188980802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1/$124-$127 put spread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109859908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2/$125-$128 put spread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216342701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(AMZN) 2/$1200-$1300 call spread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1128169291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(MSFT) 2/$85-$90 call spread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350927870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(CRM) 2/$105-$115 call spread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522699836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2850407447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3116543108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168147669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(AAPL) 2/$165-$175 put spread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3224622620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(FXE) 2/$105-$108 call spread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1947986985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2985094224"/>
                  </a:ext>
                </a:extLst>
              </a:tr>
              <a:tr h="28287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30.00%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6844" marR="6844" marT="6844" marB="0" anchor="b"/>
                </a:tc>
                <a:extLst>
                  <a:ext uri="{0D108BD9-81ED-4DB2-BD59-A6C34878D82A}">
                    <a16:rowId xmlns:a16="http://schemas.microsoft.com/office/drawing/2014/main" val="30828222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EE1AFAE-D996-2041-84EC-4C318D120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124200"/>
            <a:ext cx="27559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1C0E0-E017-4960-9916-F641AF7DB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63626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)-Great Earnings-New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7DAC3-A8D2-485A-BA64-74AB69DF0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30264"/>
            <a:ext cx="7315200" cy="562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6E3DC-307D-4751-B6CE-CF44DA034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91263"/>
            <a:ext cx="7543800" cy="576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AA8814-E5C4-436E-B204-F1EFBE577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47800"/>
            <a:ext cx="7115695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(XLI)-No Support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E7B7C2-9BD3-482D-8824-E5116FE8D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92119"/>
            <a:ext cx="7391400" cy="566588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7F362-A7A3-4F47-94EA-34FADA7DD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46965"/>
            <a:ext cx="7239000" cy="551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Rising share price on successful Tesla 3 deliveries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HIT 7,000 A WEEK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6ECE8-E1E8-497C-A6CE-90E3AB71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28194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oil help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A26E3-D09B-4874-93DE-288E438E9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0"/>
            <a:ext cx="7289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88E28-1707-4335-8837-4585D8A5D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73783"/>
            <a:ext cx="7848600" cy="59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220761-F4C1-4FF8-8725-03AC6FEE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8507"/>
            <a:ext cx="7467600" cy="570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D99D0-8B87-304B-95D9-A364F210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My Short List of Possible Trades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3A9E9-C44F-374D-A861-2B1991638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u="sng" dirty="0"/>
              <a:t>BUY</a:t>
            </a:r>
            <a:br>
              <a:rPr lang="en-US" dirty="0"/>
            </a:br>
            <a:br>
              <a:rPr lang="en-US" dirty="0"/>
            </a:br>
            <a:r>
              <a:rPr lang="en-US" sz="2000" dirty="0"/>
              <a:t>Home Depot (HD)</a:t>
            </a:r>
            <a:br>
              <a:rPr lang="en-US" sz="2000" dirty="0"/>
            </a:br>
            <a:r>
              <a:rPr lang="en-US" sz="2000" dirty="0"/>
              <a:t>Emerging Markets (EEM)</a:t>
            </a:r>
            <a:br>
              <a:rPr lang="en-US" sz="2000" dirty="0"/>
            </a:br>
            <a:r>
              <a:rPr lang="en-US" sz="2000" dirty="0"/>
              <a:t>Boeing Aircraft (HD)</a:t>
            </a:r>
            <a:br>
              <a:rPr lang="en-US" sz="2000" dirty="0"/>
            </a:br>
            <a:r>
              <a:rPr lang="en-US" sz="2000" dirty="0"/>
              <a:t>Freeport McMoRan (FCX)</a:t>
            </a:r>
            <a:br>
              <a:rPr lang="en-US" sz="2000" dirty="0"/>
            </a:br>
            <a:r>
              <a:rPr lang="en-US" sz="2000" dirty="0"/>
              <a:t>Walt Disney (DIS)</a:t>
            </a:r>
            <a:br>
              <a:rPr lang="en-US" sz="2000" dirty="0"/>
            </a:br>
            <a:r>
              <a:rPr lang="en-US" sz="2000" dirty="0"/>
              <a:t>Visa (V)</a:t>
            </a:r>
            <a:br>
              <a:rPr lang="en-US" sz="2000" dirty="0"/>
            </a:br>
            <a:r>
              <a:rPr lang="en-US" sz="2000" dirty="0"/>
              <a:t>eBay (EBAY)</a:t>
            </a:r>
            <a:br>
              <a:rPr lang="en-US" sz="2000" dirty="0"/>
            </a:br>
            <a:r>
              <a:rPr lang="en-US" sz="2000" dirty="0"/>
              <a:t>Occidental Petroleum (OXY)</a:t>
            </a:r>
            <a:br>
              <a:rPr lang="en-US" sz="2000" dirty="0"/>
            </a:br>
            <a:br>
              <a:rPr lang="en-US" sz="2000" dirty="0"/>
            </a:br>
            <a:r>
              <a:rPr lang="en-US" sz="2400" b="1" u="sng" dirty="0"/>
              <a:t>Sell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S&amp;P 500 (SPY) over $270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 descr="A person is cross country skiing in the snow&#10;&#10;Description automatically generated">
            <a:extLst>
              <a:ext uri="{FF2B5EF4-FFF2-40B4-BE49-F238E27FC236}">
                <a16:creationId xmlns:a16="http://schemas.microsoft.com/office/drawing/2014/main" id="{6DF140E5-41B3-9343-BF47-7C3E91FBB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637000"/>
            <a:ext cx="2620157" cy="44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87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115C8-B45C-4A03-BEF2-26531786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1"/>
            <a:ext cx="7592712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Next Buggy Whip maker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764B9-610F-4C7E-BAF7-0E1583C46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63021"/>
            <a:ext cx="7315200" cy="55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027BD-6958-4775-8B40-B3926EA85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70006"/>
            <a:ext cx="7391400" cy="56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8CFCF-7650-4787-B798-9996A5301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315200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150F7-3B7F-44C8-83C0-DA77A7F0A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25039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B40F9-DA95-466B-B001-1A20BE707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1"/>
            <a:ext cx="767480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7C963-7B70-418F-8450-621BCD4E5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001423"/>
            <a:ext cx="7696200" cy="58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switch from hawk to dove reignites the bear market for bonds 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*Going from 3 Fed rate hikes in 2019 to possibly none in one minute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3.50% ten year US Treasury in a year, but what if the peak in this cycle is already in at 3.25%?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*Total government issuance plus the Fed’s quantitative tightening totals $1.8 trillion in 2018, and there’s no way the bond market can handle this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in the (TLT)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Bonds-Rolling Over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14692-2DC3-7A4B-BB15-44DB63B3E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948" y="4419600"/>
            <a:ext cx="3789652" cy="21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</a:rPr>
              <a:t>long 1/$124-$127 call spread-expires in 7 trading days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25AFAF-5915-433B-9800-C0C47749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813123"/>
            <a:ext cx="6591871" cy="5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2.69%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2C8D9-B032-49EF-AD8D-CC1716441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7489782" cy="5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985572-2F3C-6040-883E-A2276294F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87478"/>
            <a:ext cx="8382000" cy="538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5.60%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10F20-4F87-4F34-A8F0-56AE44506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565445" cy="57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21D5B-0A3B-4A9C-9C54-6043ED0E3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4982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6.02%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89D47-4A62-46D7-9639-2C1AAB691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0348"/>
            <a:ext cx="7467600" cy="57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(MUB)-2.52%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02702E-C761-4219-AD1A-E17FEE4C8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43000"/>
            <a:ext cx="7404441" cy="572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 Flip Flop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*Fed flip flop on interest rate outlook totally reverses the currency picture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*Look for 3-6 months of dollar weakness and currency strength as a result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is hanging on a thread depending on the Brexit outcome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*Even a damaged Chinese yuan is starting to rally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at $3,984 is dead in the water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dollars, buy the Euro (FXE)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9AFD8-7336-2244-B326-CE4DE4E4A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34" y="3810000"/>
            <a:ext cx="2899866" cy="27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F5BF9-C38B-CE46-87F6-9D66D3FB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204DA-3CC5-3C4D-B383-058938248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0EC34-1BF6-5746-8447-F8FD1580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16" y="609600"/>
            <a:ext cx="8223284" cy="56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520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F8A89-9739-4FD5-9B11-EF0F3B58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1"/>
            <a:ext cx="748725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6FA751-E49B-4F3E-947C-40CA8607F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8664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680C4-F590-4B87-B2F6-90DAA35F5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432832" cy="57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D8B0F-D099-4A0A-9E89-3A3635A00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45970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83D299-A09C-9C4C-A555-2FE63C05F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914400"/>
            <a:ext cx="8001000" cy="532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9A34EA-9728-47E6-AB73-7A79227C3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43953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Going Nowhere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should be called “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bombcoin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D587BA-F01F-A44B-BB9B-61B7EC541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5400"/>
            <a:ext cx="8229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Finding a Bottom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292352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*Saudi production cut puts a floor under crude, triggering a 20% rally, look for 40% before it’s all over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*Weak dollar is providing a bid for the entire commodity complex, including oil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still infrastructure constrained on production expansion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Copper bouncing along two year lows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BCF9EB-2261-FC48-B7CB-69F75B97F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435" y="4343400"/>
            <a:ext cx="3369564" cy="224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274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6EB8A-E615-453C-BA1B-257B5B0DF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80005"/>
            <a:ext cx="7684866" cy="58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8BAAA-6807-476C-833A-D8F160304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7419904" cy="56811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A4E13-87AF-4772-9778-32870574F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1"/>
            <a:ext cx="7486823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92214-64F2-45F8-95FC-D36092EAE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63345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F37B8-80B1-45FA-8AD5-80099CB1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70783"/>
            <a:ext cx="7696200" cy="58900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(COPX)-Flatlining on the bottom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Fears Crush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2C5674-C85E-4659-BD71-1FF213B2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427900" cy="57714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The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ally fades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*Flight to safety bid generated by stock market crash gives gold a three month rally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we only got only 10% on the move from the august bottom, barely proving its worth as a hedge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*3% rise in gold ETF flows, North America and Asia are sellers, Europe is a buyer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real move for gold won’t begin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until we get true inflation, which won’t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appear until later this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take profit for now,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get out of the way for a 1-3 month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“RISK ON” rally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391D29-9952-9042-AD09-371A99774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196" y="4114800"/>
            <a:ext cx="3749226" cy="249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6B468-22B3-5749-BC75-4A0DBD3D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6CBDE-ED68-F141-8115-DA9BE3899F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5EB7EB-4C3B-2C4D-8289-043551EE8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" y="152399"/>
            <a:ext cx="885565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679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2FE4-309A-7940-96AB-727DCA92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C5623-CB9D-8B44-B7E1-5A63E1E95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824107-51ED-FF4C-8561-C5C682C0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495300"/>
            <a:ext cx="7797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5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7765D6-E001-49F8-A655-2DCC569C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1"/>
            <a:ext cx="7819096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72B48-CCC1-4F24-B2D2-F63EA4E6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6158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5ADAB-9C8C-4642-8792-8A9D7A5BE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1"/>
            <a:ext cx="74748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5793A-5E33-47C8-8373-817EF2841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1"/>
            <a:ext cx="75522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85078-39B9-4376-9710-D25E68B8E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7237"/>
            <a:ext cx="7696200" cy="59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78797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–The Recession 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Deepens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533400" y="1371600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*The government shut down is creating major problems for the real estate market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*With the IRS closed tax transcripts are unobtainable, required for all loan closings and loan resale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5.5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two years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30 year fixed rate loan drop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4.40%, the steepest fall in 5 years off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the back of bond market rally, is giving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affordability a major boost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3B22AA-1004-BB4B-943C-147FE050E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24" y="4028372"/>
            <a:ext cx="4130320" cy="23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Vegas, Seattle, and San Francisco still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505AE-F9D0-1641-BE68-C27B40B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7772400" cy="44689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E7EB7-13DF-4829-BD49-BDDD3B7AA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1"/>
            <a:ext cx="7440930" cy="57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33430-2980-47AC-9E60-85775961C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3" y="1035756"/>
            <a:ext cx="7633413" cy="58222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bottom is in for stocks for a trade, but a big one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*Markets were the most oversold history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*Bonds have peaked and interest have bottomed for 2019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has turned from hawkish to dovish, a huge risk positive and dollar negative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 does the Oil crash, which created a $200 billion stimulus for the US economy and a trillion for the world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*Washington is emerging as a major threat to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the market after ignoring it for years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that said, I still expect the S&amp;P 500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to be down 5% by the end of the year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but there is still good money to be made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267200"/>
            <a:ext cx="3048000" cy="20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$15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23,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AC2B-ED06-9646-89AC-7B746D4B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Five Surprises of 2019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745F3-7BAD-5245-967B-27D857DE3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*The government shutdown ends quickly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Chinese trade war ends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House makes no moves to impeach the president, focusing on domestic issues instead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*Britain votes to rejoin Europe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*The Mueller investigation concludes that</a:t>
            </a:r>
            <a:br>
              <a:rPr lang="en-US" sz="2000" dirty="0"/>
            </a:br>
            <a:r>
              <a:rPr lang="en-US" sz="2000" dirty="0"/>
              <a:t>Trump has an unpaid parking ticket in</a:t>
            </a:r>
            <a:br>
              <a:rPr lang="en-US" sz="2000" dirty="0"/>
            </a:br>
            <a:r>
              <a:rPr lang="en-US" sz="2000" dirty="0"/>
              <a:t>Queens from 1974 and that’s it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*All of the above are hugely risk positive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5407C5-244A-C148-9428-3FAB7683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4038600"/>
            <a:ext cx="3276600" cy="18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49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27098</TotalTime>
  <Words>634</Words>
  <Application>Microsoft Macintosh PowerPoint</Application>
  <PresentationFormat>On-screen Show (4:3)</PresentationFormat>
  <Paragraphs>156</Paragraphs>
  <Slides>81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Calibri (Body)</vt:lpstr>
      <vt:lpstr>Arial</vt:lpstr>
      <vt:lpstr>Calibri</vt:lpstr>
      <vt:lpstr>Office Theme</vt:lpstr>
      <vt:lpstr>The Mad Hedge Fund Trader “The Bottom is In” </vt:lpstr>
      <vt:lpstr> Trade Alert Performance Off to the Races </vt:lpstr>
      <vt:lpstr>PowerPoint Presentation</vt:lpstr>
      <vt:lpstr>My Short List of Possible Trades</vt:lpstr>
      <vt:lpstr>PowerPoint Presentation</vt:lpstr>
      <vt:lpstr>PowerPoint Presentation</vt:lpstr>
      <vt:lpstr>PowerPoint Presentation</vt:lpstr>
      <vt:lpstr>The Method to My Madness</vt:lpstr>
      <vt:lpstr>The Five Surprises of 2019</vt:lpstr>
      <vt:lpstr>The Mad Hedge Profit Predictor Market Timing Index- An artificial intelligence driven algorithm that analyzes 30 different economic, technical, and momentum driven indicators </vt:lpstr>
      <vt:lpstr> The Mad Hedge Profit Predictor Best ”BUY” Entry Point in 3 Years </vt:lpstr>
      <vt:lpstr>The Global Economy – Slowing</vt:lpstr>
      <vt:lpstr>Soybeans (-20%)-Trade War Indicator Price Action Suggests that the China Trade Talks are Going Better than people realize  </vt:lpstr>
      <vt:lpstr>Weekly Jobless Claims –The Most Important Statistic  +10,000 to 231,000,  NEAR 6 MONTH HIGH </vt:lpstr>
      <vt:lpstr>The Bill Davis View A $1,500 Upgrade for the Mad Day Trader Service </vt:lpstr>
      <vt:lpstr>Stocks – The Bottom is In</vt:lpstr>
      <vt:lpstr>   S&amp;P 500-      </vt:lpstr>
      <vt:lpstr>   S&amp;P 500-Watch Out for the Head &amp; Shoulders Set Up! You absolute want to sell short the next run at the highs….but it may be six months off     </vt:lpstr>
      <vt:lpstr> Dow Average- </vt:lpstr>
      <vt:lpstr> Russell 2000 (IWM)- </vt:lpstr>
      <vt:lpstr>NASDAQ (QQQ)</vt:lpstr>
      <vt:lpstr>(VIX)- Levitating at a High Level </vt:lpstr>
      <vt:lpstr> iPath S&amp;P 500 VIX Short-Term Futures ETN (VXX)  </vt:lpstr>
      <vt:lpstr>   Microsoft (MSFT)- Earnings beat long 2/$85-$90 call spread     </vt:lpstr>
      <vt:lpstr>   Facebook (FB)- Struggling      </vt:lpstr>
      <vt:lpstr>   Apple (AAPL)- In the Dog House long 11/$165-$175 bear put spread     </vt:lpstr>
      <vt:lpstr>  Alphabet (GOOGL)-    </vt:lpstr>
      <vt:lpstr>      Amazon (AMZN)-Screaming BUY no China business long 2/$1,200-$1,300 call spread      </vt:lpstr>
      <vt:lpstr>NVIDIA (NVDA)- The High Betas are Bouncing Hard    </vt:lpstr>
      <vt:lpstr>  Micron Technology (MU)-Trade Wars    </vt:lpstr>
      <vt:lpstr>  Salesforce (CRM)-Great Earnings-New Highs long 2/$105-$115 call spread     </vt:lpstr>
      <vt:lpstr>  PayPal (PYPL)-    </vt:lpstr>
      <vt:lpstr>  Adobe (ADBE)- The Quality Non-China tech play   </vt:lpstr>
      <vt:lpstr>Industrials Sector SPDR (XLI)-No Support (GE), (MMM), (UNP), (UTX), (BA), (HON)</vt:lpstr>
      <vt:lpstr>  US Steel (X)-Tariffs Trouble Import duties cause users to abandon steel Unwound the entire Trump trade  </vt:lpstr>
      <vt:lpstr>  Tesla (TSLA)- Rising share price on successful Tesla 3 deliveries WHICH HIT 7,000 A WEEK    </vt:lpstr>
      <vt:lpstr>Southwest Airlines (LUV)-No oil help  Warren Buffett’s Favorite Airline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(GS)-The Next Buggy Whip maker 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Time to Buy on Weak Dollar</vt:lpstr>
      <vt:lpstr>Bonds-Rolling Over</vt:lpstr>
      <vt:lpstr>  Treasury ETF (TLT) – Bottom of Range long 1/$124-$127 call spread-expires in 7 trading days long 2/$125-$128 call spread   </vt:lpstr>
      <vt:lpstr>Ten Year Treasury Yield ($TNX) 2.69% Breakdown, Now major Support </vt:lpstr>
      <vt:lpstr>Junk Bonds (HYG) 5.60% Yield </vt:lpstr>
      <vt:lpstr>2X Short Treasuries (TBT)-Buy Territory</vt:lpstr>
      <vt:lpstr>Emerging Market Debt (ELD) 6.02% Yield- </vt:lpstr>
      <vt:lpstr>Municipal Bonds (MUB)-2.52%   Mix of AAA, AA, and A rated bonds </vt:lpstr>
      <vt:lpstr>Foreign Currencies – Fed Flip Flop </vt:lpstr>
      <vt:lpstr>PowerPoint Presentation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Going Nowhere should be called “bombcoin” </vt:lpstr>
      <vt:lpstr>Energy – Finding a Bottom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 Copper (COPX)-Flatlining on the bottom Trade War Fears Crush </vt:lpstr>
      <vt:lpstr>Precious Metals – The Rally fades</vt:lpstr>
      <vt:lpstr>PowerPoint Presentation</vt:lpstr>
      <vt:lpstr>Gold (GLD)-No Help from Trade War   </vt:lpstr>
      <vt:lpstr> Market Vectors Gold Miners ETF- (GDX) – Yikes!  </vt:lpstr>
      <vt:lpstr> Barrick Gold (ABX) </vt:lpstr>
      <vt:lpstr> Newmont Mining- (NEM)-  </vt:lpstr>
      <vt:lpstr> Palladium - (PALL)-  </vt:lpstr>
      <vt:lpstr>Real Estate –The Recession Deepens</vt:lpstr>
      <vt:lpstr>September Corelogic S&amp;P Case Shiller Home Price Index Las Vegas, Seattle, and San Francisco still showing biggest gains 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January 23,  2019 from San Francisco, CA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6055</cp:revision>
  <cp:lastPrinted>2017-08-31T13:43:13Z</cp:lastPrinted>
  <dcterms:created xsi:type="dcterms:W3CDTF">2015-02-05T17:12:57Z</dcterms:created>
  <dcterms:modified xsi:type="dcterms:W3CDTF">2019-01-09T19:37:10Z</dcterms:modified>
</cp:coreProperties>
</file>