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1"/>
  </p:notesMasterIdLst>
  <p:sldIdLst>
    <p:sldId id="256" r:id="rId2"/>
    <p:sldId id="847" r:id="rId3"/>
    <p:sldId id="836" r:id="rId4"/>
    <p:sldId id="605" r:id="rId5"/>
    <p:sldId id="845" r:id="rId6"/>
    <p:sldId id="663" r:id="rId7"/>
    <p:sldId id="664" r:id="rId8"/>
    <p:sldId id="824" r:id="rId9"/>
    <p:sldId id="647" r:id="rId10"/>
    <p:sldId id="695" r:id="rId11"/>
    <p:sldId id="755" r:id="rId12"/>
    <p:sldId id="793" r:id="rId13"/>
    <p:sldId id="267" r:id="rId14"/>
    <p:sldId id="693" r:id="rId15"/>
    <p:sldId id="848" r:id="rId16"/>
    <p:sldId id="839" r:id="rId17"/>
    <p:sldId id="846" r:id="rId18"/>
    <p:sldId id="787" r:id="rId19"/>
    <p:sldId id="282" r:id="rId20"/>
    <p:sldId id="570" r:id="rId21"/>
    <p:sldId id="280" r:id="rId22"/>
    <p:sldId id="285" r:id="rId23"/>
    <p:sldId id="603" r:id="rId24"/>
    <p:sldId id="563" r:id="rId25"/>
    <p:sldId id="835" r:id="rId26"/>
    <p:sldId id="613" r:id="rId27"/>
    <p:sldId id="831" r:id="rId28"/>
    <p:sldId id="811" r:id="rId29"/>
    <p:sldId id="814" r:id="rId30"/>
    <p:sldId id="764" r:id="rId31"/>
    <p:sldId id="765" r:id="rId32"/>
    <p:sldId id="840" r:id="rId33"/>
    <p:sldId id="841" r:id="rId34"/>
    <p:sldId id="289" r:id="rId35"/>
    <p:sldId id="730" r:id="rId36"/>
    <p:sldId id="799" r:id="rId37"/>
    <p:sldId id="673" r:id="rId38"/>
    <p:sldId id="830" r:id="rId39"/>
    <p:sldId id="481" r:id="rId40"/>
    <p:sldId id="290" r:id="rId41"/>
    <p:sldId id="669" r:id="rId42"/>
    <p:sldId id="522" r:id="rId43"/>
    <p:sldId id="336" r:id="rId44"/>
    <p:sldId id="295" r:id="rId45"/>
    <p:sldId id="501" r:id="rId46"/>
    <p:sldId id="539" r:id="rId47"/>
    <p:sldId id="751" r:id="rId48"/>
    <p:sldId id="654" r:id="rId49"/>
    <p:sldId id="659" r:id="rId50"/>
    <p:sldId id="655" r:id="rId51"/>
    <p:sldId id="656" r:id="rId52"/>
    <p:sldId id="657" r:id="rId53"/>
    <p:sldId id="658" r:id="rId54"/>
    <p:sldId id="531" r:id="rId55"/>
    <p:sldId id="533" r:id="rId56"/>
    <p:sldId id="756" r:id="rId57"/>
    <p:sldId id="786" r:id="rId58"/>
    <p:sldId id="546" r:id="rId59"/>
    <p:sldId id="536" r:id="rId60"/>
    <p:sldId id="777" r:id="rId61"/>
    <p:sldId id="752" r:id="rId62"/>
    <p:sldId id="388" r:id="rId63"/>
    <p:sldId id="312" r:id="rId64"/>
    <p:sldId id="380" r:id="rId65"/>
    <p:sldId id="747" r:id="rId66"/>
    <p:sldId id="313" r:id="rId67"/>
    <p:sldId id="315" r:id="rId68"/>
    <p:sldId id="812" r:id="rId69"/>
    <p:sldId id="320" r:id="rId70"/>
    <p:sldId id="650" r:id="rId71"/>
    <p:sldId id="729" r:id="rId72"/>
    <p:sldId id="737" r:id="rId73"/>
    <p:sldId id="833" r:id="rId74"/>
    <p:sldId id="754" r:id="rId75"/>
    <p:sldId id="332" r:id="rId76"/>
    <p:sldId id="586" r:id="rId77"/>
    <p:sldId id="349" r:id="rId78"/>
    <p:sldId id="492" r:id="rId79"/>
    <p:sldId id="335" r:id="rId80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26" autoAdjust="0"/>
    <p:restoredTop sz="94769"/>
  </p:normalViewPr>
  <p:slideViewPr>
    <p:cSldViewPr>
      <p:cViewPr varScale="1">
        <p:scale>
          <a:sx n="106" d="100"/>
          <a:sy n="106" d="100"/>
        </p:scale>
        <p:origin x="98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03509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01268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75260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033572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70713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06062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630951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876254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80379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987547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3506044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86973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218958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0418997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390724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406540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7736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0628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0569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“Entering th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Minefield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81000" y="5105401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February 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2019</a:t>
            </a:r>
            <a:b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0CF303-7574-6C46-83F6-30D6AB2FC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1524000"/>
            <a:ext cx="4267200" cy="3200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A 5 Month High-Not “BUY” Territory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8229600" cy="45261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3C2D36-0E39-5E42-870F-C771B7629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29" y="1517650"/>
            <a:ext cx="7048500" cy="4959350"/>
          </a:xfrm>
          <a:prstGeom prst="rect">
            <a:avLst/>
          </a:prstGeom>
        </p:spPr>
      </p:pic>
      <p:sp>
        <p:nvSpPr>
          <p:cNvPr id="7" name="Left Arrow Callout 6">
            <a:extLst>
              <a:ext uri="{FF2B5EF4-FFF2-40B4-BE49-F238E27FC236}">
                <a16:creationId xmlns:a16="http://schemas.microsoft.com/office/drawing/2014/main" id="{E8880F8A-2526-0249-BF5A-C766930E866D}"/>
              </a:ext>
            </a:extLst>
          </p:cNvPr>
          <p:cNvSpPr/>
          <p:nvPr/>
        </p:nvSpPr>
        <p:spPr>
          <a:xfrm>
            <a:off x="7103933" y="5304255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7235635" y="2283402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Unstable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457200" y="914400"/>
            <a:ext cx="8229600" cy="6172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*Government shut down will most certainly deliver a negative Q1 for the economy, a second one will bring a recession. Private sector took the biggest hit as government employees eventually will get paid.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*304,000 January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Nonfarm Payroll Report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shows the economy still lives, but against mixed data.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Factory Orders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down 0.6% in November because no one want to buy stuff ahead of a recession, January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Consumer Sentiment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collapses, from 98.3 to 91.2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*German GDP will come in under 1.5% in 2019, with risks to downside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China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cuts bank reserve requirements and tax in a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massive effort to float the economy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*Trade war induced slowdowns in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China and Europe are starting to drag on the US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*Newly weakened dollar will boost non-dollar plays,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like emerging markets (EEM) and the currencies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(FXE) and (FXY), and oil (USO)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78B885-26B3-1242-A549-E992D7ABC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3470442"/>
            <a:ext cx="255270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0766"/>
      </p:ext>
    </p:extLst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A7EF7-7A69-BA41-A64C-B15F41B69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z="2400"/>
              <a:t>Soybeans (-20%)-Trade War Indicator</a:t>
            </a:r>
            <a:br>
              <a:rPr lang="en-US" sz="2800"/>
            </a:br>
            <a:r>
              <a:rPr lang="en-US" sz="1800"/>
              <a:t>Price Action Suggests that the China Trade Talks are Going Better than people realize </a:t>
            </a:r>
            <a:br>
              <a:rPr lang="en-US" sz="2000"/>
            </a:b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247D0-05D5-6948-B164-2A546D0FB3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17637"/>
            <a:ext cx="8458200" cy="47454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F020B6-8597-4EEA-9959-CF22BFD35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28884"/>
            <a:ext cx="7315200" cy="575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33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76201"/>
            <a:ext cx="8229600" cy="1447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Claims –The Most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b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+53,000</a:t>
            </a:r>
            <a:r>
              <a:rPr lang="en-US" sz="18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 to</a:t>
            </a:r>
            <a:r>
              <a:rPr lang="en-US" sz="1800" b="1" i="0" u="none" strike="noStrike" cap="none" baseline="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253,000  </a:t>
            </a:r>
            <a:b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endParaRPr lang="en-US" sz="2000" b="1" i="0" u="none" strike="noStrike" cap="none" baseline="0" dirty="0">
              <a:solidFill>
                <a:srgbClr val="FF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01D6CB7-4AD1-AD44-AF34-D94F81067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1"/>
            <a:ext cx="9144000" cy="5334000"/>
          </a:xfrm>
          <a:prstGeom prst="rect">
            <a:avLst/>
          </a:prstGeom>
        </p:spPr>
      </p:pic>
      <p:sp>
        <p:nvSpPr>
          <p:cNvPr id="5" name="Right Arrow Callout 4">
            <a:extLst>
              <a:ext uri="{FF2B5EF4-FFF2-40B4-BE49-F238E27FC236}">
                <a16:creationId xmlns:a16="http://schemas.microsoft.com/office/drawing/2014/main" id="{7894EED0-8996-B34F-98B2-FA3FB3F7E9B2}"/>
              </a:ext>
            </a:extLst>
          </p:cNvPr>
          <p:cNvSpPr/>
          <p:nvPr/>
        </p:nvSpPr>
        <p:spPr>
          <a:xfrm>
            <a:off x="6629400" y="2590800"/>
            <a:ext cx="2025316" cy="914400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YIKES!</a:t>
            </a: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81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b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en-US" sz="18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828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426A823-7F86-AA47-9152-3C0802E962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0271057"/>
              </p:ext>
            </p:extLst>
          </p:nvPr>
        </p:nvGraphicFramePr>
        <p:xfrm>
          <a:off x="915022" y="1981200"/>
          <a:ext cx="7313956" cy="4525965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4138041">
                  <a:extLst>
                    <a:ext uri="{9D8B030D-6E8A-4147-A177-3AD203B41FA5}">
                      <a16:colId xmlns:a16="http://schemas.microsoft.com/office/drawing/2014/main" val="81255265"/>
                    </a:ext>
                  </a:extLst>
                </a:gridCol>
                <a:gridCol w="1375325">
                  <a:extLst>
                    <a:ext uri="{9D8B030D-6E8A-4147-A177-3AD203B41FA5}">
                      <a16:colId xmlns:a16="http://schemas.microsoft.com/office/drawing/2014/main" val="215354715"/>
                    </a:ext>
                  </a:extLst>
                </a:gridCol>
                <a:gridCol w="1800590">
                  <a:extLst>
                    <a:ext uri="{9D8B030D-6E8A-4147-A177-3AD203B41FA5}">
                      <a16:colId xmlns:a16="http://schemas.microsoft.com/office/drawing/2014/main" val="3890188107"/>
                    </a:ext>
                  </a:extLst>
                </a:gridCol>
              </a:tblGrid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>
                          <a:effectLst/>
                        </a:rPr>
                        <a:t>Buys: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Entry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Target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1918209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12537135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Jazz Pharmeceuticals (JAZZ)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128.00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150.00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422277740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Facebook (FB)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160.00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190.00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371454509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Eaton Corp (ETN)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74.00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85.00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19564016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Quest Diagnostics (DGX)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85.00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100.00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29982878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Bottomline Technologies (EPAY)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45.00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55.00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32235783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93198948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>
                          <a:effectLst/>
                        </a:rPr>
                        <a:t>Sells: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86099354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4561082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F5 Networks (FFIV)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167.00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150.00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97907605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Tupperware (TUP)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32.00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24.00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70850304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Alibaba Group (BABA)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162.00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135.00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417725435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Electronic Arts (EA)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90.00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75.00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380546452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Church &amp; Dwight (CHD)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66.00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 $           56.00 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34731052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2487875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352A0-7D62-7847-B5D2-3B51CE259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F22FAD-CEE8-4143-BC65-662028ADB7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ench overlooking the city&#10;&#10;Description automatically generated">
            <a:extLst>
              <a:ext uri="{FF2B5EF4-FFF2-40B4-BE49-F238E27FC236}">
                <a16:creationId xmlns:a16="http://schemas.microsoft.com/office/drawing/2014/main" id="{C93BD699-21CF-4743-A03A-0C73B16A9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92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Entering Danger Territory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304800" y="762000"/>
            <a:ext cx="86868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*Q4 earnings were mixed, but forward guidance is weak, and investors won’t pay up for falling earnings and an unstable political environment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*Puts a revisit of the Christmas Eve lows back on the table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*Trade war settlement could be a threat to the market on a “buy the rumor, sell the news”, the last positive to drive stocks upward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*Another $1 trillion in new share buybacks kicks in, corporations will be the biggest buyers of stock in 2019 for the second year in a row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*Tech is starting to fade, to be replaced by 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high quality value and health care stocks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*During 2008-2018, 53% of profits went to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buybacks, 30% to dividends, and 17% for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capital spending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its bet the ranch time on tech longs,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stay away from those with big China exposure,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like Apple, and weak dollar plays like energy, and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417608-E466-AE43-8D3D-A3BFEBBED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4204521"/>
            <a:ext cx="3276600" cy="239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834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EB860-7BF3-C048-AE7A-4F09C5358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0FEE49-1430-374E-89AF-C0CCD4042D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95DB9AC8-B78A-FD4E-A946-03985C304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63" y="0"/>
            <a:ext cx="8926237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01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2/$270-$275 bear put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D6A7E0-3EE8-4926-B0BE-66F1250B1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878" y="1066800"/>
            <a:ext cx="7560243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11964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533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Average- up 4,000 points in six weeks,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1,500 to go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3E07EA-5751-451A-B363-E7718B8C4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07" y="1078089"/>
            <a:ext cx="7598186" cy="577144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1EB9F-67FC-C646-A4B8-2C4BE3025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D5A01-5F99-AB4A-9F3F-48E05FE31A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that is standing in the grass&#10;&#10;Description automatically generated">
            <a:extLst>
              <a:ext uri="{FF2B5EF4-FFF2-40B4-BE49-F238E27FC236}">
                <a16:creationId xmlns:a16="http://schemas.microsoft.com/office/drawing/2014/main" id="{CF9D363B-602B-B140-A191-2DB6AA91D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050" y="241300"/>
            <a:ext cx="4533900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43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85775" y="2286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95439E-B64A-4ECE-B9D3-6F8551191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152" y="1128889"/>
            <a:ext cx="7423695" cy="570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NASDAQ (QQQ)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474E98-C904-413C-8096-5A177003B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1295401"/>
            <a:ext cx="7285017" cy="558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 Probing Lows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E1A3A1-0960-4FF0-B8C7-0BAC8E6A3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542577" cy="569806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 S&amp;P 500 VIX Short-Term Futures ETN (VXX)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E0F032-654E-4880-8C83-DC8F33779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425832" cy="571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6044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(MSFT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Earnings beat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1/$85-$90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97D3FE-92B4-4397-AEA3-E723FB36A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526479"/>
            <a:ext cx="6934200" cy="533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 Big earnings surprise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2D8B00-8B4A-471A-9036-F70C2323A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58711"/>
            <a:ext cx="731520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(AAPL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Apple is buying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Earnings mixed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long 11/$175-$180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long 11/$165-$175 bear put spread </a:t>
            </a: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142123-36FF-4CFA-8CCD-23972B10B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790261"/>
            <a:ext cx="6553768" cy="50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GOOGL)-Earnings are OK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38C2D8-04AA-4C7E-ABFB-B592CBF9A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1"/>
            <a:ext cx="756634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(AMZN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)-Back to Top of Range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selloff on great earnings augurs poorly for tech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2/$1,200-$1,300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C413FE-6D32-4E84-BB3D-16D446F2E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447801"/>
            <a:ext cx="6988514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1371600"/>
            <a:ext cx="8229600" cy="7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NVDA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8183FC-6617-4911-A394-293377DEC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693" y="1219200"/>
            <a:ext cx="7364614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1447801"/>
            <a:ext cx="7772400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b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i="0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9.49</a:t>
            </a:r>
            <a:r>
              <a:rPr lang="en-US" sz="2200" i="0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-2.02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MTD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+2.19% MTD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+1.13%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1.38</a:t>
            </a:r>
            <a:r>
              <a:rPr lang="en-US" sz="2200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strike="noStrike" cap="none" baseline="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+12.54</a:t>
            </a:r>
            <a:r>
              <a:rPr lang="en-US" sz="2200" i="0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+1.37%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+1.07%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*November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-2.56%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+4.15%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-4.13%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*2019 Year to Date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9.49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baseline="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+8.70</a:t>
            </a:r>
            <a:r>
              <a:rPr lang="en-US" sz="2000" b="0" i="0" u="none" strike="noStrike" cap="none" baseline="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*Trailing One</a:t>
            </a: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+29.24%,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+309.45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33.76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8838499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Micron Technology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(MU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)-Trade Wars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2419BF-7DE3-4827-8947-F55F7D5E2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1219200"/>
            <a:ext cx="7398789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(CRM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)-Great Earnings-New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8A40BF-6D10-4ED7-9890-924B8EC3A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95401"/>
            <a:ext cx="7258515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PYPL)-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6F13EA-29A2-42E8-917E-13493AD3D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19201"/>
            <a:ext cx="7371678" cy="563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(ADBE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434534-E08F-4BD8-904A-E5093FE4C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371601"/>
            <a:ext cx="720974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75798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(XLI)-No Support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01FF16-0AFC-46DC-B7FA-875DD083A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95401"/>
            <a:ext cx="7338926" cy="556542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)-Tariffs Trouble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 duties cause users to abandon steel</a:t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Unwound the entire Trump trade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D14172-825C-47F7-A170-FBE3608AC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35609"/>
            <a:ext cx="7204210" cy="552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TSLA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)-Second Quarter of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Cut 7% of Work Force, China airbag recall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EF30EB-989E-4DD5-BAE4-E43793DB8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1"/>
            <a:ext cx="748682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97794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LUV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Warren Buffett’s Favorite Airline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951313-EFCA-43C8-BB47-DD4093F69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95400"/>
            <a:ext cx="7340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97686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3002F1-44E1-4C77-AD6A-782659158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95401"/>
            <a:ext cx="7304082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Sector SPDR (XTN)-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34BDEA-C6AA-4FDF-BC09-9E73AF714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1295401"/>
            <a:ext cx="7233913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304800"/>
            <a:ext cx="807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dirty="0"/>
              <a:t>running small short after great market run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EB65B-3392-D748-9AD6-DC5488C05733}"/>
              </a:ext>
            </a:extLst>
          </p:cNvPr>
          <p:cNvSpPr txBox="1"/>
          <p:nvPr/>
        </p:nvSpPr>
        <p:spPr>
          <a:xfrm>
            <a:off x="6385552" y="2267009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Expiration P&amp;L</a:t>
            </a:r>
            <a:br>
              <a:rPr lang="en-US" sz="1800" b="1" dirty="0"/>
            </a:br>
            <a:r>
              <a:rPr lang="en-US" sz="1800" b="1" dirty="0"/>
              <a:t>7.63%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8B114C7-A61C-7641-BF02-F04DFAA89F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861819"/>
              </p:ext>
            </p:extLst>
          </p:nvPr>
        </p:nvGraphicFramePr>
        <p:xfrm>
          <a:off x="381000" y="1722026"/>
          <a:ext cx="4953000" cy="4525968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175381612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58158134"/>
                    </a:ext>
                  </a:extLst>
                </a:gridCol>
              </a:tblGrid>
              <a:tr h="377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Current Capital at Risk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val="1601231937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val="3023110255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Risk On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val="3744934907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World is Getting Better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val="3157096103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val="299580791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NO POSITIONS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val="4223160493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val="2087223684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Risk Off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val="2700943419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val="1544315225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(TLT) 2/$124-$126 put spread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-10.00%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val="2788430879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val="2273133338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Total Net Position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 dirty="0">
                          <a:effectLst/>
                        </a:rPr>
                        <a:t>-10.00%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125" marR="9125" marT="9125" marB="0" anchor="b"/>
                </a:tc>
                <a:extLst>
                  <a:ext uri="{0D108BD9-81ED-4DB2-BD59-A6C34878D82A}">
                    <a16:rowId xmlns:a16="http://schemas.microsoft.com/office/drawing/2014/main" val="243011864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4B72BDB-1128-324F-9D81-D12123268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419" y="3428998"/>
            <a:ext cx="3617848" cy="1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(RXL)-New Highs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478531-43B5-4F08-91B5-F4837E372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19201"/>
            <a:ext cx="7375790" cy="5638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-The Next Buggy Whip maker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909F5C-3105-46B0-868B-8A417BC04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54981"/>
            <a:ext cx="7239000" cy="560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0DDE28-433F-4796-8C05-77C2391DC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36587"/>
            <a:ext cx="7239000" cy="552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99747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(XLY)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140326-09A8-4D5E-A1EB-B133C0799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95400"/>
            <a:ext cx="7298266" cy="5562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AC3F81-1650-4CD5-BD09-EC96DFAE4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43001"/>
            <a:ext cx="7460766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F840BA-C876-4940-8A60-193D29332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143000"/>
            <a:ext cx="736140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Time to Buy on Weak Dollar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63268F-F0BA-4B5F-A0EE-ED7F17217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0"/>
            <a:ext cx="7580566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838200" y="1417637"/>
            <a:ext cx="7772400" cy="563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*Hot January Nonfarm Payroll report, at 304,000,  knocks the wind out of bonds</a:t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*How long will the Fed’s dovish posture will last?</a:t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*Still looking for 3.50% ten year US Treasury in a year, but what if the peak in this cycle is already in at 3.25%?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*Total government issuance plus the Fed’s quantitative tightening totals $1.8 trillion in 2018, and there’s no way the bond market can handle this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*Exploding deficits will weigh 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bonds for the next decade, sell every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rally across the space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Bottom Line: Sell every four point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rally in the (TLT), but this time,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 settled for three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Bonds- The Head and Shoulders is 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F69D2E-3378-B540-8B68-8059CBA42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4237037"/>
            <a:ext cx="2362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95950"/>
      </p:ext>
    </p:extLst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38200"/>
            <a:ext cx="8229600" cy="11430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r>
              <a:rPr lang="en-US" sz="2000" dirty="0"/>
              <a:t>Head and Shoulders Top</a:t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reentered long 2/$125-$128 call spread</a:t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took profits on long 1/$124-$127 call spread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took profits on long 2/$125-$128 call spread</a:t>
            </a: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249A77-36DB-4472-B27B-2F1CE62C0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830902"/>
            <a:ext cx="6553768" cy="50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9611"/>
            <a:ext cx="8229600" cy="1143000"/>
          </a:xfrm>
        </p:spPr>
        <p:txBody>
          <a:bodyPr/>
          <a:lstStyle/>
          <a:p>
            <a:r>
              <a:rPr lang="en-US" sz="2400" dirty="0"/>
              <a:t>Ten Year Treasury Yield ($TNX) 2.68%</a:t>
            </a:r>
            <a:br>
              <a:rPr lang="en-US" sz="2400" dirty="0"/>
            </a:br>
            <a:r>
              <a:rPr lang="en-US" sz="2400" dirty="0"/>
              <a:t>Breakdown, Now major Support</a:t>
            </a: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B013A0-4674-4B29-A548-59150FD3F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342611"/>
            <a:ext cx="7180887" cy="551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D99D0-8B87-304B-95D9-A364F2105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My Short List of Possible Trades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03A9E9-C44F-374D-A861-2B19916383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b="1" u="sng" dirty="0"/>
              <a:t>BUY</a:t>
            </a:r>
            <a:br>
              <a:rPr lang="en-US" dirty="0"/>
            </a:br>
            <a:br>
              <a:rPr lang="en-US" dirty="0"/>
            </a:br>
            <a:r>
              <a:rPr lang="en-US" sz="2000" dirty="0"/>
              <a:t>Home Depot (HD)</a:t>
            </a:r>
            <a:br>
              <a:rPr lang="en-US" sz="2000" dirty="0"/>
            </a:br>
            <a:r>
              <a:rPr lang="en-US" sz="2000" dirty="0"/>
              <a:t>Emerging Markets (EEM)</a:t>
            </a:r>
            <a:br>
              <a:rPr lang="en-US" sz="2000" dirty="0"/>
            </a:br>
            <a:r>
              <a:rPr lang="en-US" sz="2000" dirty="0"/>
              <a:t>Boeing Aircraft (HD)</a:t>
            </a:r>
            <a:br>
              <a:rPr lang="en-US" sz="2000" dirty="0"/>
            </a:br>
            <a:r>
              <a:rPr lang="en-US" sz="2000" dirty="0"/>
              <a:t>Freeport McMoRan (FCX)</a:t>
            </a:r>
            <a:br>
              <a:rPr lang="en-US" sz="2000" dirty="0"/>
            </a:br>
            <a:r>
              <a:rPr lang="en-US" sz="2000" dirty="0"/>
              <a:t>Walt Disney (DIS)</a:t>
            </a:r>
            <a:br>
              <a:rPr lang="en-US" sz="2000" dirty="0"/>
            </a:br>
            <a:r>
              <a:rPr lang="en-US" sz="2000" dirty="0"/>
              <a:t>Visa (V)</a:t>
            </a:r>
            <a:br>
              <a:rPr lang="en-US" sz="2000" dirty="0"/>
            </a:br>
            <a:r>
              <a:rPr lang="en-US" sz="2000" dirty="0"/>
              <a:t>eBay (EBAY)</a:t>
            </a:r>
            <a:br>
              <a:rPr lang="en-US" sz="2000" dirty="0"/>
            </a:br>
            <a:r>
              <a:rPr lang="en-US" sz="2000" dirty="0"/>
              <a:t>Occidental Petroleum (OXY)</a:t>
            </a:r>
            <a:br>
              <a:rPr lang="en-US" sz="2000" dirty="0"/>
            </a:br>
            <a:br>
              <a:rPr lang="en-US" sz="2000" dirty="0"/>
            </a:br>
            <a:r>
              <a:rPr lang="en-US" sz="2400" b="1" u="sng" dirty="0"/>
              <a:t>Sell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S&amp;P 500 (SPY) over $280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 descr="A person is cross country skiing in the snow&#10;&#10;Description automatically generated">
            <a:extLst>
              <a:ext uri="{FF2B5EF4-FFF2-40B4-BE49-F238E27FC236}">
                <a16:creationId xmlns:a16="http://schemas.microsoft.com/office/drawing/2014/main" id="{6DF140E5-41B3-9343-BF47-7C3E91FBB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637000"/>
            <a:ext cx="2620157" cy="44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875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5.60% Yield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5A2C12-CAA5-4840-B7A2-477CDB79B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416" y="1134533"/>
            <a:ext cx="7469168" cy="572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(TBT)-Buy Territory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AC3E4F-068B-455A-8811-39101EC42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32893"/>
            <a:ext cx="7315200" cy="562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6.02% Yield-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98704B-7C9B-4794-875B-53D02FA5B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216" y="1143000"/>
            <a:ext cx="735156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(MUB)-2.52%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E7A378-AB38-4BE5-BF50-9424E3F85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19200"/>
            <a:ext cx="7269503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Sagging Dollar 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8229600" cy="60356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*Continued Fed dovish drags heavily on the dollar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*Is a big positive for weak dollar plays like Gold (GLD) and Emerging markets (EEM)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*British pound stages another huge  rally on Brexit fail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*Massive Chinese economic stimulus drives Yuan higher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hits new low at $3,400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Bottom Line: sell dollars, buy the Euro (FXE)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6F6530-FF04-C347-B953-1996DBAC8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188" y="4419600"/>
            <a:ext cx="3310711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54189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557845-EB4B-4E4B-8D52-40F05D647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7396211" cy="570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Trying to Break Down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2/$105-$108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4CCDD1-FE83-4DDB-B7A3-3D794ED65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19200"/>
            <a:ext cx="7303834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(FXA)-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D82CB2-30FC-294C-8F9D-822E7EDE3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100" y="1143000"/>
            <a:ext cx="7035800" cy="532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C5E1D3-491A-47DE-97D5-E710922E6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1295401"/>
            <a:ext cx="7136285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CEFF5E-835A-45A6-90AA-4F6CE88E8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43001"/>
            <a:ext cx="73318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0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C783559-BF97-8C4A-8C06-BB0C3AE71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56093"/>
            <a:ext cx="7886700" cy="577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41213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New Low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16CF146-2839-884C-A0E2-92E27E402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0"/>
            <a:ext cx="7467600" cy="518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It’s All About Venezuela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6096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762001" y="1066800"/>
            <a:ext cx="7772399" cy="563575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2000" dirty="0">
                <a:solidFill>
                  <a:schemeClr val="tx1"/>
                </a:solidFill>
              </a:rPr>
              <a:t>*Boycott of Venezuelan oil drives prices higher, helped by a severe polar vortex, minus 55 degrees in Chicago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*Saudis trying to engineer production cutbacks to keep price rises going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*Weak dollar is providing a bid for the entire commodity complex, including oil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*Chinese economic stimulus, the largest marginal new buyer of crude is another positive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Copper upside breakout in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progress in coming China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trade deal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*Bottom Line: Buy the dips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50801F-4231-9140-B02D-80BAB0B8C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699" y="4191000"/>
            <a:ext cx="36576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08274"/>
      </p:ext>
    </p:extLst>
  </p:cSld>
  <p:clrMapOvr>
    <a:masterClrMapping/>
  </p:clrMapOvr>
  <p:transition spd="slow">
    <p:wip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-Bouncing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471555-F860-4930-ABB4-D46102028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1"/>
            <a:ext cx="759271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04EB02-217F-4393-822E-A3B73F8D8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1"/>
            <a:ext cx="7577847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)-No Performance!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3739C0-E464-4759-B069-9D148E1ED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19201"/>
            <a:ext cx="7359401" cy="5638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773832-19AA-4280-BCB2-5EF27223D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1"/>
            <a:ext cx="760149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Hedge Fund Blow Up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Polar Vortex Doesn’t Help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1358CB-6C1B-49B4-B2A2-EB7118061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1295401"/>
            <a:ext cx="7287763" cy="5562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 Upside breakout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 Deal Coming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B8A324-957E-4F31-A1B9-B1B5179AA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19201"/>
            <a:ext cx="7207037" cy="5638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0" y="886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Flavor of the Month</a:t>
            </a:r>
            <a:endParaRPr lang="en-US" sz="2400" b="0" i="0" u="none" strike="noStrike" cap="none" baseline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28600" y="990600"/>
            <a:ext cx="79248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*Hedging demand is driving gold bigtime, new one year highs</a:t>
            </a:r>
            <a:b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*Dovish Fed is a big help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*Venezuela ships 20 metric tonnes of gold to Russia, removing the major seller from the market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*The real move for gold won’t begin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until we get true inflation, which won’t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appear until later this year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*Buy Dips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4E8810-E8B4-9C4A-97EF-C345B9AA5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2986880"/>
            <a:ext cx="2407093" cy="361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65503"/>
      </p:ext>
    </p:extLst>
  </p:cSld>
  <p:clrMapOvr>
    <a:masterClrMapping/>
  </p:clrMapOvr>
  <p:transition spd="slow">
    <p:wip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Help from Trade War</a:t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E8859E-3A1E-4562-BC60-D5CC0481E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1219200"/>
            <a:ext cx="7406825" cy="5638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9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B87353B-676E-0446-B32E-65B096557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116" y="979944"/>
            <a:ext cx="8001000" cy="566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Yikes!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1CA709-2E5E-4924-A4AC-901D9B1EC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1"/>
            <a:ext cx="7586647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Gold (ABX)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D7080A-4420-471B-92C1-8B193E1B4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143000"/>
            <a:ext cx="749877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B01F18-3145-497F-A808-702388AEC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066800"/>
            <a:ext cx="7555637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Palladium - (PALL)-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8CEE24-C5E7-4AB9-A0D7-BCB21053D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19201"/>
            <a:ext cx="7297649" cy="563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78797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0" y="202051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 Estate –</a:t>
            </a: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Horrible Numbers</a:t>
            </a:r>
            <a:endParaRPr lang="en-US" sz="2800" b="0" i="0" u="none" strike="noStrike" cap="none" baseline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453189" y="1063188"/>
            <a:ext cx="8381144" cy="55927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 market crash still feeding into weak housing numbers, government shutdown will hit next month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Pending Homes Sales down 2.2%, 9.8% YOY, sharpest drop in four years, with biggest falls in the west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*Government shut down is still interfering with the closing process on a widespread scale, putting 500,000 home mortgages at risk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*November 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S&amp;P 500 Case-Shiller drops to 5.2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annual gain, the lowest gain in four years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Stand aside for a trade</a:t>
            </a:r>
            <a:b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buy for long term investment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378ACF-9A9A-794C-991B-880EC8F88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594" y="4377289"/>
            <a:ext cx="4143834" cy="207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56935"/>
      </p:ext>
    </p:extLst>
  </p:cSld>
  <p:clrMapOvr>
    <a:masterClrMapping/>
  </p:clrMapOvr>
  <p:transition spd="slow">
    <p:wip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Octo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 Corelogic S&amp;P Case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Shiller Home Price Index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Vegas, Seattle, and San Francisco still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showing biggest gains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4D5F6C-0E99-CE41-8B45-0286AA11B17B}"/>
              </a:ext>
            </a:extLst>
          </p:cNvPr>
          <p:cNvSpPr txBox="1"/>
          <p:nvPr/>
        </p:nvSpPr>
        <p:spPr>
          <a:xfrm>
            <a:off x="4191000" y="6400800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Tradingeconomics.com</a:t>
            </a:r>
            <a:endParaRPr lang="en-US" sz="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3509DB-6E47-6840-ACCB-957B7BE9A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534" y="1161664"/>
            <a:ext cx="7509332" cy="545458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Simon Property Group (SPG)-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189320-E4CF-4656-B25A-A6B4E5F52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26760"/>
            <a:ext cx="7239000" cy="562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57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BFB1E5-C79A-4C23-B4BF-C7836E685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43000"/>
            <a:ext cx="7446027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381001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457200" y="22557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*Stocks-don’t chase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*Bonds-sell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any and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rallies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*Currencies-buy dips</a:t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*Volatility-buy dips to $17</a:t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estate-stand aside</a:t>
            </a:r>
            <a:endParaRPr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2362200"/>
            <a:ext cx="2631381" cy="396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 February 20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2019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San Francisco, CA</a:t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u="sng" dirty="0" err="1">
                <a:solidFill>
                  <a:srgbClr val="005A9C"/>
                </a:solidFill>
                <a:latin typeface="Calibri"/>
                <a:ea typeface="Calibri"/>
                <a:cs typeface="Calibri"/>
                <a:sym typeface="Calibri"/>
              </a:rPr>
              <a:t>www.madhedgefundtrader.com</a:t>
            </a:r>
            <a:r>
              <a:rPr lang="en-US" sz="2400" dirty="0">
                <a:solidFill>
                  <a:srgbClr val="005A9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i="0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2" name="Picture 1" descr="0001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447800"/>
            <a:ext cx="2101755" cy="31644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*Only one big positive left: resolution of the China trade war. Once that’s done there is nothing left to support the market buy corporate buybacks for the rest of 2019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*Falling earnings are the biggest market challenge for 2019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*Head and shoulders top for the bond market?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*Fed keeps pounding away with a dovish message, but for how long?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*Oil remains strong on Venezuela collapse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*Europe is falling to pieces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*Interest in gold is booming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887" y="4038600"/>
            <a:ext cx="3391313" cy="225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6" name="Picture 5" descr="A close up of a gauge&#13;&#10;&#13;&#10;Description automatically generated">
            <a:extLst>
              <a:ext uri="{FF2B5EF4-FFF2-40B4-BE49-F238E27FC236}">
                <a16:creationId xmlns:a16="http://schemas.microsoft.com/office/drawing/2014/main" id="{8561484D-D3BF-3C4C-A17D-3B2B69F28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133600"/>
            <a:ext cx="7119257" cy="38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0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27323</TotalTime>
  <Words>577</Words>
  <Application>Microsoft Macintosh PowerPoint</Application>
  <PresentationFormat>On-screen Show (4:3)</PresentationFormat>
  <Paragraphs>142</Paragraphs>
  <Slides>79</Slides>
  <Notes>68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3" baseType="lpstr">
      <vt:lpstr>Arial</vt:lpstr>
      <vt:lpstr>Calibri</vt:lpstr>
      <vt:lpstr>Calibri (Body)</vt:lpstr>
      <vt:lpstr>Office Theme</vt:lpstr>
      <vt:lpstr>The Mad Hedge Fund Trader “Entering the Minefield” </vt:lpstr>
      <vt:lpstr>PowerPoint Presentation</vt:lpstr>
      <vt:lpstr> Trade Alert Performance New All Time High </vt:lpstr>
      <vt:lpstr>PowerPoint Presentation</vt:lpstr>
      <vt:lpstr>My Short List of Possible Trades</vt:lpstr>
      <vt:lpstr>PowerPoint Presentation</vt:lpstr>
      <vt:lpstr>PowerPoint Presentation</vt:lpstr>
      <vt:lpstr>The Method to My Madness</vt:lpstr>
      <vt:lpstr>The Mad Hedge Profit Predictor Market Timing Index- An artificial intelligence driven algorithm that analyzes 30 different economic, technical, and momentum driven indicators </vt:lpstr>
      <vt:lpstr> The Mad Hedge Profit Predictor A 5 Month High-Not “BUY” Territory </vt:lpstr>
      <vt:lpstr>The Global Economy – Unstable</vt:lpstr>
      <vt:lpstr>Soybeans (-20%)-Trade War Indicator Price Action Suggests that the China Trade Talks are Going Better than people realize  </vt:lpstr>
      <vt:lpstr>Weekly Jobless Claims –The Most Important Statistic  +53,000 to 253,000   </vt:lpstr>
      <vt:lpstr>The Bill Davis View A $1,500 Upgrade for the Mad Day Trader Service </vt:lpstr>
      <vt:lpstr>PowerPoint Presentation</vt:lpstr>
      <vt:lpstr>Stocks – Entering Danger Territory</vt:lpstr>
      <vt:lpstr>PowerPoint Presentation</vt:lpstr>
      <vt:lpstr>   S&amp;P 500- took profits on long 2/$270-$275 bear put spread      </vt:lpstr>
      <vt:lpstr> Dow Average- up 4,000 points in six weeks, 1,500 to go </vt:lpstr>
      <vt:lpstr> Russell 2000 (IWM)- </vt:lpstr>
      <vt:lpstr>NASDAQ (QQQ)</vt:lpstr>
      <vt:lpstr>(VIX)- Probing Lows </vt:lpstr>
      <vt:lpstr> iPath S&amp;P 500 VIX Short-Term Futures ETN (VXX)  </vt:lpstr>
      <vt:lpstr>   Microsoft (MSFT)- Earnings beat took profits on long 1/$85-$90 call spread took profits on long 2/$90-$95 call spread     </vt:lpstr>
      <vt:lpstr>   Facebook (FB)- Big earnings surprise      </vt:lpstr>
      <vt:lpstr>   Apple (AAPL)- Apple is buying Earnings mixed stopped out of long 11/$175-$180 bear put spread took profits on long 11/$165-$175 bear put spread     </vt:lpstr>
      <vt:lpstr>  Alphabet (GOOGL)-Earnings are OK    </vt:lpstr>
      <vt:lpstr>      Amazon (AMZN)-Back to Top of Range selloff on great earnings augurs poorly for tech took profits on long 2/$1,200-$1,300 call spread      </vt:lpstr>
      <vt:lpstr>NVIDIA (NVDA)-     </vt:lpstr>
      <vt:lpstr>  Micron Technology (MU)-Trade Wars    </vt:lpstr>
      <vt:lpstr>  Salesforce (CRM)-Great Earnings-New Highs took profits on long 2/$105-$115 call spread     </vt:lpstr>
      <vt:lpstr>  PayPal (PYPL)-    </vt:lpstr>
      <vt:lpstr>  Adobe (ADBE)- The Quality Non-China tech play   </vt:lpstr>
      <vt:lpstr>Industrials Sector SPDR (XLI)-No Support (GE), (MMM), (UNP), (UTX), (BA), (HON)</vt:lpstr>
      <vt:lpstr>  US Steel (X)-Tariffs Trouble Import duties cause users to abandon steel Unwound the entire Trump trade  </vt:lpstr>
      <vt:lpstr>  Tesla (TSLA)-Second Quarter of Earnings Cut 7% of Work Force, China airbag recall     </vt:lpstr>
      <vt:lpstr>Southwest Airlines (LUV)-  Warren Buffett’s Favorite Airline</vt:lpstr>
      <vt:lpstr>Delta Airlines (DAL)  </vt:lpstr>
      <vt:lpstr>Transports Sector SPDR (XTN)-  (ALGT),  (ALK), (JBLU), (LUV), (CHRW), (DAL) </vt:lpstr>
      <vt:lpstr>Health Care Sector (XLV), (RXL)-New Highs (JNJ), (PFE), (MRK), (GILD), (ACT), (AMGN) </vt:lpstr>
      <vt:lpstr>Goldman Sachs (GS)-The Next Buggy Whip maker </vt:lpstr>
      <vt:lpstr>Palo Alto Networks (PANW)- Hacking never goes out of fashion</vt:lpstr>
      <vt:lpstr>Consumer Discretionary SPDR (XLY) (DIS), (AMZN), (HD), (CMCSA), (MCD), (SBUX) </vt:lpstr>
      <vt:lpstr>Europe Hedged Equity (HEDJ)- </vt:lpstr>
      <vt:lpstr>Japan (DXJ)- </vt:lpstr>
      <vt:lpstr> Emerging Markets (EEM)- Time to Buy on Weak Dollar</vt:lpstr>
      <vt:lpstr>Bonds- The Head and Shoulders is In</vt:lpstr>
      <vt:lpstr>  Treasury ETF (TLT) – Head and Shoulders Top reentered long 2/$125-$128 call spread took profits on long 1/$124-$127 call spread took profits on long 2/$125-$128 call spread   </vt:lpstr>
      <vt:lpstr>Ten Year Treasury Yield ($TNX) 2.68% Breakdown, Now major Support </vt:lpstr>
      <vt:lpstr>Junk Bonds (HYG) 5.60% Yield </vt:lpstr>
      <vt:lpstr>2X Short Treasuries (TBT)-Buy Territory</vt:lpstr>
      <vt:lpstr>Emerging Market Debt (ELD) 6.02% Yield- </vt:lpstr>
      <vt:lpstr>Municipal Bonds (MUB)-2.52%   Mix of AAA, AA, and A rated bonds </vt:lpstr>
      <vt:lpstr>Foreign Currencies – Sagging Dollar </vt:lpstr>
      <vt:lpstr>   Japanese Yen (FXY), (YCS)   </vt:lpstr>
      <vt:lpstr>   Euro ($XEU), (FXE), (EUO)- Trying to Break Down long 2/$105-$108 call spread    </vt:lpstr>
      <vt:lpstr>   Australian Dollar (FXA)-    </vt:lpstr>
      <vt:lpstr>Emerging Market Currencies (CEW)   </vt:lpstr>
      <vt:lpstr>Chinese Yuan- (CYB)- </vt:lpstr>
      <vt:lpstr> Bitcoin- New Low  </vt:lpstr>
      <vt:lpstr>Energy – It’s All About Venezuela</vt:lpstr>
      <vt:lpstr>Oil-Bouncing</vt:lpstr>
      <vt:lpstr>  United States Oil Fund (USO)  </vt:lpstr>
      <vt:lpstr>Energy Select Sector SPDR (XLE)-No Performance! (XOM), (CVX), (SLB), (KMI), (EOG), (COP) </vt:lpstr>
      <vt:lpstr>Halliburton (HAL)- </vt:lpstr>
      <vt:lpstr>Natural Gas (UNG)- Major Hedge Fund Blow Up Polar Vortex Doesn’t Help</vt:lpstr>
      <vt:lpstr> Copper (COPX)- Upside breakout Trade War Deal Coming </vt:lpstr>
      <vt:lpstr>Precious Metals – Flavor of the Month</vt:lpstr>
      <vt:lpstr>Gold (GLD)-No Help from Trade War   </vt:lpstr>
      <vt:lpstr> Market Vectors Gold Miners ETF- (GDX) – Yikes!  </vt:lpstr>
      <vt:lpstr> Barrick Gold (ABX) </vt:lpstr>
      <vt:lpstr> Newmont Mining- (NEM)-  </vt:lpstr>
      <vt:lpstr> Palladium - (PALL)-  </vt:lpstr>
      <vt:lpstr>Real Estate – Horrible Numbers</vt:lpstr>
      <vt:lpstr>October Corelogic S&amp;P Case Shiller Home Price Index Las Vegas, Seattle, and San Francisco still showing biggest gains </vt:lpstr>
      <vt:lpstr>Simon Property Group (SPG)- </vt:lpstr>
      <vt:lpstr>US Home Construction Index (ITB) (DHI), (LEN), (PHM), (TOL), (NVR)   </vt:lpstr>
      <vt:lpstr>Trade Sheet- So What Do We Do About All This?</vt:lpstr>
      <vt:lpstr>    Next Strategy Webinar    12:00 EST Wednesday, February 20,  2019 from San Francisco, CA  www.madhedgefundtrader.com     email me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Randolph Bronte</cp:lastModifiedBy>
  <cp:revision>6139</cp:revision>
  <cp:lastPrinted>2017-08-31T13:43:13Z</cp:lastPrinted>
  <dcterms:created xsi:type="dcterms:W3CDTF">2015-02-05T17:12:57Z</dcterms:created>
  <dcterms:modified xsi:type="dcterms:W3CDTF">2019-02-06T16:35:01Z</dcterms:modified>
</cp:coreProperties>
</file>