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78"/>
  </p:notesMasterIdLst>
  <p:sldIdLst>
    <p:sldId id="256" r:id="rId2"/>
    <p:sldId id="888" r:id="rId3"/>
    <p:sldId id="605" r:id="rId4"/>
    <p:sldId id="663" r:id="rId5"/>
    <p:sldId id="664" r:id="rId6"/>
    <p:sldId id="824" r:id="rId7"/>
    <p:sldId id="647" r:id="rId8"/>
    <p:sldId id="695" r:id="rId9"/>
    <p:sldId id="755" r:id="rId10"/>
    <p:sldId id="889" r:id="rId11"/>
    <p:sldId id="793" r:id="rId12"/>
    <p:sldId id="267" r:id="rId13"/>
    <p:sldId id="693" r:id="rId14"/>
    <p:sldId id="839" r:id="rId15"/>
    <p:sldId id="787" r:id="rId16"/>
    <p:sldId id="282" r:id="rId17"/>
    <p:sldId id="570" r:id="rId18"/>
    <p:sldId id="280" r:id="rId19"/>
    <p:sldId id="285" r:id="rId20"/>
    <p:sldId id="603" r:id="rId21"/>
    <p:sldId id="563" r:id="rId22"/>
    <p:sldId id="835" r:id="rId23"/>
    <p:sldId id="613" r:id="rId24"/>
    <p:sldId id="831" r:id="rId25"/>
    <p:sldId id="811" r:id="rId26"/>
    <p:sldId id="814" r:id="rId27"/>
    <p:sldId id="764" r:id="rId28"/>
    <p:sldId id="765" r:id="rId29"/>
    <p:sldId id="840" r:id="rId30"/>
    <p:sldId id="841" r:id="rId31"/>
    <p:sldId id="289" r:id="rId32"/>
    <p:sldId id="730" r:id="rId33"/>
    <p:sldId id="799" r:id="rId34"/>
    <p:sldId id="673" r:id="rId35"/>
    <p:sldId id="830" r:id="rId36"/>
    <p:sldId id="481" r:id="rId37"/>
    <p:sldId id="290" r:id="rId38"/>
    <p:sldId id="669" r:id="rId39"/>
    <p:sldId id="522" r:id="rId40"/>
    <p:sldId id="336" r:id="rId41"/>
    <p:sldId id="295" r:id="rId42"/>
    <p:sldId id="501" r:id="rId43"/>
    <p:sldId id="539" r:id="rId44"/>
    <p:sldId id="751" r:id="rId45"/>
    <p:sldId id="654" r:id="rId46"/>
    <p:sldId id="659" r:id="rId47"/>
    <p:sldId id="655" r:id="rId48"/>
    <p:sldId id="656" r:id="rId49"/>
    <p:sldId id="657" r:id="rId50"/>
    <p:sldId id="658" r:id="rId51"/>
    <p:sldId id="531" r:id="rId52"/>
    <p:sldId id="533" r:id="rId53"/>
    <p:sldId id="756" r:id="rId54"/>
    <p:sldId id="786" r:id="rId55"/>
    <p:sldId id="546" r:id="rId56"/>
    <p:sldId id="536" r:id="rId57"/>
    <p:sldId id="777" r:id="rId58"/>
    <p:sldId id="752" r:id="rId59"/>
    <p:sldId id="388" r:id="rId60"/>
    <p:sldId id="312" r:id="rId61"/>
    <p:sldId id="380" r:id="rId62"/>
    <p:sldId id="747" r:id="rId63"/>
    <p:sldId id="313" r:id="rId64"/>
    <p:sldId id="315" r:id="rId65"/>
    <p:sldId id="812" r:id="rId66"/>
    <p:sldId id="320" r:id="rId67"/>
    <p:sldId id="650" r:id="rId68"/>
    <p:sldId id="729" r:id="rId69"/>
    <p:sldId id="737" r:id="rId70"/>
    <p:sldId id="833" r:id="rId71"/>
    <p:sldId id="754" r:id="rId72"/>
    <p:sldId id="332" r:id="rId73"/>
    <p:sldId id="586" r:id="rId74"/>
    <p:sldId id="349" r:id="rId75"/>
    <p:sldId id="492" r:id="rId76"/>
    <p:sldId id="335" r:id="rId77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801" autoAdjust="0"/>
    <p:restoredTop sz="94769"/>
  </p:normalViewPr>
  <p:slideViewPr>
    <p:cSldViewPr>
      <p:cViewPr varScale="1">
        <p:scale>
          <a:sx n="106" d="100"/>
          <a:sy n="106" d="100"/>
        </p:scale>
        <p:origin x="92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03509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1268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75260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70713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06062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30951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876254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80379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987547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3506044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86973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218958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0418997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390724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736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062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0569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“The Recession Has Begun”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1000" y="5105401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March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2019</a:t>
            </a:r>
            <a:b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42B9D9-4D37-6A45-AADF-BFBB62668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8036" y="1676400"/>
            <a:ext cx="4580328" cy="3048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81762-6DBC-4F4B-8A93-45A3C2288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D8D122-6B7A-0346-918B-ED73071A98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52C593B-ADB0-884A-B32A-A0A6A0469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542"/>
            <a:ext cx="9144000" cy="6207058"/>
          </a:xfrm>
          <a:prstGeom prst="rect">
            <a:avLst/>
          </a:prstGeom>
        </p:spPr>
      </p:pic>
      <p:sp>
        <p:nvSpPr>
          <p:cNvPr id="6" name="Right Arrow Callout 5">
            <a:extLst>
              <a:ext uri="{FF2B5EF4-FFF2-40B4-BE49-F238E27FC236}">
                <a16:creationId xmlns:a16="http://schemas.microsoft.com/office/drawing/2014/main" id="{23D1FDB4-E20E-634D-B43A-5B5903917DEB}"/>
              </a:ext>
            </a:extLst>
          </p:cNvPr>
          <p:cNvSpPr/>
          <p:nvPr/>
        </p:nvSpPr>
        <p:spPr>
          <a:xfrm>
            <a:off x="5867400" y="1524000"/>
            <a:ext cx="2133600" cy="1295400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Growth Recession</a:t>
            </a:r>
          </a:p>
        </p:txBody>
      </p:sp>
      <p:sp>
        <p:nvSpPr>
          <p:cNvPr id="7" name="Right Arrow Callout 6">
            <a:extLst>
              <a:ext uri="{FF2B5EF4-FFF2-40B4-BE49-F238E27FC236}">
                <a16:creationId xmlns:a16="http://schemas.microsoft.com/office/drawing/2014/main" id="{15A543E4-4054-4D48-B66E-31C7210A2576}"/>
              </a:ext>
            </a:extLst>
          </p:cNvPr>
          <p:cNvSpPr/>
          <p:nvPr/>
        </p:nvSpPr>
        <p:spPr>
          <a:xfrm>
            <a:off x="6934200" y="4142334"/>
            <a:ext cx="2133600" cy="697831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Q1 2019</a:t>
            </a:r>
          </a:p>
        </p:txBody>
      </p:sp>
    </p:spTree>
    <p:extLst>
      <p:ext uri="{BB962C8B-B14F-4D97-AF65-F5344CB8AC3E}">
        <p14:creationId xmlns:p14="http://schemas.microsoft.com/office/powerpoint/2010/main" val="1676711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A7EF7-7A69-BA41-A64C-B15F41B69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Soybeans (-20%)-Trade War Indicator</a:t>
            </a:r>
            <a:br>
              <a:rPr lang="en-US" sz="2800" dirty="0"/>
            </a:br>
            <a:r>
              <a:rPr lang="en-US" sz="1800" dirty="0"/>
              <a:t>rolling over price action hits on a big “Sell the news” on China trade deal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247D0-05D5-6948-B164-2A546D0FB3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F95108-A70E-4DE6-9E19-05235CB8C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086157"/>
            <a:ext cx="7391400" cy="57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33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76201"/>
            <a:ext cx="8229600" cy="1447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Claims –The Most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b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-33,000</a:t>
            </a:r>
            <a:r>
              <a:rPr lang="en-US" sz="1800" b="1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to</a:t>
            </a:r>
            <a:r>
              <a:rPr lang="en-US" sz="1800" b="1" i="0" u="none" strike="noStrike" cap="none" baseline="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213,000  </a:t>
            </a:r>
            <a:b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2000" b="1" i="0" u="none" strike="noStrike" cap="none" baseline="0" dirty="0">
              <a:solidFill>
                <a:srgbClr val="FF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636A0AF-7CB6-E640-81E4-FDF4F5FD5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1338"/>
            <a:ext cx="9144000" cy="467946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81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EC8A4C7-A2C9-F140-86C8-F9CF1CA191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9467370"/>
              </p:ext>
            </p:extLst>
          </p:nvPr>
        </p:nvGraphicFramePr>
        <p:xfrm>
          <a:off x="1123931" y="1822784"/>
          <a:ext cx="6896138" cy="4525961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762071">
                  <a:extLst>
                    <a:ext uri="{9D8B030D-6E8A-4147-A177-3AD203B41FA5}">
                      <a16:colId xmlns:a16="http://schemas.microsoft.com/office/drawing/2014/main" val="1007376366"/>
                    </a:ext>
                  </a:extLst>
                </a:gridCol>
                <a:gridCol w="1464351">
                  <a:extLst>
                    <a:ext uri="{9D8B030D-6E8A-4147-A177-3AD203B41FA5}">
                      <a16:colId xmlns:a16="http://schemas.microsoft.com/office/drawing/2014/main" val="752020681"/>
                    </a:ext>
                  </a:extLst>
                </a:gridCol>
                <a:gridCol w="1669716">
                  <a:extLst>
                    <a:ext uri="{9D8B030D-6E8A-4147-A177-3AD203B41FA5}">
                      <a16:colId xmlns:a16="http://schemas.microsoft.com/office/drawing/2014/main" val="3046641257"/>
                    </a:ext>
                  </a:extLst>
                </a:gridCol>
              </a:tblGrid>
              <a:tr h="30967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Buys: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Entry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Target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extLst>
                  <a:ext uri="{0D108BD9-81ED-4DB2-BD59-A6C34878D82A}">
                    <a16:rowId xmlns:a16="http://schemas.microsoft.com/office/drawing/2014/main" val="3333387742"/>
                  </a:ext>
                </a:extLst>
              </a:tr>
              <a:tr h="19056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extLst>
                  <a:ext uri="{0D108BD9-81ED-4DB2-BD59-A6C34878D82A}">
                    <a16:rowId xmlns:a16="http://schemas.microsoft.com/office/drawing/2014/main" val="2889905891"/>
                  </a:ext>
                </a:extLst>
              </a:tr>
              <a:tr h="30967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Quest Diagnostics (DGX)-X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85.00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100.00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extLst>
                  <a:ext uri="{0D108BD9-81ED-4DB2-BD59-A6C34878D82A}">
                    <a16:rowId xmlns:a16="http://schemas.microsoft.com/office/drawing/2014/main" val="1036194496"/>
                  </a:ext>
                </a:extLst>
              </a:tr>
              <a:tr h="30967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3M Co. (MMM)-X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200.00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215.00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extLst>
                  <a:ext uri="{0D108BD9-81ED-4DB2-BD59-A6C34878D82A}">
                    <a16:rowId xmlns:a16="http://schemas.microsoft.com/office/drawing/2014/main" val="816308402"/>
                  </a:ext>
                </a:extLst>
              </a:tr>
              <a:tr h="30967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CenturyLink, Inc. (CTL)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12.00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17.00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extLst>
                  <a:ext uri="{0D108BD9-81ED-4DB2-BD59-A6C34878D82A}">
                    <a16:rowId xmlns:a16="http://schemas.microsoft.com/office/drawing/2014/main" val="637905694"/>
                  </a:ext>
                </a:extLst>
              </a:tr>
              <a:tr h="30967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Core Laboratories (CLB)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67.00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86.00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extLst>
                  <a:ext uri="{0D108BD9-81ED-4DB2-BD59-A6C34878D82A}">
                    <a16:rowId xmlns:a16="http://schemas.microsoft.com/office/drawing/2014/main" val="3695009498"/>
                  </a:ext>
                </a:extLst>
              </a:tr>
              <a:tr h="30967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McDonalds Corp (MCD)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178.00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188.00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extLst>
                  <a:ext uri="{0D108BD9-81ED-4DB2-BD59-A6C34878D82A}">
                    <a16:rowId xmlns:a16="http://schemas.microsoft.com/office/drawing/2014/main" val="4148986348"/>
                  </a:ext>
                </a:extLst>
              </a:tr>
              <a:tr h="30967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extLst>
                  <a:ext uri="{0D108BD9-81ED-4DB2-BD59-A6C34878D82A}">
                    <a16:rowId xmlns:a16="http://schemas.microsoft.com/office/drawing/2014/main" val="1035080903"/>
                  </a:ext>
                </a:extLst>
              </a:tr>
              <a:tr h="30967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Sells: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extLst>
                  <a:ext uri="{0D108BD9-81ED-4DB2-BD59-A6C34878D82A}">
                    <a16:rowId xmlns:a16="http://schemas.microsoft.com/office/drawing/2014/main" val="1152827698"/>
                  </a:ext>
                </a:extLst>
              </a:tr>
              <a:tr h="30967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extLst>
                  <a:ext uri="{0D108BD9-81ED-4DB2-BD59-A6C34878D82A}">
                    <a16:rowId xmlns:a16="http://schemas.microsoft.com/office/drawing/2014/main" val="191125890"/>
                  </a:ext>
                </a:extLst>
              </a:tr>
              <a:tr h="30967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F5 Networks, Inc. (FFIV)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167.00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155.00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extLst>
                  <a:ext uri="{0D108BD9-81ED-4DB2-BD59-A6C34878D82A}">
                    <a16:rowId xmlns:a16="http://schemas.microsoft.com/office/drawing/2014/main" val="3512055432"/>
                  </a:ext>
                </a:extLst>
              </a:tr>
              <a:tr h="30967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FleetCor Technologies Inc. (FLT)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230.00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205.00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extLst>
                  <a:ext uri="{0D108BD9-81ED-4DB2-BD59-A6C34878D82A}">
                    <a16:rowId xmlns:a16="http://schemas.microsoft.com/office/drawing/2014/main" val="2628682237"/>
                  </a:ext>
                </a:extLst>
              </a:tr>
              <a:tr h="30967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Global Payments, Inc. (GPN)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133.00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118.00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extLst>
                  <a:ext uri="{0D108BD9-81ED-4DB2-BD59-A6C34878D82A}">
                    <a16:rowId xmlns:a16="http://schemas.microsoft.com/office/drawing/2014/main" val="3030884779"/>
                  </a:ext>
                </a:extLst>
              </a:tr>
              <a:tr h="30967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Baxter Intl Inc. (BAX)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75.00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68.00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extLst>
                  <a:ext uri="{0D108BD9-81ED-4DB2-BD59-A6C34878D82A}">
                    <a16:rowId xmlns:a16="http://schemas.microsoft.com/office/drawing/2014/main" val="1552661219"/>
                  </a:ext>
                </a:extLst>
              </a:tr>
              <a:tr h="30967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Graco, Inc. (GGG)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50.00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 $          37.00 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33" marR="8933" marT="8933" marB="0" anchor="b"/>
                </a:tc>
                <a:extLst>
                  <a:ext uri="{0D108BD9-81ED-4DB2-BD59-A6C34878D82A}">
                    <a16:rowId xmlns:a16="http://schemas.microsoft.com/office/drawing/2014/main" val="3494123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487875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Nosebleed Territory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04800" y="762000"/>
            <a:ext cx="86868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*Best start to a year since 1987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*Earnings multiple just jumped from 14X to 18X without the growth to support it creates a very high risk market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*Analysts are now looking for negative earnings growth in 2019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*Trade war settlement is 95% in the market, if it doesn’t happen the market will back that 95% out very quickly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*Main indexes offer 5% of upside versus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20% downside risk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*Tech is starting to fade, to be replaced by 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weak dollar plays like emerging markets, gold,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commodities, and energy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its bet the ranch time on tech longs,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stay away from those with big China exposure,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like Apple, and weak dollar plays like energy, and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567116-E854-DF4E-B4B8-3E5EB8C43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607" y="4267200"/>
            <a:ext cx="3894667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834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2/$270-$275 bear put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826FCA-5A6A-47CE-AF23-1D4B39BE7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1066801"/>
            <a:ext cx="7542641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11964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533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Average-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128A64-9313-48FD-8F97-F1231F202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19200"/>
            <a:ext cx="7390245" cy="5638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85775" y="2286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41A0F3-DD74-40A1-9B7D-2874AF3BC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1"/>
            <a:ext cx="763065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NASDAQ (QQQ)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BEFA54-CAF3-4070-BB18-8421010E6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1"/>
            <a:ext cx="759212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 Probing Lows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E4462A-EBD7-48FE-807C-538765FD3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990600"/>
            <a:ext cx="7690453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All-Time High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Hanging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tough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beating the market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b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i="0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9.49% 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+4.64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+2.19% MTD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u="sng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b="1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-1.14% </a:t>
            </a:r>
            <a:r>
              <a:rPr lang="en-US" sz="22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i="0" u="sng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1.38</a:t>
            </a:r>
            <a:r>
              <a:rPr lang="en-US" sz="220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+12.54</a:t>
            </a:r>
            <a:r>
              <a:rPr lang="en-US" sz="2200" i="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+1.37%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+1.07%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*November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-1.83%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+4.15%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*2019 Year to Date +13.64%</a:t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compared to +</a:t>
            </a:r>
            <a:r>
              <a:rPr lang="en-US" sz="20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11.2</a:t>
            </a:r>
            <a:r>
              <a:rPr lang="en-US" sz="2000" b="0" i="0" u="none" strike="noStrike" cap="none" baseline="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*Trailing One</a:t>
            </a: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32.90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+312.93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34.12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9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 S&amp;P 500 VIX Short-Term Futures ETN (VXX)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56FD7A-51CA-45EF-8874-8A7ECAC6D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1143001"/>
            <a:ext cx="752156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6044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(MSFT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Earnings beat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2/$85-$90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329C86-8564-495D-90ED-F5F5A2403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95400"/>
            <a:ext cx="7328790" cy="559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 Struggling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45EB02-F38C-4E13-9B18-55BE2A68D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066800"/>
            <a:ext cx="7604959" cy="576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(AAPL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Underperforming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Earnings mixed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 3/$180-$185 bear put spread – 7 days to expiration- Tech Letter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 11/$175-$180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 11/$165-$175 bear put spread </a:t>
            </a: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90A924-5D68-4688-BEB1-109874A90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116" y="1851226"/>
            <a:ext cx="6553768" cy="50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9B4190-3102-4637-9825-419CAFDC8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90601"/>
            <a:ext cx="7731057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(AMZN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)-Back to Top of Range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Cancelled NY HQ2 to duck coming recession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2/$1,200-$1,300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FD80C0-FF2B-4518-B52A-4E9035824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338271"/>
            <a:ext cx="7162800" cy="549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1371600"/>
            <a:ext cx="8229600" cy="7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NVDA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earnings beat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62C188-90DC-4090-9E80-1F0E3D2FA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327509"/>
            <a:ext cx="7239000" cy="550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(MU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959ABA-73E9-4DF2-A2C7-4558BA871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13815"/>
            <a:ext cx="7391400" cy="564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(CRM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)-Great Earnings-Poor Guidance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37F9F8-1325-4844-9295-AC874CB81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95400"/>
            <a:ext cx="7340447" cy="557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PYPL)-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97D326-3D45-4E39-B99B-056FDCD6C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19200"/>
            <a:ext cx="738170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304800"/>
            <a:ext cx="807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dirty="0"/>
              <a:t>running small short after great market run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6385552" y="2267009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Expiration P&amp;L</a:t>
            </a:r>
            <a:br>
              <a:rPr lang="en-US" sz="1800" b="1" dirty="0"/>
            </a:br>
            <a:r>
              <a:rPr lang="en-US" sz="1800" b="1" dirty="0"/>
              <a:t>14.40%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B88E957-DC2A-3F49-9825-ACC80CB170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23404"/>
              </p:ext>
            </p:extLst>
          </p:nvPr>
        </p:nvGraphicFramePr>
        <p:xfrm>
          <a:off x="423180" y="1995148"/>
          <a:ext cx="4834620" cy="4525968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234420">
                  <a:extLst>
                    <a:ext uri="{9D8B030D-6E8A-4147-A177-3AD203B41FA5}">
                      <a16:colId xmlns:a16="http://schemas.microsoft.com/office/drawing/2014/main" val="195658138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518371258"/>
                    </a:ext>
                  </a:extLst>
                </a:gridCol>
              </a:tblGrid>
              <a:tr h="377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Current Capital at Risk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val="906811701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val="1814055814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sng" strike="noStrike">
                          <a:effectLst/>
                        </a:rPr>
                        <a:t>Risk On</a:t>
                      </a:r>
                      <a:endParaRPr lang="en-US" sz="17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val="1390317491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World is Getting Better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val="178597581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val="3278428187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(TLT) 3/$124-$126 put spread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10.00%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val="2242785143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(FCX) 4/$$10-$11 call spread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20.00%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val="372751305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l" fontAlgn="b"/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val="822495374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sng" strike="noStrike">
                          <a:effectLst/>
                        </a:rPr>
                        <a:t>Risk Off</a:t>
                      </a:r>
                      <a:endParaRPr lang="en-US" sz="17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val="4179942647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endParaRPr lang="en-US" sz="17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val="1908483568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l" fontAlgn="b"/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val="766728209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Total Net Position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</a:rPr>
                        <a:t>30.00%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val="167350133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5FB7D133-5910-5F4B-80F4-D72DEE9C3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152" y="3657600"/>
            <a:ext cx="2407764" cy="221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(ADBE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8F1719-54ED-4E94-A19F-21D9DEFC0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35503"/>
            <a:ext cx="7315200" cy="562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75798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EA8A86-F740-447B-AD0C-66535842C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12980"/>
            <a:ext cx="7391400" cy="565023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)-Tariffs Trouble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 duties cause users to abandon steel</a:t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Unwound the entire Trump trade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064D41-EC34-41B0-86C1-32AAEC73B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47801"/>
            <a:ext cx="7105007" cy="539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TSLA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)-Second Quarter of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Cut price of tesla 3 to $35,000, the Model Y is Out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9E143F-A5E9-497D-A06B-EF640ACBB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37167"/>
            <a:ext cx="7620000" cy="582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97794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LUV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)-No oil help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Warren Buffett’s Favorite Airline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003D51-0739-419A-93BB-C28CF9FCE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95401"/>
            <a:ext cx="7258664" cy="553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97686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712FE0-8FCD-42A9-B172-972A97F9A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1143000"/>
            <a:ext cx="742777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Sector SPDR (XTN)-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164B5D-2E22-432D-ABC5-78A700E35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19201"/>
            <a:ext cx="7355956" cy="564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(RXL)-New Highs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B2B006-B263-4407-AC70-774DA98E4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19200"/>
            <a:ext cx="7341831" cy="563044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-The Next Buggy Whip maker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31D3C8-265A-4769-8737-E1C519087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19201"/>
            <a:ext cx="7412707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3ED685-4B0D-4F0F-895F-321BC9776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91353"/>
            <a:ext cx="7315200" cy="556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99747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0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21AD113-5897-1A44-8628-7F89D8DF2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" y="977900"/>
            <a:ext cx="83566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41213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(XLY)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4E843E-5733-4EC2-98D5-0C9EAB371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43001"/>
            <a:ext cx="7435552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Quadruple top Top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AA6702-E145-4DF1-B7F7-CA13B3DA4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066801"/>
            <a:ext cx="7556155" cy="578806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F0126E-3031-474D-BD37-F4203C9EF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14401"/>
            <a:ext cx="7748804" cy="594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Time to Buy on Weak Dollar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D02CE5-ED32-4F7C-AAFD-D5454AACD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1066800"/>
            <a:ext cx="7572433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838200" y="1417637"/>
            <a:ext cx="7772400" cy="563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*Worst week in five months takes (TLT) down 3 points</a:t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*Jay Powell reiterates Fed’s dovish posture</a:t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*Massing government auctions is crowing our huge private borrowing</a:t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*Still looking for 3.50% ten year US Treasury in a year, but what if the peak in this cycle is already in at 3.25%?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*Exploding deficits will weigh 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bonds for the next decade, sell every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rally across the space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Sell every four point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rally in the (TLT), but this time,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 settled for three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Bonds – Breakdown!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16B0AF-ADD3-9541-B4C8-1E0E8E80B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4038600"/>
            <a:ext cx="3588545" cy="239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95950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sz="2000" dirty="0"/>
              <a:t>Bottom of Range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long 3/$124-$126 put spread- Expires in 7 days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Expiration of long 2/$124-$126 put spread at maximum profit point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2/$125-$128 call spread again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took profits on long 1/$124-$127 call spread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took profits on long 2/$125-$128 call spread</a:t>
            </a: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84CA2F-7B2C-4B3D-B3FF-B25A7C589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2309135"/>
            <a:ext cx="5867400" cy="451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9611"/>
            <a:ext cx="8229600" cy="1143000"/>
          </a:xfrm>
        </p:spPr>
        <p:txBody>
          <a:bodyPr/>
          <a:lstStyle/>
          <a:p>
            <a:r>
              <a:rPr lang="en-US" sz="2400" dirty="0"/>
              <a:t>Ten Year Treasury Yield ($TNX) 2.72%</a:t>
            </a:r>
            <a:br>
              <a:rPr lang="en-US" sz="2400" dirty="0"/>
            </a:br>
            <a:r>
              <a:rPr lang="en-US" sz="2400" dirty="0"/>
              <a:t>Breakdown</a:t>
            </a: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511D18-9D76-4959-8A16-46F2CC154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43001"/>
            <a:ext cx="743210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5.60% Yield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937B2E-4E43-49CF-862B-7E37E0A44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959" y="1145088"/>
            <a:ext cx="745208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(TBT)-Buy Territory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4E4C70-1987-4C58-9F3C-28B1BB91B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1295401"/>
            <a:ext cx="7308509" cy="556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6.02% Yield-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7C773C-7AFE-4B9C-BB3D-34D5267C2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1"/>
            <a:ext cx="7492894" cy="577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9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61C66CC-C80D-5B48-A6D5-571ABACD9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996950"/>
            <a:ext cx="8420100" cy="532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(MUB)-2.52%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68216F-DDC9-4BC8-8FFE-8AF54F02A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52241"/>
            <a:ext cx="7239000" cy="560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Dollar Pop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8229600" cy="6035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*Continued Fed dovish drags heavily on the dollar, however, bond market collapse gave it a nice one day pop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*Is a big positive for weak dollar plays like Gold (GLD) and Emerging markets (EEM)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*British pound stages another huge  rally on Brexit fail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*Massive Chinese economic stimulus drives Yuan higher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hits new low at $3,400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sell dollars, buy the Euro (FXE)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5DD4E0-DB35-0E44-B730-A486AA8BC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400" y="4495800"/>
            <a:ext cx="31496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54189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87C24C-6462-4D78-B5F0-0CCF026CD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1143000"/>
            <a:ext cx="742777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Trying to Break Down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2/$105-$108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F6246A-D742-416F-AAAB-6DB76067A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066801"/>
            <a:ext cx="7575136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(FXA)-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7F2C12-04EB-4D73-A4E3-A1D072C41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066800"/>
            <a:ext cx="7441032" cy="577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963BAE-5CDA-49C1-BCA0-CF5C2EAFF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19201"/>
            <a:ext cx="7275594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D6161C-5D05-4F68-9E16-6F4F5EBCD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066800"/>
            <a:ext cx="7471335" cy="578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Bitcoin- 10% Rally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Venezuela collapse is creating demand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D61A292-2D01-ED41-97DB-E960E903C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6800"/>
            <a:ext cx="914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US in No. 1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6096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762001" y="1066800"/>
            <a:ext cx="7772399" cy="563575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2000" dirty="0">
                <a:solidFill>
                  <a:schemeClr val="tx1"/>
                </a:solidFill>
              </a:rPr>
              <a:t>*US oil production hits new record of 12.1 million b/d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*Weak dollar is providing a bid for the entire commodity complex, including oil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*Venezuelan production going to zero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*Libya is coming back on line with 300,000 barrels a day </a:t>
            </a:r>
            <a:r>
              <a:rPr lang="en-US" sz="2000">
                <a:solidFill>
                  <a:schemeClr val="tx1"/>
                </a:solidFill>
              </a:rPr>
              <a:t>in production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*Massive draw down in inventories boosts prices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*Recovering China economy is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 another major positive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*Bottom Line: Buy the dips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13E04B-10E0-C24A-9110-7225F36E2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618" y="3886200"/>
            <a:ext cx="326136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08274"/>
      </p:ext>
    </p:extLst>
  </p:cSld>
  <p:clrMapOvr>
    <a:masterClrMapping/>
  </p:clrMapOvr>
  <p:transition spd="slow">
    <p:wip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-Bouncing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688AE0-2588-4391-8D4E-37E2BF27A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1"/>
            <a:ext cx="7518627" cy="579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*GDP Upside surprise triggers bond crash, but also selloffs in commodities and oil, but is not sustainable until Fed raises interest rates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*China deal could trigger the biggest “Sell the news” collapse in the US of all time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*No earnings growth is the biggest market challenge for 2019, shrinking multiples are next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*Oil remains strong on Venezuela collapse, inventory shortfall, and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China stimulus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*With much more stimulus than the US, China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could outperform the US in 2019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4349268"/>
            <a:ext cx="3391313" cy="225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50884C-1A6D-4541-B0B5-026A1AC0F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90601"/>
            <a:ext cx="7648098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)-No Performance!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FE7D41-FF5D-460C-8516-71875F748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92627"/>
            <a:ext cx="7467600" cy="566537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D76377-486D-48B8-AAD9-E0B0561E1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066800"/>
            <a:ext cx="7580134" cy="576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Hedge Fund Blow Up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01709A-02E5-4F8F-9B7E-E2FE5E369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66801"/>
            <a:ext cx="7557174" cy="576823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 Upside breakout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Deal Coming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0FB0EE-3E76-487F-873D-7765A0DB3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82657"/>
            <a:ext cx="7315200" cy="563236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0" y="886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</a:t>
            </a: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Punch in the Nose</a:t>
            </a:r>
            <a:endParaRPr lang="en-US" sz="2400" b="0" i="0" u="none" strike="noStrike" cap="none" baseline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28600" y="990600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*New one year highs as equity traders diversify into gold</a:t>
            </a: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*Dovish Fed is a big help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*However, upside surprise in Q4 GDP, from 2.2% to 2.6% annualized, triggers bout of short term profit taking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However, the long term trend is intact until the Fed starts raising rates again.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real move for gold won’t begin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until we get true inflation, which won’t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appear until later this year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*Buy Dips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6B61F4-589C-CA44-9704-D1A4D5B19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369" y="4114800"/>
            <a:ext cx="4015094" cy="253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65503"/>
      </p:ext>
    </p:extLst>
  </p:cSld>
  <p:clrMapOvr>
    <a:masterClrMapping/>
  </p:clrMapOvr>
  <p:transition spd="slow">
    <p:wip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The flight to safety bid is coming</a:t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3/$119-$122 vertical bull call spread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AD9788-8BDB-4175-AB32-852824CFE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83535"/>
            <a:ext cx="7391400" cy="567446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Yikes!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4D82BF-2827-4E26-BB91-4E7F5DEFC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94415"/>
            <a:ext cx="7620000" cy="586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Gold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63D5A2-7D49-4DCF-957C-4D110FDC3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838200"/>
            <a:ext cx="7853103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614F61-95FC-400C-A89A-471500374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51" y="1066800"/>
            <a:ext cx="7591908" cy="578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6" name="Picture 5" descr="A close up of a gauge&#10;&#10;Description automatically generated">
            <a:extLst>
              <a:ext uri="{FF2B5EF4-FFF2-40B4-BE49-F238E27FC236}">
                <a16:creationId xmlns:a16="http://schemas.microsoft.com/office/drawing/2014/main" id="{6068EECE-3583-1B46-A25D-24A86EC30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938946"/>
            <a:ext cx="79248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0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Palladium - (PALL)-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53E259-43E9-4822-BD7A-9C933D690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89244"/>
            <a:ext cx="7467600" cy="56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78797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0" y="202051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–</a:t>
            </a: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In the Toilet</a:t>
            </a:r>
            <a:endParaRPr lang="en-US" sz="2800" b="0" i="0" u="none" strike="noStrike" cap="none" baseline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453189" y="1063188"/>
            <a:ext cx="8381144" cy="55927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*Listings skyrocket 6% and speculators rush to get out of the market, with 73,000 new homes on the market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*Luxury end of the market has basically shut down due to huge oversupply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Pending Home Sales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jump a surprise 4.6%, but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Existing Home Sales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down 8%,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New Home Sales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up 3.6%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*30 year fixed rate loan drops to 4.43%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S&amp;P 500 Case-Shiller drops to 4.2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annual gain, the lowest gain in 3 ½ years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Stand aside for a trade</a:t>
            </a:r>
            <a:b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buy for long term investment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icture containing building, table, outdoor, chair&#10;&#10;Description automatically generated">
            <a:extLst>
              <a:ext uri="{FF2B5EF4-FFF2-40B4-BE49-F238E27FC236}">
                <a16:creationId xmlns:a16="http://schemas.microsoft.com/office/drawing/2014/main" id="{17E256AA-A980-6947-8CF3-2EFE1423A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379" y="3932638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6935"/>
      </p:ext>
    </p:extLst>
  </p:cSld>
  <p:clrMapOvr>
    <a:masterClrMapping/>
  </p:clrMapOvr>
  <p:transition spd="slow"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December Corelogic S&amp;P Case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Shiller Home Price Index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Vegas (11.4%),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Phoenix (8%)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and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Atlanta (5.9%) showing biggest gains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D5F6C-0E99-CE41-8B45-0286AA11B17B}"/>
              </a:ext>
            </a:extLst>
          </p:cNvPr>
          <p:cNvSpPr txBox="1"/>
          <p:nvPr/>
        </p:nvSpPr>
        <p:spPr>
          <a:xfrm>
            <a:off x="4191000" y="6400800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Tradingeconomics.com</a:t>
            </a:r>
            <a:endParaRPr lang="en-US" sz="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3509DB-6E47-6840-ACCB-957B7BE9A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534" y="1161664"/>
            <a:ext cx="7509332" cy="54545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Simon Property Group (SPG)-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F17FDB-923E-4031-AEA1-B8D71C6AC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43000"/>
            <a:ext cx="7422444" cy="569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4EAC77-BCDF-4141-94C6-A853691B6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143001"/>
            <a:ext cx="7515888" cy="5752578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457200" y="2255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*Stocks-don’t chase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*Bonds-sell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any and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rallies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*Currencies-buy dips</a:t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*Volatility-buy dips to $12</a:t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estate-stand aside</a:t>
            </a:r>
            <a:endParaRPr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362200"/>
            <a:ext cx="2631381" cy="39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March 20,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2019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San Francisco, CA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u="sng" dirty="0" err="1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www.madhedgefundtrader.com</a:t>
            </a:r>
            <a:r>
              <a:rPr lang="en-US" sz="2400" dirty="0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i="0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2" name="Picture 1" descr="0001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447800"/>
            <a:ext cx="2101755" cy="31644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br>
              <a:rPr lang="en-US" sz="2400" b="1" dirty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8229600" cy="45261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wall, object, sky&#10;&#10;Description automatically generated">
            <a:extLst>
              <a:ext uri="{FF2B5EF4-FFF2-40B4-BE49-F238E27FC236}">
                <a16:creationId xmlns:a16="http://schemas.microsoft.com/office/drawing/2014/main" id="{A15B2037-5B7D-C641-9CED-B7E214663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93" y="1827129"/>
            <a:ext cx="7182207" cy="4457365"/>
          </a:xfrm>
          <a:prstGeom prst="rect">
            <a:avLst/>
          </a:prstGeom>
        </p:spPr>
      </p:pic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7235635" y="2283402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7" name="Left Arrow Callout 6">
            <a:extLst>
              <a:ext uri="{FF2B5EF4-FFF2-40B4-BE49-F238E27FC236}">
                <a16:creationId xmlns:a16="http://schemas.microsoft.com/office/drawing/2014/main" id="{E8880F8A-2526-0249-BF5A-C766930E866D}"/>
              </a:ext>
            </a:extLst>
          </p:cNvPr>
          <p:cNvSpPr/>
          <p:nvPr/>
        </p:nvSpPr>
        <p:spPr>
          <a:xfrm>
            <a:off x="7188511" y="5217695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Weak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457200" y="914400"/>
            <a:ext cx="8229600" cy="6172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*Economic data flow is almost all terrible, issuing a loud recession waning, </a:t>
            </a:r>
            <a:r>
              <a:rPr lang="en-US" sz="1800" b="1" dirty="0"/>
              <a:t>Wholesale Inventories </a:t>
            </a:r>
            <a:r>
              <a:rPr lang="en-US" sz="1800" dirty="0"/>
              <a:t>rose sharply, up 1.1%, </a:t>
            </a:r>
            <a:r>
              <a:rPr lang="en-US" sz="1800" b="1" dirty="0"/>
              <a:t>Factory Orders</a:t>
            </a:r>
            <a:r>
              <a:rPr lang="en-US" sz="1800" dirty="0"/>
              <a:t> came in incredibly weak,</a:t>
            </a:r>
            <a:r>
              <a:rPr lang="en-US" sz="1800" b="1" i="1" dirty="0"/>
              <a:t> </a:t>
            </a:r>
            <a:r>
              <a:rPr lang="en-US" sz="1800" dirty="0"/>
              <a:t>at 0.1% in December, when 0.6% was expected, December </a:t>
            </a:r>
            <a:r>
              <a:rPr lang="en-US" sz="1800" b="1" dirty="0"/>
              <a:t>Construction Orders </a:t>
            </a:r>
            <a:r>
              <a:rPr lang="en-US" sz="1800" dirty="0"/>
              <a:t>down 0.6%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*Ag crisis spreads, with 19.4% of Farm Service loans delinquent, </a:t>
            </a:r>
            <a:r>
              <a:rPr lang="en-US" sz="1800" dirty="0" err="1"/>
              <a:t>vuctims</a:t>
            </a:r>
            <a:r>
              <a:rPr lang="en-US" sz="1800" dirty="0"/>
              <a:t> of trade war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*Bonds see their worst week in five months, driving the ten year rate up to 2.77%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*Gold takes a break providing an entry point as a dollar rally puts inflation fears on hold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*As European economy tips into recession they may be about to return to QE, taking rates back to negative numbers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*Weakened dollar will boost non-dollar plays,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like emerging markets (EEM) and the currencies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(FXE) and (FXA), and oil (USO)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27CC96-58B2-9549-A7C3-AD64FCF96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4819294"/>
            <a:ext cx="3124200" cy="175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0766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27698</TotalTime>
  <Words>529</Words>
  <Application>Microsoft Macintosh PowerPoint</Application>
  <PresentationFormat>On-screen Show (4:3)</PresentationFormat>
  <Paragraphs>142</Paragraphs>
  <Slides>76</Slides>
  <Notes>68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9" baseType="lpstr">
      <vt:lpstr>Arial</vt:lpstr>
      <vt:lpstr>Calibri</vt:lpstr>
      <vt:lpstr>Office Theme</vt:lpstr>
      <vt:lpstr>The Mad Hedge Fund Trader “The Recession Has Begun” </vt:lpstr>
      <vt:lpstr> Trade Alert Performance New All-Time High Hanging tough and beating the market </vt:lpstr>
      <vt:lpstr>PowerPoint Presentation</vt:lpstr>
      <vt:lpstr>PowerPoint Presentation</vt:lpstr>
      <vt:lpstr>PowerPoint Presentation</vt:lpstr>
      <vt:lpstr>The Method to My Madness</vt:lpstr>
      <vt:lpstr>The Mad Hedge Profit Predictor Market Timing Index- An artificial intelligence driven algorithm that analyzes 30 different economic, technical, and momentum driven indicators </vt:lpstr>
      <vt:lpstr> The Mad Hedge Profit Predictor  </vt:lpstr>
      <vt:lpstr>The Global Economy – Weak</vt:lpstr>
      <vt:lpstr>PowerPoint Presentation</vt:lpstr>
      <vt:lpstr>Soybeans (-20%)-Trade War Indicator rolling over price action hits on a big “Sell the news” on China trade deal </vt:lpstr>
      <vt:lpstr>Weekly Jobless Claims –The Most Important Statistic  -33,000 to 213,000   </vt:lpstr>
      <vt:lpstr>The Bill Davis View A $1,500 Upgrade for the Mad Day Trader Service </vt:lpstr>
      <vt:lpstr>Stocks – Nosebleed Territory</vt:lpstr>
      <vt:lpstr>   S&amp;P 500- took profits on long 2/$270-$275 bear put spread      </vt:lpstr>
      <vt:lpstr> Dow Average- </vt:lpstr>
      <vt:lpstr> Russell 2000 (IWM)- </vt:lpstr>
      <vt:lpstr>NASDAQ (QQQ)</vt:lpstr>
      <vt:lpstr>(VIX)- Probing Lows </vt:lpstr>
      <vt:lpstr> iPath S&amp;P 500 VIX Short-Term Futures ETN (VXX)  </vt:lpstr>
      <vt:lpstr>   Microsoft (MSFT)- Earnings beat took profits on long 2/$85-$90 call spread     </vt:lpstr>
      <vt:lpstr>   Facebook (FB)- Struggling      </vt:lpstr>
      <vt:lpstr>   Apple (AAPL)- Underperforming Earnings mixed long 3/$180-$185 bear put spread – 7 days to expiration- Tech Letter stopped out of long 11/$175-$180 bear put spread took profits on long 11/$165-$175 bear put spread     </vt:lpstr>
      <vt:lpstr>  Alphabet (GOOGL)-    </vt:lpstr>
      <vt:lpstr>      Amazon (AMZN)-Back to Top of Range Cancelled NY HQ2 to duck coming recession took profits on long 2/$1,200-$1,300 call spread      </vt:lpstr>
      <vt:lpstr>NVIDIA (NVDA)-  earnings beat   </vt:lpstr>
      <vt:lpstr>  Micron Technology (MU)-    </vt:lpstr>
      <vt:lpstr>  Salesforce (CRM)-Great Earnings-Poor Guidance took profits on long 2/$105-$115 call spread     </vt:lpstr>
      <vt:lpstr>  PayPal (PYPL)-    </vt:lpstr>
      <vt:lpstr>  Adobe (ADBE)- The Quality Non-China tech play   </vt:lpstr>
      <vt:lpstr>Industrials Sector SPDR (XLI)- (GE), (MMM), (UNP), (UTX), (BA), (HON)</vt:lpstr>
      <vt:lpstr>  US Steel (X)-Tariffs Trouble Import duties cause users to abandon steel Unwound the entire Trump trade  </vt:lpstr>
      <vt:lpstr>  Tesla (TSLA)-Second Quarter of Earnings Cut price of tesla 3 to $35,000, the Model Y is Out     </vt:lpstr>
      <vt:lpstr>Southwest Airlines (LUV)-No oil help  Warren Buffett’s Favorite Airline</vt:lpstr>
      <vt:lpstr>Delta Airlines (DAL)  </vt:lpstr>
      <vt:lpstr>Transports Sector SPDR (XTN)-  (ALGT),  (ALK), (JBLU), (LUV), (CHRW), (DAL) </vt:lpstr>
      <vt:lpstr>Health Care Sector (XLV), (RXL)-New Highs (JNJ), (PFE), (MRK), (GILD), (ACT), (AMGN) </vt:lpstr>
      <vt:lpstr>Goldman Sachs (GS)-The Next Buggy Whip maker </vt:lpstr>
      <vt:lpstr>Palo Alto Networks (PANW)- Hacking never goes out of fashion</vt:lpstr>
      <vt:lpstr>Consumer Discretionary SPDR (XLY) (DIS), (AMZN), (HD), (CMCSA), (MCD), (SBUX) </vt:lpstr>
      <vt:lpstr>Europe Hedged Equity (HEDJ)-Quadruple top Top </vt:lpstr>
      <vt:lpstr>Japan (DXJ)- </vt:lpstr>
      <vt:lpstr> Emerging Markets (EEM)- Time to Buy on Weak Dollar</vt:lpstr>
      <vt:lpstr>Bonds – Breakdown!</vt:lpstr>
      <vt:lpstr>  Treasury ETF (TLT) – Bottom of Range long 3/$124-$126 put spread- Expires in 7 days Expiration of long 2/$124-$126 put spread at maximum profit point took profits on long 2/$125-$128 call spread again took profits on long 1/$124-$127 call spread took profits on long 2/$125-$128 call spread   </vt:lpstr>
      <vt:lpstr>Ten Year Treasury Yield ($TNX) 2.72% Breakdown </vt:lpstr>
      <vt:lpstr>Junk Bonds (HYG) 5.60% Yield </vt:lpstr>
      <vt:lpstr>2X Short Treasuries (TBT)-Buy Territory</vt:lpstr>
      <vt:lpstr>Emerging Market Debt (ELD) 6.02% Yield- </vt:lpstr>
      <vt:lpstr>Municipal Bonds (MUB)-2.52%   Mix of AAA, AA, and A rated bonds </vt:lpstr>
      <vt:lpstr>Foreign Currencies – Dollar Pop </vt:lpstr>
      <vt:lpstr>   Japanese Yen (FXY), (YCS)   </vt:lpstr>
      <vt:lpstr>   Euro ($XEU), (FXE), (EUO)- Trying to Break Down long 2/$105-$108 call spread    </vt:lpstr>
      <vt:lpstr>   Australian Dollar (FXA)-    </vt:lpstr>
      <vt:lpstr>Emerging Market Currencies (CEW)   </vt:lpstr>
      <vt:lpstr>Chinese Yuan- (CYB)- </vt:lpstr>
      <vt:lpstr> Bitcoin- 10% Rally Venezuela collapse is creating demand  </vt:lpstr>
      <vt:lpstr>Energy – US in No. 1</vt:lpstr>
      <vt:lpstr>Oil-Bouncing</vt:lpstr>
      <vt:lpstr>  United States Oil Fund (USO)  </vt:lpstr>
      <vt:lpstr>Energy Select Sector SPDR (XLE)-No Performance! (XOM), (CVX), (SLB), (KMI), (EOG), (COP) </vt:lpstr>
      <vt:lpstr>Halliburton (HAL)- </vt:lpstr>
      <vt:lpstr>Natural Gas (UNG)- Major Hedge Fund Blow Up</vt:lpstr>
      <vt:lpstr> Copper (COPX)- Upside breakout Trade War Deal Coming </vt:lpstr>
      <vt:lpstr>Precious Metals – Punch in the Nose</vt:lpstr>
      <vt:lpstr>Gold (GLD)- The flight to safety bid is coming Stopped out of 3/$119-$122 vertical bull call spread  </vt:lpstr>
      <vt:lpstr> Market Vectors Gold Miners ETF- (GDX) – Yikes!  </vt:lpstr>
      <vt:lpstr> Barrick Gold (GOLD) </vt:lpstr>
      <vt:lpstr> Newmont Mining- (NEM)-  </vt:lpstr>
      <vt:lpstr> Palladium - (PALL)-  </vt:lpstr>
      <vt:lpstr>Real Estate – In the Toilet</vt:lpstr>
      <vt:lpstr>December Corelogic S&amp;P Case Shiller Home Price Index Las Vegas (11.4%), Phoenix (8%), and Atlanta (5.9%) showing biggest gains </vt:lpstr>
      <vt:lpstr>Simon Property Group (SPG)- </vt:lpstr>
      <vt:lpstr>US Home Construction Index (ITB) (DHI), (LEN), (PHM), (TOL), (NVR)   </vt:lpstr>
      <vt:lpstr>Trade Sheet- So What Do We Do About All This?</vt:lpstr>
      <vt:lpstr>    Next Strategy Webinar    12:00 EST Wednesday, March 20,  2019 from San Francisco, CA  www.madhedgefundtrader.com     email me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Randolph Bronte</cp:lastModifiedBy>
  <cp:revision>6184</cp:revision>
  <cp:lastPrinted>2017-08-31T13:43:13Z</cp:lastPrinted>
  <dcterms:created xsi:type="dcterms:W3CDTF">2015-02-05T17:12:57Z</dcterms:created>
  <dcterms:modified xsi:type="dcterms:W3CDTF">2019-03-06T15:57:21Z</dcterms:modified>
</cp:coreProperties>
</file>