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9"/>
  </p:notesMasterIdLst>
  <p:sldIdLst>
    <p:sldId id="256" r:id="rId2"/>
    <p:sldId id="1746" r:id="rId3"/>
    <p:sldId id="1747" r:id="rId4"/>
    <p:sldId id="1748" r:id="rId5"/>
    <p:sldId id="1749" r:id="rId6"/>
    <p:sldId id="1750" r:id="rId7"/>
    <p:sldId id="1752" r:id="rId8"/>
    <p:sldId id="1753" r:id="rId9"/>
    <p:sldId id="1754" r:id="rId10"/>
    <p:sldId id="1579" r:id="rId11"/>
    <p:sldId id="1578" r:id="rId12"/>
    <p:sldId id="605" r:id="rId13"/>
    <p:sldId id="1755" r:id="rId14"/>
    <p:sldId id="1756" r:id="rId15"/>
    <p:sldId id="1705" r:id="rId16"/>
    <p:sldId id="1758" r:id="rId17"/>
    <p:sldId id="1759" r:id="rId18"/>
    <p:sldId id="1760" r:id="rId19"/>
    <p:sldId id="1734" r:id="rId20"/>
    <p:sldId id="1761" r:id="rId21"/>
    <p:sldId id="1762" r:id="rId22"/>
    <p:sldId id="1033" r:id="rId23"/>
    <p:sldId id="1073" r:id="rId24"/>
    <p:sldId id="1744" r:id="rId25"/>
    <p:sldId id="1026" r:id="rId26"/>
    <p:sldId id="570" r:id="rId27"/>
    <p:sldId id="280" r:id="rId28"/>
    <p:sldId id="1511" r:id="rId29"/>
    <p:sldId id="1512" r:id="rId30"/>
    <p:sldId id="1544" r:id="rId31"/>
    <p:sldId id="1741" r:id="rId32"/>
    <p:sldId id="1545" r:id="rId33"/>
    <p:sldId id="1297" r:id="rId34"/>
    <p:sldId id="1542" r:id="rId35"/>
    <p:sldId id="563" r:id="rId36"/>
    <p:sldId id="835" r:id="rId37"/>
    <p:sldId id="613" r:id="rId38"/>
    <p:sldId id="1523" r:id="rId39"/>
    <p:sldId id="831" r:id="rId40"/>
    <p:sldId id="811" r:id="rId41"/>
    <p:sldId id="1047" r:id="rId42"/>
    <p:sldId id="1399" r:id="rId43"/>
    <p:sldId id="1072" r:id="rId44"/>
    <p:sldId id="764" r:id="rId45"/>
    <p:sldId id="765" r:id="rId46"/>
    <p:sldId id="1071" r:id="rId47"/>
    <p:sldId id="1501" r:id="rId48"/>
    <p:sldId id="1195" r:id="rId49"/>
    <p:sldId id="1743" r:id="rId50"/>
    <p:sldId id="1070" r:id="rId51"/>
    <p:sldId id="1717" r:id="rId52"/>
    <p:sldId id="1718" r:id="rId53"/>
    <p:sldId id="1719" r:id="rId54"/>
    <p:sldId id="1720" r:id="rId55"/>
    <p:sldId id="1721" r:id="rId56"/>
    <p:sldId id="1722" r:id="rId57"/>
    <p:sldId id="1723" r:id="rId58"/>
    <p:sldId id="1726" r:id="rId59"/>
    <p:sldId id="1727" r:id="rId60"/>
    <p:sldId id="1724" r:id="rId61"/>
    <p:sldId id="840" r:id="rId62"/>
    <p:sldId id="1738" r:id="rId63"/>
    <p:sldId id="1068" r:id="rId64"/>
    <p:sldId id="1069" r:id="rId65"/>
    <p:sldId id="1566" r:id="rId66"/>
    <p:sldId id="1400" r:id="rId67"/>
    <p:sldId id="893" r:id="rId68"/>
    <p:sldId id="289" r:id="rId69"/>
    <p:sldId id="1054" r:id="rId70"/>
    <p:sldId id="994" r:id="rId71"/>
    <p:sldId id="1742" r:id="rId72"/>
    <p:sldId id="830" r:id="rId73"/>
    <p:sldId id="481" r:id="rId74"/>
    <p:sldId id="290" r:id="rId75"/>
    <p:sldId id="1133" r:id="rId76"/>
    <p:sldId id="1049" r:id="rId77"/>
    <p:sldId id="336" r:id="rId78"/>
    <p:sldId id="1763" r:id="rId79"/>
    <p:sldId id="1764" r:id="rId80"/>
    <p:sldId id="654" r:id="rId81"/>
    <p:sldId id="659" r:id="rId82"/>
    <p:sldId id="655" r:id="rId83"/>
    <p:sldId id="1425" r:id="rId84"/>
    <p:sldId id="657" r:id="rId85"/>
    <p:sldId id="656" r:id="rId86"/>
    <p:sldId id="1500" r:id="rId87"/>
    <p:sldId id="1567" r:id="rId88"/>
    <p:sldId id="1765" r:id="rId89"/>
    <p:sldId id="1766" r:id="rId90"/>
    <p:sldId id="1411" r:id="rId91"/>
    <p:sldId id="1412" r:id="rId92"/>
    <p:sldId id="1413" r:id="rId93"/>
    <p:sldId id="1414" r:id="rId94"/>
    <p:sldId id="1415" r:id="rId95"/>
    <p:sldId id="1767" r:id="rId96"/>
    <p:sldId id="1732" r:id="rId97"/>
    <p:sldId id="388" r:id="rId98"/>
    <p:sldId id="312" r:id="rId99"/>
    <p:sldId id="380" r:id="rId100"/>
    <p:sldId id="747" r:id="rId101"/>
    <p:sldId id="1422" r:id="rId102"/>
    <p:sldId id="313" r:id="rId103"/>
    <p:sldId id="1217" r:id="rId104"/>
    <p:sldId id="1592" r:id="rId105"/>
    <p:sldId id="1768" r:id="rId106"/>
    <p:sldId id="1769" r:id="rId107"/>
    <p:sldId id="1691" r:id="rId108"/>
    <p:sldId id="907" r:id="rId109"/>
    <p:sldId id="650" r:id="rId110"/>
    <p:sldId id="729" r:id="rId111"/>
    <p:sldId id="737" r:id="rId112"/>
    <p:sldId id="1733" r:id="rId113"/>
    <p:sldId id="999" r:id="rId114"/>
    <p:sldId id="1000" r:id="rId115"/>
    <p:sldId id="1451" r:id="rId116"/>
    <p:sldId id="1770" r:id="rId117"/>
    <p:sldId id="1771" r:id="rId118"/>
    <p:sldId id="1772" r:id="rId119"/>
    <p:sldId id="1005" r:id="rId120"/>
    <p:sldId id="1006" r:id="rId121"/>
    <p:sldId id="1586" r:id="rId122"/>
    <p:sldId id="1773" r:id="rId123"/>
    <p:sldId id="1745" r:id="rId124"/>
    <p:sldId id="1577" r:id="rId125"/>
    <p:sldId id="1774" r:id="rId126"/>
    <p:sldId id="1775" r:id="rId127"/>
    <p:sldId id="1230" r:id="rId12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/>
    <p:restoredTop sz="92134"/>
  </p:normalViewPr>
  <p:slideViewPr>
    <p:cSldViewPr snapToGrid="0">
      <p:cViewPr varScale="1">
        <p:scale>
          <a:sx n="103" d="100"/>
          <a:sy n="103" d="100"/>
        </p:scale>
        <p:origin x="1368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jpeg"/><Relationship Id="rId5" Type="http://schemas.openxmlformats.org/officeDocument/2006/relationships/image" Target="../media/image36.png"/><Relationship Id="rId4" Type="http://schemas.openxmlformats.org/officeDocument/2006/relationships/image" Target="../media/image130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8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6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0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Special Recession Issue”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</a:t>
            </a:r>
            <a:r>
              <a:rPr lang="en-US" sz="2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April 30, 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054E0-EB28-DA1E-0481-4A719F412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98" y="1752597"/>
            <a:ext cx="3782237" cy="30912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growth&#10;&#10;AI-generated content may be incorrect.">
            <a:extLst>
              <a:ext uri="{FF2B5EF4-FFF2-40B4-BE49-F238E27FC236}">
                <a16:creationId xmlns:a16="http://schemas.microsoft.com/office/drawing/2014/main" id="{1EAC8212-0984-9773-029A-4A55152B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45" y="0"/>
            <a:ext cx="10860809" cy="66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78933-79B9-5A02-6C4E-4C70E87E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48" y="1550276"/>
            <a:ext cx="6420162" cy="47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BBF83D-4961-56FE-66B2-B034D91F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938" y="1490272"/>
            <a:ext cx="6480123" cy="48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41B90-9485-224D-1A3E-34AAB9B1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424" y="1280408"/>
            <a:ext cx="6435152" cy="48049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F03B9-C2F1-7A4F-22BD-6432D3D3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18" y="1813810"/>
            <a:ext cx="6163364" cy="46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1B7EE3-A542-B015-DEF8-1FB57318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288" y="1565222"/>
            <a:ext cx="6704975" cy="50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rainbow over a field&#10;&#10;AI-generated content may be incorrect.">
            <a:extLst>
              <a:ext uri="{FF2B5EF4-FFF2-40B4-BE49-F238E27FC236}">
                <a16:creationId xmlns:a16="http://schemas.microsoft.com/office/drawing/2014/main" id="{16C810C6-288F-393A-DF2E-9F84A26E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396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JP Morgan Targets Gold at $4,000 in Q2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the “Sell America” trade gathers steam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Tops $3,424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the 1980 inflation adjusted all-time high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seem to be no longer a factor in the gold trading,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losing the opportunity cost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*Gold sees first $100 up day in history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*Natural profit taking takes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gold back 5%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*Central bank buying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and Chinese savings demand continues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unabated with China devaluing its currency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*Keep buying all (GLD) metal dips.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Taking a Break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151" y="3464704"/>
            <a:ext cx="3247278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34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9DA03A6-CFCE-0C85-1BC8-25A2BBCF70CA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2FA55C-AD16-31F3-53FE-1F642E76D29D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(GLD)-A New Leg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936672" y="2301246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533400" y="4697557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33DC2-9B72-6A81-51AF-51F307709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039" y="2292685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3059994"/>
            <a:ext cx="7023860" cy="25723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C25A3-3181-8EDC-3CAF-599579A3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902" y="4754880"/>
            <a:ext cx="2999232" cy="1874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124B24-FF20-DE7D-4A5A-4FA9D6A16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417" y="1887494"/>
            <a:ext cx="6225290" cy="46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4E25F-F06A-AA15-10AE-7975A426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94" y="1580214"/>
            <a:ext cx="6345211" cy="47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60CD7624-6177-6BAA-1E81-8E575096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944"/>
            <a:ext cx="12250435" cy="65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A1823-698F-BCF3-E1CB-39959EC2E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73" y="1479732"/>
            <a:ext cx="6704975" cy="50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113F5-7239-08D4-F322-3518AFDEB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03" y="1565222"/>
            <a:ext cx="6445145" cy="48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6FDAE-4827-F22D-247E-6410C0175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87" y="2206047"/>
            <a:ext cx="5715000" cy="4267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221778" y="2777312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4D401-DB37-E669-316C-51ECAD693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11" y="1205459"/>
            <a:ext cx="6495113" cy="48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05F3D-134F-719A-977E-F4B41EEE2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7" y="1430311"/>
            <a:ext cx="6405172" cy="47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A6C02-270C-E28A-6B58-C16C38999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621" y="161019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store&#10;&#10;AI-generated content may be incorrect.">
            <a:extLst>
              <a:ext uri="{FF2B5EF4-FFF2-40B4-BE49-F238E27FC236}">
                <a16:creationId xmlns:a16="http://schemas.microsoft.com/office/drawing/2014/main" id="{A1073515-048B-00D7-95A1-337DA2CE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41" y="0"/>
            <a:ext cx="708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718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Gone Quiet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*New Home Sales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Jump, in March. The median price of a new home sold is down 7.5% YOY thanks to greater demand for lower priced homes. Interest rates delivered a short-term dip in March which they gave back in April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Existing Homes Sales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Hit 16 Year Low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Sales of previously owned US homes fell 5.9% in March to an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annualized rate of 4.02 million, the weakest March since 2009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 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median sales price 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increased 2.7% from a year ago to $403,700,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record for the month of March and extending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run of year-over-year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 price gains dating back to mid-202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Weekly mortgage demand has plunged 13%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DF4AC-9F1E-1ECE-6DEF-28A3D2A83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02" y="4363630"/>
            <a:ext cx="5715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634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+4.1% YOY in January,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+7.7%,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+7.0%,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+6.8%.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-1.4%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449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C2D589-55EE-12D1-F2C5-AFB3B4B8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8" y="1610193"/>
            <a:ext cx="6435152" cy="48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57824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+15.29%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16453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April 17</a:t>
            </a:r>
            <a:br>
              <a:rPr lang="en-US" sz="2400" b="1" dirty="0"/>
            </a:br>
            <a:r>
              <a:rPr lang="en-US" sz="2400" b="1" dirty="0"/>
              <a:t>30% risk on, 0% risk off, 70%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0266B-A890-A085-D084-86C22FE0060B}"/>
              </a:ext>
            </a:extLst>
          </p:cNvPr>
          <p:cNvSpPr txBox="1"/>
          <p:nvPr/>
        </p:nvSpPr>
        <p:spPr>
          <a:xfrm>
            <a:off x="849086" y="-153647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April 17</a:t>
            </a:r>
            <a:br>
              <a:rPr lang="en-US" sz="2400" b="1" dirty="0"/>
            </a:br>
            <a:r>
              <a:rPr lang="en-US" sz="2400" b="1" dirty="0"/>
              <a:t>30% risk on, 0% risk off, 70%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75200B-ED80-2399-162B-FAB794E08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13145"/>
              </p:ext>
            </p:extLst>
          </p:nvPr>
        </p:nvGraphicFramePr>
        <p:xfrm>
          <a:off x="673408" y="1738908"/>
          <a:ext cx="5220998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918834">
                  <a:extLst>
                    <a:ext uri="{9D8B030D-6E8A-4147-A177-3AD203B41FA5}">
                      <a16:colId xmlns:a16="http://schemas.microsoft.com/office/drawing/2014/main" val="397801440"/>
                    </a:ext>
                  </a:extLst>
                </a:gridCol>
                <a:gridCol w="1302164">
                  <a:extLst>
                    <a:ext uri="{9D8B030D-6E8A-4147-A177-3AD203B41FA5}">
                      <a16:colId xmlns:a16="http://schemas.microsoft.com/office/drawing/2014/main" val="3160440320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29993853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4153181369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(MSTR) 5/$220-$230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370900968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(MSTR) 5/$250-$260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178579086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(NFLX) 5/$850-$850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361828596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(JPM) 5/$190-$200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108783947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403099316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71588895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137476084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277026982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5/$570-$580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1299617653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(GLD) 5/$275-$285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268023888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5764630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372296420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185342022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Gross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176" marR="6176" marT="6176" marB="0" anchor="b"/>
                </a:tc>
                <a:extLst>
                  <a:ext uri="{0D108BD9-81ED-4DB2-BD59-A6C34878D82A}">
                    <a16:rowId xmlns:a16="http://schemas.microsoft.com/office/drawing/2014/main" val="2260043167"/>
                  </a:ext>
                </a:extLst>
              </a:tr>
            </a:tbl>
          </a:graphicData>
        </a:graphic>
      </p:graphicFrame>
      <p:pic>
        <p:nvPicPr>
          <p:cNvPr id="7" name="Picture 6" descr="A circular chart with different colored squares&#10;&#10;AI-generated content may be incorrect.">
            <a:extLst>
              <a:ext uri="{FF2B5EF4-FFF2-40B4-BE49-F238E27FC236}">
                <a16:creationId xmlns:a16="http://schemas.microsoft.com/office/drawing/2014/main" id="{987840E5-2D7B-0115-C890-F5F5D8C9E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0" y="3324484"/>
            <a:ext cx="3752507" cy="28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1D969-393A-B793-2CA3-A627598A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48" y="1310390"/>
            <a:ext cx="6854877" cy="51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39EE31-BA53-0DF8-ABB8-7108C5FB1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171" y="1610193"/>
            <a:ext cx="6225290" cy="46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A4FB-69A3-CA5A-C88D-14F368B04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63539-5FB7-E0F8-D518-701BBBEBE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ird perched on a tree branch&#10;&#10;AI-generated content may be incorrect.">
            <a:extLst>
              <a:ext uri="{FF2B5EF4-FFF2-40B4-BE49-F238E27FC236}">
                <a16:creationId xmlns:a16="http://schemas.microsoft.com/office/drawing/2014/main" id="{5A633397-2247-827C-435E-B220DCB3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966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14EC-A7D7-2E0A-85AF-49C5F542C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A42C7-62D4-076A-BE6B-EF5748F83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swimsuit running in a parking lot&#10;&#10;AI-generated content may be incorrect.">
            <a:extLst>
              <a:ext uri="{FF2B5EF4-FFF2-40B4-BE49-F238E27FC236}">
                <a16:creationId xmlns:a16="http://schemas.microsoft.com/office/drawing/2014/main" id="{195DE481-896E-E5D4-D14A-48F931CAB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07" y="0"/>
            <a:ext cx="5544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14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over $50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14,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in a helmet and a person in a plane&#10;&#10;AI-generated content may be incorrect.">
            <a:extLst>
              <a:ext uri="{FF2B5EF4-FFF2-40B4-BE49-F238E27FC236}">
                <a16:creationId xmlns:a16="http://schemas.microsoft.com/office/drawing/2014/main" id="{1CD3BAA3-4539-AD6B-E0BD-1274D9FBA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09941" y="559311"/>
            <a:ext cx="5666729" cy="42500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408-1504-606B-ED98-F947C5FA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F8BA-FA4C-780C-90C8-1FD209B4E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BDE6794C-6A21-74C2-7CED-4932B374B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16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*Market looks through to a trade war solution….for a week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stabilize after Trump back off Powell firing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have entered wide trading range with much volatility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*Economic data remains consistently weak capping any upside in stocks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*Recession call is still on with China in no hurry to negotiate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hits three-year lows on “Sell America” trade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bounces on Iran war risks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remains golden at new all-time highs,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silver ready to play catch-up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162" y="3707027"/>
            <a:ext cx="4004592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2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Universally Bad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Fed Beige Books Points to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Stagflation</a:t>
            </a:r>
            <a:r>
              <a:rPr lang="en-US" sz="2400" b="1" dirty="0">
                <a:effectLst/>
              </a:rPr>
              <a:t>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Jay Powell Hints 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Rate Cuts This Year</a:t>
            </a:r>
            <a:r>
              <a:rPr lang="en-US" sz="3200" b="1" dirty="0">
                <a:effectLst/>
              </a:rPr>
              <a:t> </a:t>
            </a:r>
            <a:br>
              <a:rPr lang="en-US" sz="2400" dirty="0">
                <a:effectLst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Confidence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Dives on Tariff Fears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from 57.0 to March to 52.2 in April</a:t>
            </a: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IMF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Cuts US GDP forecast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2025 from 2.8% to 1.8%, 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Leading Economic Indicators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Plunge, </a:t>
            </a:r>
            <a:r>
              <a:rPr lang="en-US" sz="1800" dirty="0">
                <a:solidFill>
                  <a:srgbClr val="1E1E1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down</a:t>
            </a:r>
            <a:r>
              <a:rPr lang="en-US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0.7%, to 100.5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 Lowers Interest Rates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down 0.25% to 2.25%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Unemployment Fears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 Five Year High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Inflation Expectations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Hits 44 Year High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ADE47-76B1-0271-98CD-1A75875F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732" y="3356704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991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gauge&#10;&#10;AI-generated content may be incorrect.">
            <a:extLst>
              <a:ext uri="{FF2B5EF4-FFF2-40B4-BE49-F238E27FC236}">
                <a16:creationId xmlns:a16="http://schemas.microsoft.com/office/drawing/2014/main" id="{28A269A1-AE69-4727-8368-B4B3A199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2000"/>
            <a:ext cx="10030615" cy="5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4 Month Low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6,000 to 222,000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7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leaning on a statue of a bear&#10;&#10;AI-generated content may be incorrect.">
            <a:extLst>
              <a:ext uri="{FF2B5EF4-FFF2-40B4-BE49-F238E27FC236}">
                <a16:creationId xmlns:a16="http://schemas.microsoft.com/office/drawing/2014/main" id="{1E541ED9-4453-4A0C-C443-D0756ADFD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170" y="0"/>
            <a:ext cx="6111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74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Roller Coaster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Stock Market Suffers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Worst Start to a Year in History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are still expensive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*Morgan Stanely Marks Down (SPX) Earnings,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from $270 to $257 per share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Volatility Index ($VIX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) Spikes to $54, then $54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All Capital Gains of the Last 13 months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wiped out at market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*Chaos reigns supreme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, with the (SPX) dropping 20% at the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Hedge Funds are Still Dumping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Technology Stocks, as they still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command big premiums to the main market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*Tech leads the downturn on every selloff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*All long-term technical indicators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have rolled over,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 meaning that the bear market could continue until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 summer at the eeliest and next year at the latest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*2025 will be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down year for stocks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n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4F5E-E8B7-6A3B-3A78-F8B26CC9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368" y="2582562"/>
            <a:ext cx="4031489" cy="41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068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aph showing a curve&#10;&#10;AI-generated content may be incorrect.">
            <a:extLst>
              <a:ext uri="{FF2B5EF4-FFF2-40B4-BE49-F238E27FC236}">
                <a16:creationId xmlns:a16="http://schemas.microsoft.com/office/drawing/2014/main" id="{6AF190C1-CE96-FC4D-712A-8BBE9E4F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22433"/>
            <a:ext cx="6019800" cy="37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building with white text&#10;&#10;AI-generated content may be incorrect.">
            <a:extLst>
              <a:ext uri="{FF2B5EF4-FFF2-40B4-BE49-F238E27FC236}">
                <a16:creationId xmlns:a16="http://schemas.microsoft.com/office/drawing/2014/main" id="{2613D6C1-B71B-BEB3-0065-396623F07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45" y="0"/>
            <a:ext cx="9283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4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C4F0-63A5-F4FC-AAA1-93452FF5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41DA-4693-F559-C614-0EE6D5D70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TRADE THE BOTTOM OF A NEW LOW RANGE</a:t>
            </a:r>
            <a:br>
              <a:rPr lang="en-US" sz="3200" b="1" dirty="0"/>
            </a:br>
            <a:r>
              <a:rPr lang="en-US" sz="3200" b="1" dirty="0"/>
              <a:t>-10% - 18% FROM THE TOP</a:t>
            </a:r>
            <a:br>
              <a:rPr lang="en-US" sz="3200" b="1" dirty="0"/>
            </a:br>
            <a:r>
              <a:rPr lang="en-US" sz="3200" b="1" dirty="0"/>
              <a:t>OR (SPX) 5,000 TO 5,500</a:t>
            </a:r>
          </a:p>
        </p:txBody>
      </p:sp>
    </p:spTree>
    <p:extLst>
      <p:ext uri="{BB962C8B-B14F-4D97-AF65-F5344CB8AC3E}">
        <p14:creationId xmlns:p14="http://schemas.microsoft.com/office/powerpoint/2010/main" val="197367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down -10.3% on year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5/$570-$580 put spread-expires in 12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307286" y="2841420"/>
            <a:ext cx="2884714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$560</a:t>
            </a:r>
            <a:br>
              <a:rPr lang="en-US" sz="2000" dirty="0"/>
            </a:br>
            <a:r>
              <a:rPr lang="en-US" sz="2000" dirty="0"/>
              <a:t>-8.6%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19480" y="4498969"/>
            <a:ext cx="244836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$485</a:t>
            </a:r>
            <a:br>
              <a:rPr lang="en-US" sz="2000" dirty="0"/>
            </a:br>
            <a:r>
              <a:rPr lang="en-US" sz="2000" dirty="0"/>
              <a:t>-20.9%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0F4C6-3DC7-16D7-9CFC-FC9435B17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80751"/>
            <a:ext cx="7012426" cy="523594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253034" y="3462112"/>
            <a:ext cx="7955104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066800" y="5165868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21429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3/$38-$41 call spread – expires in 2 days, long $40-$43 calls prad – expires in 21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40%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B4FDE-0F9F-8144-698A-7161FF8E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49" y="1568921"/>
            <a:ext cx="6555074" cy="48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1FB73-E5AD-3822-DDA8-EEE5A3CB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473" y="1445301"/>
            <a:ext cx="6585054" cy="49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9AB86A-BB31-AE27-3AB0-F57D8E2F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51" y="1219200"/>
            <a:ext cx="6874952" cy="51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09D50-226F-0729-84D5-FA2E5DE0C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60" y="1295399"/>
            <a:ext cx="6849880" cy="51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6BF7-D0B5-762C-B3B4-919844C3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69" y="1589548"/>
            <a:ext cx="6704565" cy="50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F205-D20E-9230-B15F-0591A1E0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28" y="1610192"/>
            <a:ext cx="6450143" cy="48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55AE2-D756-9653-3015-B6AF745A2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58" y="1383909"/>
            <a:ext cx="6540084" cy="48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E518-F65E-B20B-A131-D656E9E2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75" y="1055557"/>
            <a:ext cx="7199650" cy="53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+12.69%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26.52%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+776.03%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7005343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9FC1D-C3C3-6CF0-74AA-5D4DCC5D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101" y="1295400"/>
            <a:ext cx="6734956" cy="50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5EA65-5553-2D38-857D-25FB5BF7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135" y="1130508"/>
            <a:ext cx="7079730" cy="5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846F6-480A-B193-EB96-4203375F7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83" y="1541584"/>
            <a:ext cx="6615034" cy="49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Nvidia Tanks Again, as the incoming government plans new China export restrictions on the company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4B66A-1D6B-58F6-096E-DC94E69E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712" y="1952170"/>
            <a:ext cx="6255270" cy="46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E8505-163C-F673-37F1-BF2D6F9B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426" y="1909996"/>
            <a:ext cx="5955467" cy="44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Meta Beats, on improving ad sales, a preeminent AI user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16EE1-F00A-6A48-A58B-E2E49BAE2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335" y="1873554"/>
            <a:ext cx="6165330" cy="46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Rally on exemption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E8C58-B44B-F11A-5920-A74BB4BE1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830" y="1640174"/>
            <a:ext cx="6300241" cy="47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Administration to Pursue Alphabet Breakup,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Alphabet’s Waymo Expands to Washington DC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8DA2D-CDE4-3728-01E3-00D6762B9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55" y="1865332"/>
            <a:ext cx="6435152" cy="48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stock market&#10;&#10;AI-generated content may be incorrect.">
            <a:extLst>
              <a:ext uri="{FF2B5EF4-FFF2-40B4-BE49-F238E27FC236}">
                <a16:creationId xmlns:a16="http://schemas.microsoft.com/office/drawing/2014/main" id="{ABD31A42-C442-8188-BBF0-BF197CEF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13" y="0"/>
            <a:ext cx="10669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4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72AA0F-9172-9191-0C63-EB8C14252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416" y="1541585"/>
            <a:ext cx="6480123" cy="48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Tesla Sales Fall of a Cliff,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down 13% on the quarter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4/160-$170 call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3/$210-$220 call spread,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2/$300-$310 call spread, took profits on long 2/$300-$310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6202F-DF89-4FCC-79B5-5309A98A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025" y="2503358"/>
            <a:ext cx="5321949" cy="39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652BF-F1A2-5549-711B-8A554CFDE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19" y="1831257"/>
            <a:ext cx="6375192" cy="47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E628E-64AD-8517-3C1F-BFCE0327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436" y="1760095"/>
            <a:ext cx="6120359" cy="45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529F6-6AA5-414E-E801-34CD5A5A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299" y="1752600"/>
            <a:ext cx="6555074" cy="48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5D3AD6-01E2-0224-2776-7CE76F383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69" y="1676400"/>
            <a:ext cx="6300241" cy="47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3B4C5-6232-1307-3C6B-68FA462CD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101" y="1653601"/>
            <a:ext cx="6536448" cy="488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9E4F5-2197-01B3-C0A2-D2DA1E2D2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072" y="1799503"/>
            <a:ext cx="6060398" cy="452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46D76-11CD-3F55-C152-04ECCB317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58" y="1425848"/>
            <a:ext cx="6764936" cy="50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MicroStrategy Issues 10% Yielding Preferred Stock</a:t>
            </a:r>
            <a:r>
              <a:rPr lang="en-US" sz="3600" dirty="0">
                <a:effectLst/>
                <a:latin typeface="+mj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5/$400-$410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4/$340-$350 put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A65DD-ADD7-0317-291A-F39D5134B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54" y="196995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growing trend&#10;&#10;AI-generated content may be incorrect.">
            <a:extLst>
              <a:ext uri="{FF2B5EF4-FFF2-40B4-BE49-F238E27FC236}">
                <a16:creationId xmlns:a16="http://schemas.microsoft.com/office/drawing/2014/main" id="{0D52DDE5-09F0-DB2C-CD86-2F6D9D98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2317"/>
            <a:ext cx="12111299" cy="63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14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C2DFF9-A615-022D-EF09-5DF471A04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704" y="1676400"/>
            <a:ext cx="6330221" cy="47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92923A-F4BE-2379-BA86-45608A2A5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161" y="1839976"/>
            <a:ext cx="6210300" cy="46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794CB-6246-C346-2E9E-5A10A717B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057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949F7-C534-72DE-3159-5F980FF5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77" y="1649701"/>
            <a:ext cx="6465133" cy="48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828E4-3B28-D121-4955-B41AD9FF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613" y="1676400"/>
            <a:ext cx="6210300" cy="46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82AE8-1E07-AF59-A04A-401F9BA0D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436" y="1565222"/>
            <a:ext cx="6450143" cy="48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73496-2B4D-A1DD-0C4F-1E19438E4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475" y="1918324"/>
            <a:ext cx="6105369" cy="45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1AC21-97E1-07DE-8D04-208C1120E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465" y="1954966"/>
            <a:ext cx="6180320" cy="46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CA7A37-A7BF-F189-EB43-A607EB72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289" y="1676400"/>
            <a:ext cx="6249961" cy="46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display case&#10;&#10;AI-generated content may be incorrect.">
            <a:extLst>
              <a:ext uri="{FF2B5EF4-FFF2-40B4-BE49-F238E27FC236}">
                <a16:creationId xmlns:a16="http://schemas.microsoft.com/office/drawing/2014/main" id="{AFEC8435-18FA-4EA1-FDA1-EE99D5A0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8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B44B9-2BB2-93AE-8C4E-F698D65B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90" y="1705664"/>
            <a:ext cx="6390182" cy="47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Boeing Beats Lockheed for Next Gen Fighter Contract, for the F-47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BCB82-7EC2-00D2-ED2F-DD5601E68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80506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B862D-4AF5-39AC-C8FD-FC8F473C1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180" y="1730114"/>
            <a:ext cx="6240280" cy="465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47818-6D3C-64D2-BC12-B6BD26F3A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171" y="1600200"/>
            <a:ext cx="6330221" cy="47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220335-5968-9976-BBA6-E0BFAE12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358" y="1600200"/>
            <a:ext cx="6495113" cy="484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95208-0AD4-6E33-0665-B756F3E3B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54" y="1223578"/>
            <a:ext cx="6719966" cy="50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685" y="4746171"/>
            <a:ext cx="4339772" cy="216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473708-665D-9C92-2BDD-FC7BF41D2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617" y="1835046"/>
            <a:ext cx="6165330" cy="46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35C4A-2FFA-B7D9-A074-FDB4EA161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447" y="1513491"/>
            <a:ext cx="6345211" cy="47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81664-D943-3F04-7907-AAA34C2D4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414" y="1445301"/>
            <a:ext cx="6405172" cy="47825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77C48-0807-908A-6B4B-790EC486A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476" y="1623019"/>
            <a:ext cx="6704975" cy="50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*Market looks through to a trade war solution….for a week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*Bonds stabilize after Trump back off Powell firing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have entered wide trading range with much volatility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*Economic data remains consistently weak capping any upside in stocks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*Recession call is still on with China in no hurry to negotiate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hits three-year lows on “Sell America” trade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bounces on Iran war risks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remains golden at new all-time highs,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silver ready to play catch-up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162" y="3707027"/>
            <a:ext cx="4004592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15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A055F-3494-B97D-F3FE-911BFDEE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524" y="1700133"/>
            <a:ext cx="6180320" cy="46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D3C86-6AC2-B857-E21B-802AB29D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830" y="1295400"/>
            <a:ext cx="6510103" cy="48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2899F-72AC-AB46-2A0B-4E20EF822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037" y="1535242"/>
            <a:ext cx="6510103" cy="48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5EEDE-5348-0EEB-6971-DAF523D0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40" y="1460291"/>
            <a:ext cx="6420162" cy="47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83BF3-728A-562C-B077-689F52B9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62" y="1163216"/>
            <a:ext cx="6555074" cy="4894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514BC-FEC0-4744-2FFA-7D633BD8D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780" y="1355360"/>
            <a:ext cx="6645015" cy="49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EC2C3-D7E5-4582-576E-7F2830746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56" y="1775085"/>
            <a:ext cx="6435152" cy="48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6A3CB-842C-4E79-85D1-977361CF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90272"/>
            <a:ext cx="6420162" cy="47937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7551DDA8-3803-115D-4B56-D9480BEB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86" y="0"/>
            <a:ext cx="863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24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Foreign Central Banks Selling US Treasury Bonds, and buying Treasury bills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*Treasury discussed banning sales of bonds by foreign investors or hitting </a:t>
            </a:r>
            <a:r>
              <a:rPr lang="en-US" sz="2000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t-bills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with withholding taxes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Bonds suffering their worst selloff in 25 years no one is rushing back in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*Continuing collapse of the US dollar is scaring away bond investors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 Credit Quality is Crashing, as recessions lead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more defaults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20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Stabilizing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185F0-2112-0965-7C82-8C0DB1AC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00" y="3756455"/>
            <a:ext cx="4382068" cy="2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1001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Universally Bad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*Negative 0.3%GDP growth, 4.3% March inflation rate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Stagflation</a:t>
            </a:r>
            <a:r>
              <a:rPr lang="en-US" sz="2400" b="1" dirty="0">
                <a:effectLst/>
              </a:rPr>
              <a:t>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Jay Powell Hints 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Rate Cuts This Year</a:t>
            </a:r>
            <a:r>
              <a:rPr lang="en-US" sz="3200" b="1" dirty="0">
                <a:effectLst/>
              </a:rPr>
              <a:t> </a:t>
            </a:r>
            <a:br>
              <a:rPr lang="en-US" sz="2400" dirty="0">
                <a:effectLst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Confidence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Dives on Tariff Fears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from 57.0 to March to 52.2 in April</a:t>
            </a: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IMF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Cuts US GDP forecast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2025 from 2.8% to 1.8%, 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Leading Economic Indicators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Plunge, </a:t>
            </a:r>
            <a:r>
              <a:rPr lang="en-US" sz="1800" dirty="0">
                <a:solidFill>
                  <a:srgbClr val="1E1E1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down</a:t>
            </a:r>
            <a:r>
              <a:rPr lang="en-US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0.7%, to 100.5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 Lowers Interest Rates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down 0.25% to 2.25%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Unemployment Fears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 Five Year High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Inflation Expectations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Hits 44 Year High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ADE47-76B1-0271-98CD-1A75875F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732" y="3356704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118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FCD0D-9576-6F06-949A-A07FD862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49" y="1565222"/>
            <a:ext cx="6450143" cy="48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D9E40-12ED-1F22-84C2-CA59C90D3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085538"/>
            <a:ext cx="7048500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A00EA6-B688-2C8B-991E-C9DBDBF65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51" y="1130508"/>
            <a:ext cx="6824897" cy="50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00E6E-3088-DF30-3D1D-EED0EE41E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875" y="1040567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BC5BA-B481-EAE0-810F-D56D91B24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233" y="890665"/>
            <a:ext cx="7379533" cy="55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3579D-A0EF-83A9-B65F-75B5B353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875" y="1190469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5FB48-1894-89EB-3727-B448356E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68" y="1520252"/>
            <a:ext cx="6660005" cy="49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AA3DD-5484-D756-846E-3689D8B0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512" y="1371600"/>
            <a:ext cx="6704975" cy="50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F998-36CF-E024-D3D6-32607BE9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66145-D6FA-1F3F-1F4F-5C7D8A6E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EB442F79-6E81-3F41-7F58-C9244944F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48" y="0"/>
            <a:ext cx="877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941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Dollar Hits Three Year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the flight from America trade accelerates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*Rising rates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didn’t provide any help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meaning the weakness is structural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*15 years of long dollar positions are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unwinding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Trump economy is forcing investors to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flee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all US asset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s, including stocks and currency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*Massive cash flight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running away from the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US and into Europe and China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A9957-DFF2-A20B-226C-955DFCEA0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451" y="3429000"/>
            <a:ext cx="4844995" cy="32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6699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of 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870284E8-96F0-F326-17B0-B2348BDE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30" y="1737360"/>
            <a:ext cx="85344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073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75222-49CA-1A6A-7A9A-9FFF0C46A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27" y="1977113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76800" y="3052387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7975CD-BA3B-F9BA-CFD5-C07EC6E6B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30" y="1818333"/>
            <a:ext cx="5715000" cy="4267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3668486" y="2724778"/>
            <a:ext cx="3749574" cy="24543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DF918-BF8C-08FB-E1E5-04B21AB5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909997"/>
            <a:ext cx="5715000" cy="42672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79610" y="2473569"/>
            <a:ext cx="3427252" cy="265264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5CECBA-3AE0-D3ED-7250-526B7370A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4" y="1454709"/>
            <a:ext cx="6704975" cy="50063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747847" y="2264229"/>
            <a:ext cx="3242267" cy="283530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2F4A63-9823-B857-9A37-1744968E8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0" y="1814384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4525108" y="2813538"/>
            <a:ext cx="4466492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erson holding a carton of eggs&#10;&#10;AI-generated content may be incorrect.">
            <a:extLst>
              <a:ext uri="{FF2B5EF4-FFF2-40B4-BE49-F238E27FC236}">
                <a16:creationId xmlns:a16="http://schemas.microsoft.com/office/drawing/2014/main" id="{F6AE29D7-FDF3-E0C2-E5AA-BDA2EA3F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9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Crash!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53142" y="1447800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Oil Crashes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down an amazing $13, or down 18% in a week, from $72 to $59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*High dividend paying (XOM) has collapsed by 18%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 is the sharpest fall in Texas tea prices since the 1991 Gulf War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*Recession fears are running rampant, and no one wants to pay for storage until a recovery which may be years off.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*Sell all energy rallies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global recession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looming large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*Avoid all energy plays like the plague</a:t>
            </a:r>
            <a:br>
              <a:rPr lang="en-US" sz="2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1986A-B8C7-CCDE-C669-5DF8E4B2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16" y="3751264"/>
            <a:ext cx="2881184" cy="2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62586-E559-A61D-F09F-9EA01A1E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13" y="1066800"/>
            <a:ext cx="7289592" cy="54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7F61C-7B51-AACB-E419-37EB2853D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679" y="1145499"/>
            <a:ext cx="7214641" cy="53869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E8A0A7-1969-9586-158C-1540A592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876" y="1295400"/>
            <a:ext cx="6972300" cy="52059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11380</TotalTime>
  <Words>5520</Words>
  <Application>Microsoft Macintosh PowerPoint</Application>
  <PresentationFormat>Widescreen</PresentationFormat>
  <Paragraphs>178</Paragraphs>
  <Slides>127</Slides>
  <Notes>95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4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“The Special Recession Issue”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The Method to My Madness </vt:lpstr>
      <vt:lpstr>The Global Economy – Universally Bad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PowerPoint Presentation</vt:lpstr>
      <vt:lpstr>PowerPoint Presentation</vt:lpstr>
      <vt:lpstr>The Method to My Madness </vt:lpstr>
      <vt:lpstr>The Global Economy – Universally Bad</vt:lpstr>
      <vt:lpstr>PowerPoint Presentation</vt:lpstr>
      <vt:lpstr> Weekly Jobless Claims – 4 Month Low +6,000 to 222,000 </vt:lpstr>
      <vt:lpstr>PowerPoint Presentation</vt:lpstr>
      <vt:lpstr>Stocks – Roller Coaster </vt:lpstr>
      <vt:lpstr>The Ultimate Hedge – Defensive stocks only go down at a slower  rate 90 - day US Treasury Bills (Warren Buffet owns $300 billion) </vt:lpstr>
      <vt:lpstr>PowerPoint Presentation</vt:lpstr>
      <vt:lpstr>            S&amp;P 500 – Downside Targets – down -10.3% on year long 5/$570-$580 put spread-expires in 12 trading days              </vt:lpstr>
      <vt:lpstr> ProShares  -2X Short S&amp;P 500 (SDS) - a great 2X hedge for falling long stocks Long 3/$38-$41 call spread – expires in 2 days, long $40-$43 calls prad – expires in 21 days up 40%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5/$335-$345 put spread took profits on long (QQQ) 1/$290-$300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Tanks Again, as the incoming government plans new China export restrictions on the company  took profits on long 5/$70-$75 call spread took profits on long 3/$88-$90 call spread, took profits on long 4/$140-$145 puts spread   took profits on Long 2/$90-$95 call spread, took profits on Long 12/$117-$120 call spread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Beats, on improving ad sales, a preeminent AI user  took profits on Long 8/$420-$430 call spread took profits on Long 5/$360-$370 vertical bull call spread, took profits on Long 9/$290-$300 vertical bear put spread, stopped out of Long 9/$190-$200 vertical bear put spread  </vt:lpstr>
      <vt:lpstr>  Apple (AAPL) Rally on exemption took profits on Long 5/$225-$235 vertical bear put spread,  took profits on Long 8/$160-$170 call spread took profits on Long 6/$200-$210 bear put spread,   </vt:lpstr>
      <vt:lpstr>PowerPoint Presentation</vt:lpstr>
      <vt:lpstr>Alphabet (GOOGL) – Breakup Target Trump Administration to Pursue Alphabet Breakup, Alphabet’s Waymo Expands to Washington DC  took profits on long 12/$110-$120 call spread  took profits on long 12/$1,200-$1,230 bull call spread, took profits on long 9/$1,030-$1,080 vertical bull call spread</vt:lpstr>
      <vt:lpstr> Amazon (AMZN) – Antirust Target took profits on long 3/$155-$160 bull call spread , took profits on long 2/$130-$135 bull call spread </vt:lpstr>
      <vt:lpstr>PowerPoint Presentation</vt:lpstr>
      <vt:lpstr>Netflix (NFLX) –  Netflix Earnings Rocket, on the back of 19 million new subscriber  took profits on long 4/800-$810 call spread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MicroStrategy Issues 10% Yielding Preferred Stock  long 5/$400-$410 put spread, took profits on long 4/$340-$350 put spread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Q3 $6 Billion Loss –b Strike Continues Boeing Beats Lockheed for Next Gen Fighter Contract, for the F-47 “il pesce marcisce dalla testa”   </vt:lpstr>
      <vt:lpstr>General Motors (GM) – Worst Off Trade War Victim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Walmart (WMT) – The New AI Stock took profit on Long 11/$125-$130 bear put spread, took profit on Long 10/$119-$121 bear put spread took profits on Long 8/$114-$117 bear put spread  </vt:lpstr>
      <vt:lpstr>  Costco (COST) – Permanent Compounder took profits on long 4/$840-$850 call spread    </vt:lpstr>
      <vt:lpstr> Delta Airlines (DAL) – Recession Warning-Travel Collapse The Non-Boeing Airline – uses Airbuses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11/$185-$200 bull call spread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Stabilizing</vt:lpstr>
      <vt:lpstr>                 Treasury ETF (TLT) – 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4.15%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Crash!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Taking a Break</vt:lpstr>
      <vt:lpstr>PowerPoint Presentation</vt:lpstr>
      <vt:lpstr>  Gold (GLD) –Falling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Gone Quiet</vt:lpstr>
      <vt:lpstr>S&amp;P Case Shiller Slows S&amp;P Case Shiller Rises to +4.1% YOY in January, with its National Home Price Index New York gained +7.7%, Chicago +7.0%, and Cleveland +6.8%. Tampa was down -1.4%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PowerPoint Presentation</vt:lpstr>
      <vt:lpstr>PowerPoint Presentation</vt:lpstr>
      <vt:lpstr>Trade Sheet- The Recession Trade So What Do We Do About All This?</vt:lpstr>
      <vt:lpstr>       Next Strategy Webinar   12:00 EST Wednesday, May 14,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1195</cp:revision>
  <cp:lastPrinted>2022-01-05T03:44:27Z</cp:lastPrinted>
  <dcterms:created xsi:type="dcterms:W3CDTF">2015-02-05T17:12:57Z</dcterms:created>
  <dcterms:modified xsi:type="dcterms:W3CDTF">2025-04-30T17:18:16Z</dcterms:modified>
</cp:coreProperties>
</file>