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53" r:id="rId2"/>
    <p:sldId id="256" r:id="rId3"/>
    <p:sldId id="505" r:id="rId4"/>
    <p:sldId id="504" r:id="rId5"/>
    <p:sldId id="354" r:id="rId6"/>
    <p:sldId id="355" r:id="rId7"/>
    <p:sldId id="540" r:id="rId8"/>
    <p:sldId id="599" r:id="rId9"/>
    <p:sldId id="641" r:id="rId10"/>
    <p:sldId id="637" r:id="rId11"/>
    <p:sldId id="590" r:id="rId12"/>
    <p:sldId id="503" r:id="rId13"/>
    <p:sldId id="437" r:id="rId14"/>
    <p:sldId id="541" r:id="rId15"/>
    <p:sldId id="439" r:id="rId16"/>
    <p:sldId id="565" r:id="rId17"/>
    <p:sldId id="611" r:id="rId18"/>
    <p:sldId id="498" r:id="rId19"/>
    <p:sldId id="607" r:id="rId20"/>
    <p:sldId id="420" r:id="rId21"/>
    <p:sldId id="589" r:id="rId22"/>
    <p:sldId id="642" r:id="rId23"/>
    <p:sldId id="431" r:id="rId24"/>
    <p:sldId id="574" r:id="rId25"/>
    <p:sldId id="490" r:id="rId26"/>
    <p:sldId id="615" r:id="rId27"/>
    <p:sldId id="514" r:id="rId28"/>
    <p:sldId id="639" r:id="rId29"/>
    <p:sldId id="530" r:id="rId30"/>
    <p:sldId id="595" r:id="rId31"/>
    <p:sldId id="621" r:id="rId32"/>
    <p:sldId id="636" r:id="rId33"/>
    <p:sldId id="443" r:id="rId34"/>
    <p:sldId id="444" r:id="rId35"/>
    <p:sldId id="562" r:id="rId36"/>
    <p:sldId id="454" r:id="rId37"/>
    <p:sldId id="497" r:id="rId38"/>
    <p:sldId id="638" r:id="rId39"/>
    <p:sldId id="448" r:id="rId40"/>
    <p:sldId id="457" r:id="rId41"/>
    <p:sldId id="470" r:id="rId42"/>
    <p:sldId id="629" r:id="rId43"/>
    <p:sldId id="434" r:id="rId44"/>
    <p:sldId id="465" r:id="rId45"/>
    <p:sldId id="427" r:id="rId46"/>
    <p:sldId id="640" r:id="rId47"/>
    <p:sldId id="428" r:id="rId48"/>
    <p:sldId id="451" r:id="rId49"/>
    <p:sldId id="440" r:id="rId50"/>
    <p:sldId id="442" r:id="rId51"/>
    <p:sldId id="578" r:id="rId52"/>
    <p:sldId id="606" r:id="rId53"/>
    <p:sldId id="634" r:id="rId54"/>
    <p:sldId id="598" r:id="rId55"/>
    <p:sldId id="360" r:id="rId56"/>
    <p:sldId id="591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16" autoAdjust="0"/>
    <p:restoredTop sz="96261" autoAdjust="0"/>
  </p:normalViewPr>
  <p:slideViewPr>
    <p:cSldViewPr>
      <p:cViewPr>
        <p:scale>
          <a:sx n="107" d="100"/>
          <a:sy n="107" d="100"/>
        </p:scale>
        <p:origin x="-2584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y:PositionSheet%20201305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y:Performance%2020130514%20cop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y:Performance%2020130514%20cop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Sheet1!$B$13</c:f>
              <c:strCache>
                <c:ptCount val="1"/>
              </c:strCache>
            </c:strRef>
          </c:tx>
          <c:explosion val="25"/>
          <c:val>
            <c:numRef>
              <c:f>Sheet1!$B$14:$B$22</c:f>
              <c:numCache>
                <c:formatCode>0.00%</c:formatCode>
                <c:ptCount val="9"/>
                <c:pt idx="1">
                  <c:v>0.1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Sheet1!$E$502:$E$594</c:f>
              <c:numCache>
                <c:formatCode>m/d/yy</c:formatCode>
                <c:ptCount val="93"/>
                <c:pt idx="0">
                  <c:v>41274.0</c:v>
                </c:pt>
                <c:pt idx="1">
                  <c:v>41276.0</c:v>
                </c:pt>
                <c:pt idx="2">
                  <c:v>41277.0</c:v>
                </c:pt>
                <c:pt idx="3">
                  <c:v>41278.0</c:v>
                </c:pt>
                <c:pt idx="4">
                  <c:v>41281.0</c:v>
                </c:pt>
                <c:pt idx="5">
                  <c:v>41282.0</c:v>
                </c:pt>
                <c:pt idx="6">
                  <c:v>41283.0</c:v>
                </c:pt>
                <c:pt idx="7">
                  <c:v>41284.0</c:v>
                </c:pt>
                <c:pt idx="8">
                  <c:v>41285.0</c:v>
                </c:pt>
                <c:pt idx="9">
                  <c:v>41288.0</c:v>
                </c:pt>
                <c:pt idx="10">
                  <c:v>41289.0</c:v>
                </c:pt>
                <c:pt idx="11">
                  <c:v>41290.0</c:v>
                </c:pt>
                <c:pt idx="12">
                  <c:v>41291.0</c:v>
                </c:pt>
                <c:pt idx="13">
                  <c:v>41292.0</c:v>
                </c:pt>
                <c:pt idx="14">
                  <c:v>41296.0</c:v>
                </c:pt>
                <c:pt idx="15">
                  <c:v>41297.0</c:v>
                </c:pt>
                <c:pt idx="16">
                  <c:v>41298.0</c:v>
                </c:pt>
                <c:pt idx="17">
                  <c:v>41299.0</c:v>
                </c:pt>
                <c:pt idx="18">
                  <c:v>41302.0</c:v>
                </c:pt>
                <c:pt idx="19">
                  <c:v>41303.0</c:v>
                </c:pt>
                <c:pt idx="20">
                  <c:v>41304.0</c:v>
                </c:pt>
                <c:pt idx="21">
                  <c:v>41305.0</c:v>
                </c:pt>
                <c:pt idx="22">
                  <c:v>41306.0</c:v>
                </c:pt>
                <c:pt idx="23">
                  <c:v>41309.0</c:v>
                </c:pt>
                <c:pt idx="24">
                  <c:v>41310.0</c:v>
                </c:pt>
                <c:pt idx="25">
                  <c:v>41311.0</c:v>
                </c:pt>
                <c:pt idx="26">
                  <c:v>41312.0</c:v>
                </c:pt>
                <c:pt idx="27">
                  <c:v>41313.0</c:v>
                </c:pt>
                <c:pt idx="28">
                  <c:v>41316.0</c:v>
                </c:pt>
                <c:pt idx="29">
                  <c:v>41317.0</c:v>
                </c:pt>
                <c:pt idx="30">
                  <c:v>41318.0</c:v>
                </c:pt>
                <c:pt idx="31">
                  <c:v>41319.0</c:v>
                </c:pt>
                <c:pt idx="32">
                  <c:v>41320.0</c:v>
                </c:pt>
                <c:pt idx="33">
                  <c:v>41324.0</c:v>
                </c:pt>
                <c:pt idx="34">
                  <c:v>41325.0</c:v>
                </c:pt>
                <c:pt idx="35">
                  <c:v>41326.0</c:v>
                </c:pt>
                <c:pt idx="36">
                  <c:v>41327.0</c:v>
                </c:pt>
                <c:pt idx="37">
                  <c:v>41330.0</c:v>
                </c:pt>
                <c:pt idx="38">
                  <c:v>41331.0</c:v>
                </c:pt>
                <c:pt idx="39">
                  <c:v>41332.0</c:v>
                </c:pt>
                <c:pt idx="40">
                  <c:v>41333.0</c:v>
                </c:pt>
                <c:pt idx="41">
                  <c:v>41334.0</c:v>
                </c:pt>
                <c:pt idx="42">
                  <c:v>41337.0</c:v>
                </c:pt>
                <c:pt idx="43">
                  <c:v>41338.0</c:v>
                </c:pt>
                <c:pt idx="44">
                  <c:v>41339.0</c:v>
                </c:pt>
                <c:pt idx="45">
                  <c:v>41340.0</c:v>
                </c:pt>
                <c:pt idx="46">
                  <c:v>41341.0</c:v>
                </c:pt>
                <c:pt idx="47">
                  <c:v>41344.0</c:v>
                </c:pt>
                <c:pt idx="48">
                  <c:v>41345.0</c:v>
                </c:pt>
                <c:pt idx="49">
                  <c:v>41346.0</c:v>
                </c:pt>
                <c:pt idx="50">
                  <c:v>41347.0</c:v>
                </c:pt>
                <c:pt idx="51">
                  <c:v>41348.0</c:v>
                </c:pt>
                <c:pt idx="52">
                  <c:v>41351.0</c:v>
                </c:pt>
                <c:pt idx="53">
                  <c:v>41352.0</c:v>
                </c:pt>
                <c:pt idx="54">
                  <c:v>41353.0</c:v>
                </c:pt>
                <c:pt idx="55">
                  <c:v>41354.0</c:v>
                </c:pt>
                <c:pt idx="56">
                  <c:v>41355.0</c:v>
                </c:pt>
                <c:pt idx="57">
                  <c:v>41358.0</c:v>
                </c:pt>
                <c:pt idx="58">
                  <c:v>41359.0</c:v>
                </c:pt>
                <c:pt idx="59">
                  <c:v>41360.0</c:v>
                </c:pt>
                <c:pt idx="60">
                  <c:v>41361.0</c:v>
                </c:pt>
                <c:pt idx="61">
                  <c:v>41365.0</c:v>
                </c:pt>
                <c:pt idx="62">
                  <c:v>41366.0</c:v>
                </c:pt>
                <c:pt idx="63">
                  <c:v>41367.0</c:v>
                </c:pt>
                <c:pt idx="64">
                  <c:v>41368.0</c:v>
                </c:pt>
                <c:pt idx="65">
                  <c:v>41369.0</c:v>
                </c:pt>
                <c:pt idx="66">
                  <c:v>41372.0</c:v>
                </c:pt>
                <c:pt idx="67">
                  <c:v>41373.0</c:v>
                </c:pt>
                <c:pt idx="68">
                  <c:v>41374.0</c:v>
                </c:pt>
                <c:pt idx="69">
                  <c:v>41375.0</c:v>
                </c:pt>
                <c:pt idx="70">
                  <c:v>41376.0</c:v>
                </c:pt>
                <c:pt idx="71">
                  <c:v>41379.0</c:v>
                </c:pt>
                <c:pt idx="72">
                  <c:v>41380.0</c:v>
                </c:pt>
                <c:pt idx="73">
                  <c:v>41381.0</c:v>
                </c:pt>
                <c:pt idx="74">
                  <c:v>41382.0</c:v>
                </c:pt>
                <c:pt idx="75">
                  <c:v>41383.0</c:v>
                </c:pt>
                <c:pt idx="76">
                  <c:v>41386.0</c:v>
                </c:pt>
                <c:pt idx="77">
                  <c:v>41387.0</c:v>
                </c:pt>
                <c:pt idx="78">
                  <c:v>41388.0</c:v>
                </c:pt>
                <c:pt idx="79">
                  <c:v>41389.0</c:v>
                </c:pt>
                <c:pt idx="80">
                  <c:v>41390.0</c:v>
                </c:pt>
                <c:pt idx="81">
                  <c:v>41393.0</c:v>
                </c:pt>
                <c:pt idx="82">
                  <c:v>41394.0</c:v>
                </c:pt>
                <c:pt idx="83">
                  <c:v>41395.0</c:v>
                </c:pt>
                <c:pt idx="84">
                  <c:v>41396.0</c:v>
                </c:pt>
                <c:pt idx="85">
                  <c:v>41397.0</c:v>
                </c:pt>
                <c:pt idx="86">
                  <c:v>41400.0</c:v>
                </c:pt>
                <c:pt idx="87">
                  <c:v>41401.0</c:v>
                </c:pt>
                <c:pt idx="88">
                  <c:v>41402.0</c:v>
                </c:pt>
                <c:pt idx="89">
                  <c:v>41403.0</c:v>
                </c:pt>
                <c:pt idx="90">
                  <c:v>41404.0</c:v>
                </c:pt>
                <c:pt idx="91">
                  <c:v>41407.0</c:v>
                </c:pt>
                <c:pt idx="92">
                  <c:v>41408.0</c:v>
                </c:pt>
              </c:numCache>
            </c:numRef>
          </c:cat>
          <c:val>
            <c:numRef>
              <c:f>Sheet1!$F$502:$F$594</c:f>
              <c:numCache>
                <c:formatCode>0.00%</c:formatCode>
                <c:ptCount val="93"/>
                <c:pt idx="0">
                  <c:v>0.0</c:v>
                </c:pt>
                <c:pt idx="1">
                  <c:v>0.0456</c:v>
                </c:pt>
                <c:pt idx="2">
                  <c:v>0.0402</c:v>
                </c:pt>
                <c:pt idx="3">
                  <c:v>0.0469</c:v>
                </c:pt>
                <c:pt idx="4">
                  <c:v>0.0272</c:v>
                </c:pt>
                <c:pt idx="5">
                  <c:v>0.0709</c:v>
                </c:pt>
                <c:pt idx="6">
                  <c:v>0.0235</c:v>
                </c:pt>
                <c:pt idx="7">
                  <c:v>0.0632</c:v>
                </c:pt>
                <c:pt idx="8">
                  <c:v>0.0688999999999999</c:v>
                </c:pt>
                <c:pt idx="9">
                  <c:v>0.0705</c:v>
                </c:pt>
                <c:pt idx="10">
                  <c:v>0.0314</c:v>
                </c:pt>
                <c:pt idx="11">
                  <c:v>0.0245</c:v>
                </c:pt>
                <c:pt idx="12">
                  <c:v>0.0621</c:v>
                </c:pt>
                <c:pt idx="13">
                  <c:v>0.0688999999999999</c:v>
                </c:pt>
                <c:pt idx="14">
                  <c:v>0.1092</c:v>
                </c:pt>
                <c:pt idx="15">
                  <c:v>0.1147</c:v>
                </c:pt>
                <c:pt idx="16">
                  <c:v>0.1393</c:v>
                </c:pt>
                <c:pt idx="17">
                  <c:v>0.1443</c:v>
                </c:pt>
                <c:pt idx="18">
                  <c:v>0.1547</c:v>
                </c:pt>
                <c:pt idx="19">
                  <c:v>0.1762</c:v>
                </c:pt>
                <c:pt idx="20">
                  <c:v>0.1487</c:v>
                </c:pt>
                <c:pt idx="21">
                  <c:v>0.1675</c:v>
                </c:pt>
                <c:pt idx="22">
                  <c:v>0.21</c:v>
                </c:pt>
                <c:pt idx="23">
                  <c:v>0.1573</c:v>
                </c:pt>
                <c:pt idx="24">
                  <c:v>0.2171</c:v>
                </c:pt>
                <c:pt idx="25">
                  <c:v>0.22</c:v>
                </c:pt>
                <c:pt idx="26">
                  <c:v>0.2222</c:v>
                </c:pt>
                <c:pt idx="27">
                  <c:v>0.2248</c:v>
                </c:pt>
                <c:pt idx="28">
                  <c:v>0.2376</c:v>
                </c:pt>
                <c:pt idx="29">
                  <c:v>0.2356</c:v>
                </c:pt>
                <c:pt idx="30">
                  <c:v>0.2455</c:v>
                </c:pt>
                <c:pt idx="31">
                  <c:v>0.2387</c:v>
                </c:pt>
                <c:pt idx="32">
                  <c:v>0.2513</c:v>
                </c:pt>
                <c:pt idx="33">
                  <c:v>0.2429</c:v>
                </c:pt>
                <c:pt idx="34">
                  <c:v>0.253</c:v>
                </c:pt>
                <c:pt idx="35">
                  <c:v>0.238</c:v>
                </c:pt>
                <c:pt idx="36">
                  <c:v>0.2506</c:v>
                </c:pt>
                <c:pt idx="37">
                  <c:v>0.1943</c:v>
                </c:pt>
                <c:pt idx="38">
                  <c:v>0.2416</c:v>
                </c:pt>
                <c:pt idx="39">
                  <c:v>0.2601</c:v>
                </c:pt>
                <c:pt idx="40">
                  <c:v>0.2688</c:v>
                </c:pt>
                <c:pt idx="41">
                  <c:v>0.2805</c:v>
                </c:pt>
                <c:pt idx="42">
                  <c:v>0.2911</c:v>
                </c:pt>
                <c:pt idx="43">
                  <c:v>0.2781</c:v>
                </c:pt>
                <c:pt idx="44">
                  <c:v>0.285</c:v>
                </c:pt>
                <c:pt idx="45">
                  <c:v>0.2904</c:v>
                </c:pt>
                <c:pt idx="46">
                  <c:v>0.3036</c:v>
                </c:pt>
                <c:pt idx="47">
                  <c:v>0.3064</c:v>
                </c:pt>
                <c:pt idx="48">
                  <c:v>0.301</c:v>
                </c:pt>
                <c:pt idx="49">
                  <c:v>0.3101</c:v>
                </c:pt>
                <c:pt idx="50">
                  <c:v>0.3179</c:v>
                </c:pt>
                <c:pt idx="51">
                  <c:v>0.3024</c:v>
                </c:pt>
                <c:pt idx="52">
                  <c:v>0.302</c:v>
                </c:pt>
                <c:pt idx="53">
                  <c:v>0.3057</c:v>
                </c:pt>
                <c:pt idx="54">
                  <c:v>0.3184</c:v>
                </c:pt>
                <c:pt idx="55">
                  <c:v>0.3064</c:v>
                </c:pt>
                <c:pt idx="56">
                  <c:v>0.3016</c:v>
                </c:pt>
                <c:pt idx="57">
                  <c:v>0.3069</c:v>
                </c:pt>
                <c:pt idx="58">
                  <c:v>0.3112</c:v>
                </c:pt>
                <c:pt idx="59">
                  <c:v>0.3156</c:v>
                </c:pt>
                <c:pt idx="60">
                  <c:v>0.3116</c:v>
                </c:pt>
                <c:pt idx="61">
                  <c:v>0.2931</c:v>
                </c:pt>
                <c:pt idx="62">
                  <c:v>0.2882</c:v>
                </c:pt>
                <c:pt idx="63">
                  <c:v>0.2729</c:v>
                </c:pt>
                <c:pt idx="64">
                  <c:v>0.3095</c:v>
                </c:pt>
                <c:pt idx="65">
                  <c:v>0.3499</c:v>
                </c:pt>
                <c:pt idx="66">
                  <c:v>0.3952</c:v>
                </c:pt>
                <c:pt idx="67">
                  <c:v>0.3866</c:v>
                </c:pt>
                <c:pt idx="68">
                  <c:v>0.3699</c:v>
                </c:pt>
                <c:pt idx="69">
                  <c:v>0.3746</c:v>
                </c:pt>
                <c:pt idx="70">
                  <c:v>0.3389</c:v>
                </c:pt>
                <c:pt idx="71">
                  <c:v>0.269</c:v>
                </c:pt>
                <c:pt idx="72">
                  <c:v>0.3337</c:v>
                </c:pt>
                <c:pt idx="73">
                  <c:v>0.3089</c:v>
                </c:pt>
                <c:pt idx="74">
                  <c:v>0.3055</c:v>
                </c:pt>
                <c:pt idx="75">
                  <c:v>0.3061</c:v>
                </c:pt>
                <c:pt idx="76">
                  <c:v>0.3197</c:v>
                </c:pt>
                <c:pt idx="77">
                  <c:v>0.3346</c:v>
                </c:pt>
                <c:pt idx="78">
                  <c:v>0.337</c:v>
                </c:pt>
                <c:pt idx="79">
                  <c:v>0.3507</c:v>
                </c:pt>
                <c:pt idx="80">
                  <c:v>0.3533</c:v>
                </c:pt>
                <c:pt idx="81">
                  <c:v>0.355</c:v>
                </c:pt>
                <c:pt idx="82">
                  <c:v>0.3607</c:v>
                </c:pt>
                <c:pt idx="83">
                  <c:v>0.3647</c:v>
                </c:pt>
                <c:pt idx="84">
                  <c:v>0.3588</c:v>
                </c:pt>
                <c:pt idx="85">
                  <c:v>0.3334</c:v>
                </c:pt>
                <c:pt idx="86">
                  <c:v>0.335</c:v>
                </c:pt>
                <c:pt idx="87">
                  <c:v>0.3369</c:v>
                </c:pt>
                <c:pt idx="88">
                  <c:v>0.3334</c:v>
                </c:pt>
                <c:pt idx="89">
                  <c:v>0.3373</c:v>
                </c:pt>
                <c:pt idx="90">
                  <c:v>0.3436</c:v>
                </c:pt>
                <c:pt idx="91">
                  <c:v>0.3505</c:v>
                </c:pt>
                <c:pt idx="92">
                  <c:v>0.3517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2301704"/>
        <c:axId val="-2135766568"/>
      </c:lineChart>
      <c:dateAx>
        <c:axId val="2062301704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35766568"/>
        <c:crosses val="autoZero"/>
        <c:auto val="1"/>
        <c:lblOffset val="100"/>
        <c:baseTimeUnit val="days"/>
      </c:dateAx>
      <c:valAx>
        <c:axId val="-2135766568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623017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Sheet1!$A$10:$A$594</c:f>
              <c:numCache>
                <c:formatCode>m/d/yy</c:formatCode>
                <c:ptCount val="585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</c:numCache>
            </c:numRef>
          </c:cat>
          <c:val>
            <c:numRef>
              <c:f>Sheet1!$B$10:$B$594</c:f>
              <c:numCache>
                <c:formatCode>0.00%</c:formatCode>
                <c:ptCount val="585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5924440"/>
        <c:axId val="-2135921432"/>
      </c:lineChart>
      <c:dateAx>
        <c:axId val="-213592444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135921432"/>
        <c:crosses val="autoZero"/>
        <c:auto val="1"/>
        <c:lblOffset val="100"/>
        <c:baseTimeUnit val="days"/>
      </c:dateAx>
      <c:valAx>
        <c:axId val="-213592143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135924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3AE42D-1306-4496-85E9-1CFCDF01E9D1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3926B-C3E1-4FE9-82F5-6547D9E3A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DED3D-1641-45F9-A8D8-F4029443AC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81B7-7EF8-4A5F-AF36-DE646D052CD4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E94A-0886-4A0C-AB56-BE787B65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2512-39EC-4D53-9C4A-98737B938D01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62C3-E191-44E5-81A9-2F81298E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FCFF-AAC6-43ED-99C2-E906CE223DF2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7390-DBF8-4C07-ADB4-452AE594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433EF-AC14-4322-9BF3-0510C7453135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60B5-E2BF-42D4-80D6-2E02A65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994D-A21B-40A4-BB0F-ABA004C8301A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33D7-B767-4A2F-8088-9CF0557D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55FC-F6D5-464C-8DB2-CDF57DA80417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A1DD-87D5-46DF-856D-30224D31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5157-77C7-4086-A571-CF2106B77A76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935-3ED8-49D3-94B9-3129C0D3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5EB6-4A2D-4877-BDB4-6CC6A9DF78FE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1E99-0837-495E-84D0-0FDA05A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3344-56AE-4BAC-9123-7F19F8CE94F2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2DD9-2D54-4EDC-BE0F-2928EF80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26D6-0067-4AC2-A856-152A3516E93D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5B5-E4F3-4173-89C1-A024FE94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8699-8B8E-435C-B13D-6239D5386B04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274C-70D1-4B8C-9C64-EE9D8172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F1249-29CB-4B22-BE86-91D5D1271272}" type="datetimeFigureOut">
              <a:rPr lang="en-US"/>
              <a:pPr>
                <a:defRPr/>
              </a:pPr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BE5DA-A06A-48B7-88F9-2E90A669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/>
          <a:lstStyle/>
          <a:p>
            <a:r>
              <a:rPr lang="en-US" sz="2800" dirty="0"/>
              <a:t>Please Stand </a:t>
            </a:r>
            <a:r>
              <a:rPr lang="en-US" sz="2800" dirty="0" smtClean="0"/>
              <a:t>By for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John </a:t>
            </a:r>
            <a:r>
              <a:rPr lang="en-US" sz="2800" dirty="0" smtClean="0"/>
              <a:t>Thomas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Wednesday, May 15, 2013, San Francisco, CA</a:t>
            </a:r>
            <a:br>
              <a:rPr lang="en-US" sz="2800" dirty="0" smtClean="0"/>
            </a:br>
            <a:r>
              <a:rPr lang="en-US" sz="2800" dirty="0" smtClean="0"/>
              <a:t>Global Trading Dispatch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90800"/>
            <a:ext cx="80772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Webinar will begin at 12:00 pm 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29000"/>
            <a:ext cx="2153322" cy="27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Tepper Argument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*Fed Purchases next 6 months                      $510 billion</a:t>
            </a:r>
            <a:br>
              <a:rPr lang="en-US" sz="2400" dirty="0" smtClean="0"/>
            </a:br>
            <a:r>
              <a:rPr lang="en-US" sz="2400" dirty="0" smtClean="0"/>
              <a:t>   $270 B TB , $$240 B Mortgages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*Net Issuance of Treasuries                          -</a:t>
            </a:r>
            <a:r>
              <a:rPr lang="en-US" sz="2400" u="sng" dirty="0" smtClean="0"/>
              <a:t>$142 Billion</a:t>
            </a:r>
            <a:br>
              <a:rPr lang="en-US" sz="2400" u="sng" dirty="0" smtClean="0"/>
            </a:br>
            <a:r>
              <a:rPr lang="en-US" sz="2400" u="sng" dirty="0" smtClean="0"/>
              <a:t/>
            </a:r>
            <a:br>
              <a:rPr lang="en-US" sz="2400" u="sng" dirty="0" smtClean="0"/>
            </a:br>
            <a:r>
              <a:rPr lang="en-US" sz="2400" dirty="0" smtClean="0"/>
              <a:t>Net Shortfall                                                     +$368 billion</a:t>
            </a:r>
            <a:br>
              <a:rPr lang="en-US" sz="2400" dirty="0" smtClean="0"/>
            </a:br>
            <a:r>
              <a:rPr lang="en-US" sz="2400" dirty="0" smtClean="0"/>
              <a:t>   available to go into stocks</a:t>
            </a:r>
            <a:br>
              <a:rPr lang="en-US" sz="2400" dirty="0" smtClean="0"/>
            </a:br>
            <a:r>
              <a:rPr lang="en-US" sz="2400" dirty="0" smtClean="0"/>
              <a:t>   and all other asset classes</a:t>
            </a:r>
            <a:br>
              <a:rPr lang="en-US" sz="2400" dirty="0" smtClean="0"/>
            </a:br>
            <a:r>
              <a:rPr lang="en-US" sz="2400" dirty="0" smtClean="0"/>
              <a:t>   by end 2013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057650"/>
            <a:ext cx="20574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Economy-Still Feeble</a:t>
            </a:r>
            <a:r>
              <a:rPr lang="en-US" sz="2200" dirty="0" smtClean="0"/>
              <a:t> </a:t>
            </a:r>
            <a:r>
              <a:rPr lang="en-US" sz="2200" dirty="0" smtClean="0"/>
              <a:t>the data has flipped from mostly positive to mostly negative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*April PPI -0.7%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*May Empire State -1.43%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*April NFIB Index of Small Business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 Optimism a weak +2.5 to 92.1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*April retail sales +0.1%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*March business inventory unchanged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*March factory orders -4%</a:t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*We could be in a 1% GDP quarter</a:t>
            </a:r>
            <a:br>
              <a:rPr lang="en-US" sz="2200" dirty="0" smtClean="0">
                <a:solidFill>
                  <a:srgbClr val="FF0000"/>
                </a:solidFill>
              </a:rPr>
            </a:b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0320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Weekly Jobless Claims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008000"/>
                </a:solidFill>
              </a:rPr>
              <a:t>-</a:t>
            </a:r>
            <a:r>
              <a:rPr lang="en-US" sz="2400" dirty="0" smtClean="0">
                <a:solidFill>
                  <a:srgbClr val="008000"/>
                </a:solidFill>
              </a:rPr>
              <a:t>4,000</a:t>
            </a:r>
            <a:r>
              <a:rPr lang="en-US" sz="2400" dirty="0" smtClean="0">
                <a:solidFill>
                  <a:srgbClr val="008000"/>
                </a:solidFill>
              </a:rPr>
              <a:t> fall </a:t>
            </a:r>
            <a:r>
              <a:rPr lang="en-US" sz="2400" dirty="0" smtClean="0">
                <a:solidFill>
                  <a:srgbClr val="008000"/>
                </a:solidFill>
              </a:rPr>
              <a:t>to </a:t>
            </a:r>
            <a:r>
              <a:rPr lang="en-US" sz="2400" dirty="0" smtClean="0">
                <a:solidFill>
                  <a:srgbClr val="008000"/>
                </a:solidFill>
              </a:rPr>
              <a:t>323</a:t>
            </a:r>
            <a:r>
              <a:rPr lang="en-US" sz="2400" dirty="0" smtClean="0">
                <a:solidFill>
                  <a:srgbClr val="008000"/>
                </a:solidFill>
              </a:rPr>
              <a:t>,000 </a:t>
            </a:r>
            <a:r>
              <a:rPr lang="en-US" sz="2400" dirty="0" smtClean="0">
                <a:solidFill>
                  <a:srgbClr val="008000"/>
                </a:solidFill>
              </a:rPr>
              <a:t>is just weekly noise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New 5 year low, Downtrend </a:t>
            </a:r>
            <a:r>
              <a:rPr lang="en-US" sz="2400" dirty="0" smtClean="0">
                <a:solidFill>
                  <a:srgbClr val="008000"/>
                </a:solidFill>
              </a:rPr>
              <a:t>still in place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550" t="-6782" r="-2703" b="-8259"/>
          <a:stretch/>
        </p:blipFill>
        <p:spPr>
          <a:xfrm>
            <a:off x="457200" y="1365072"/>
            <a:ext cx="8229600" cy="5234752"/>
          </a:xfrm>
        </p:spPr>
      </p:pic>
    </p:spTree>
    <p:extLst>
      <p:ext uri="{BB962C8B-B14F-4D97-AF65-F5344CB8AC3E}">
        <p14:creationId xmlns:p14="http://schemas.microsoft.com/office/powerpoint/2010/main" val="234346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25562"/>
          </a:xfrm>
        </p:spPr>
        <p:txBody>
          <a:bodyPr/>
          <a:lstStyle/>
          <a:p>
            <a:r>
              <a:rPr lang="en-US" sz="3200" dirty="0" smtClean="0"/>
              <a:t>Bonds</a:t>
            </a:r>
            <a:r>
              <a:rPr lang="en-US" sz="3200" dirty="0" smtClean="0"/>
              <a:t>-</a:t>
            </a:r>
            <a:r>
              <a:rPr lang="en-US" sz="3200" dirty="0" smtClean="0"/>
              <a:t>Crash Fears Return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*April nonfarm payroll drives stake through the heart of the bond rally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*43 basis point rise in yields in 10 days is huge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 rush to play for the top end of the yield range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</a:t>
            </a:r>
            <a:r>
              <a:rPr lang="en-US" sz="2000" dirty="0" smtClean="0"/>
              <a:t>Hedge fund longs close to record highs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*New 10 </a:t>
            </a:r>
            <a:r>
              <a:rPr lang="en-US" sz="2000" dirty="0" smtClean="0"/>
              <a:t>year Treasury</a:t>
            </a:r>
            <a:br>
              <a:rPr lang="en-US" sz="2000" dirty="0" smtClean="0"/>
            </a:br>
            <a:r>
              <a:rPr lang="en-US" sz="2000" dirty="0" smtClean="0"/>
              <a:t> range </a:t>
            </a:r>
            <a:r>
              <a:rPr lang="en-US" sz="2000" dirty="0" smtClean="0"/>
              <a:t>established at 1.52%</a:t>
            </a:r>
            <a:r>
              <a:rPr lang="en-US" sz="2000" dirty="0" smtClean="0"/>
              <a:t>-</a:t>
            </a:r>
            <a:r>
              <a:rPr lang="en-US" sz="2000" dirty="0" smtClean="0"/>
              <a:t>2.07%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*Look for move </a:t>
            </a:r>
            <a:r>
              <a:rPr lang="en-US" sz="2000" dirty="0" smtClean="0"/>
              <a:t>to top of range,</a:t>
            </a:r>
            <a:br>
              <a:rPr lang="en-US" sz="2000" dirty="0" smtClean="0"/>
            </a:br>
            <a:r>
              <a:rPr lang="en-US" sz="2000" dirty="0" smtClean="0"/>
              <a:t> but no crash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810000"/>
            <a:ext cx="3505200" cy="26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(TLT)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610" t="-12179" r="-12702" b="-12202"/>
          <a:stretch/>
        </p:blipFill>
        <p:spPr>
          <a:xfrm>
            <a:off x="457200" y="652860"/>
            <a:ext cx="8229600" cy="6303069"/>
          </a:xfrm>
        </p:spPr>
      </p:pic>
    </p:spTree>
    <p:extLst>
      <p:ext uri="{BB962C8B-B14F-4D97-AF65-F5344CB8AC3E}">
        <p14:creationId xmlns:p14="http://schemas.microsoft.com/office/powerpoint/2010/main" val="94551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Short Treasuries (TBT)</a:t>
            </a:r>
            <a:br>
              <a:rPr lang="en-US" sz="3200" dirty="0" smtClean="0"/>
            </a:br>
            <a:r>
              <a:rPr lang="en-US" sz="1800" dirty="0" smtClean="0"/>
              <a:t>Bailed on long position at cost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525" t="-12836" r="-8667" b="-14791"/>
          <a:stretch/>
        </p:blipFill>
        <p:spPr>
          <a:xfrm>
            <a:off x="457200" y="735952"/>
            <a:ext cx="8229600" cy="6255588"/>
          </a:xfrm>
        </p:spPr>
      </p:pic>
    </p:spTree>
    <p:extLst>
      <p:ext uri="{BB962C8B-B14F-4D97-AF65-F5344CB8AC3E}">
        <p14:creationId xmlns:p14="http://schemas.microsoft.com/office/powerpoint/2010/main" val="263769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Municipal Bonds (MUB)-2.84% yield,</a:t>
            </a:r>
            <a:br>
              <a:rPr lang="en-US" sz="3200" dirty="0" smtClean="0"/>
            </a:br>
            <a:r>
              <a:rPr lang="en-US" sz="2400" dirty="0"/>
              <a:t>M</a:t>
            </a:r>
            <a:r>
              <a:rPr lang="en-US" sz="2400" dirty="0" smtClean="0"/>
              <a:t>ix of AAA, AA, and A rated bonds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752" t="-13418" r="-12572" b="-15877"/>
          <a:stretch/>
        </p:blipFill>
        <p:spPr>
          <a:xfrm>
            <a:off x="457200" y="700341"/>
            <a:ext cx="8229600" cy="6291199"/>
          </a:xfrm>
        </p:spPr>
      </p:pic>
    </p:spTree>
    <p:extLst>
      <p:ext uri="{BB962C8B-B14F-4D97-AF65-F5344CB8AC3E}">
        <p14:creationId xmlns:p14="http://schemas.microsoft.com/office/powerpoint/2010/main" val="233561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(JNK)-</a:t>
            </a:r>
            <a:r>
              <a:rPr lang="en-US" sz="2800" dirty="0" smtClean="0"/>
              <a:t>6.64% </a:t>
            </a:r>
            <a:r>
              <a:rPr lang="en-US" sz="2800" dirty="0" smtClean="0"/>
              <a:t>Yield, Bubble Territory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084" t="-11328" r="-15872" b="-15443"/>
          <a:stretch/>
        </p:blipFill>
        <p:spPr>
          <a:xfrm>
            <a:off x="457200" y="724082"/>
            <a:ext cx="8229600" cy="6243718"/>
          </a:xfrm>
        </p:spPr>
      </p:pic>
    </p:spTree>
    <p:extLst>
      <p:ext uri="{BB962C8B-B14F-4D97-AF65-F5344CB8AC3E}">
        <p14:creationId xmlns:p14="http://schemas.microsoft.com/office/powerpoint/2010/main" val="429206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800" dirty="0" smtClean="0"/>
              <a:t>Stocks</a:t>
            </a:r>
            <a:r>
              <a:rPr lang="en-US" sz="2800" dirty="0" smtClean="0"/>
              <a:t>-Nosebleed territory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*Longest period in history without 5% pullback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*Buy the dip crowd still sitting under the </a:t>
            </a:r>
            <a:r>
              <a:rPr lang="en-US" sz="2000" dirty="0" smtClean="0"/>
              <a:t>market,</a:t>
            </a:r>
            <a:br>
              <a:rPr lang="en-US" sz="2000" dirty="0" smtClean="0"/>
            </a:br>
            <a:r>
              <a:rPr lang="en-US" sz="2000" dirty="0" smtClean="0"/>
              <a:t>people hate it, but they’re buying it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*Earnings season is done, was mediocre,</a:t>
            </a:r>
            <a:br>
              <a:rPr lang="en-US" sz="2000" dirty="0" smtClean="0"/>
            </a:br>
            <a:r>
              <a:rPr lang="en-US" sz="2000" dirty="0" smtClean="0"/>
              <a:t>next one starts in two months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*Margin longs of $380 billion versus 2007 all</a:t>
            </a:r>
            <a:br>
              <a:rPr lang="en-US" sz="2000" dirty="0" smtClean="0"/>
            </a:br>
            <a:r>
              <a:rPr lang="en-US" sz="2000" dirty="0" smtClean="0"/>
              <a:t>time high of $390 billion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*New highs put 10% follow through rally on</a:t>
            </a:r>
            <a:br>
              <a:rPr lang="en-US" sz="2000" dirty="0" smtClean="0"/>
            </a:br>
            <a:r>
              <a:rPr lang="en-US" sz="2000" dirty="0" smtClean="0"/>
              <a:t>table by year end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*Sector rotation becoming very rapid, dips are smaller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*Only buy deep laggards, like technology or commodities, balance with shorts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371600"/>
            <a:ext cx="2616399" cy="36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99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 Average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59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Mad Hedge Fund Trader</a:t>
            </a:r>
            <a:br>
              <a:rPr lang="en-US" sz="2800" dirty="0" smtClean="0"/>
            </a:br>
            <a:r>
              <a:rPr lang="en-US" sz="2800" dirty="0" smtClean="0"/>
              <a:t>“</a:t>
            </a:r>
            <a:r>
              <a:rPr lang="en-US" sz="2800" dirty="0" smtClean="0"/>
              <a:t>More of the Same</a:t>
            </a:r>
            <a:r>
              <a:rPr lang="en-US" sz="2800" dirty="0" smtClean="0"/>
              <a:t>”</a:t>
            </a:r>
            <a:endParaRPr lang="en-US" sz="1600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2060"/>
                </a:solidFill>
              </a:rPr>
              <a:t>Diary of a Mad Hedge Fund Trader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San Francisco, CA, May 15, 2013</a:t>
            </a:r>
            <a:br>
              <a:rPr lang="en-US" b="1" i="1" dirty="0" smtClean="0"/>
            </a:br>
            <a:r>
              <a:rPr lang="en-US" sz="4400" dirty="0" smtClean="0">
                <a:solidFill>
                  <a:srgbClr val="0070C0"/>
                </a:solidFill>
                <a:hlinkClick r:id="rId3"/>
              </a:rPr>
              <a:t>www.madhedgefundtrader.com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br>
              <a:rPr lang="en-US" sz="4400" dirty="0" smtClean="0">
                <a:solidFill>
                  <a:srgbClr val="0070C0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600200"/>
            <a:ext cx="3644053" cy="2423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(SPY)</a:t>
            </a:r>
            <a:r>
              <a:rPr lang="en-US" sz="3600" dirty="0" smtClean="0"/>
              <a:t>-</a:t>
            </a:r>
            <a:r>
              <a:rPr lang="en-US" sz="2400" dirty="0" smtClean="0"/>
              <a:t>dips are getting smaller</a:t>
            </a:r>
            <a:br>
              <a:rPr lang="en-US" sz="2400" dirty="0" smtClean="0"/>
            </a:br>
            <a:r>
              <a:rPr lang="en-US" sz="2400" dirty="0" smtClean="0"/>
              <a:t>waiting to buy the dip with 6/$155-$160 call spread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69" b="365"/>
          <a:stretch/>
        </p:blipFill>
        <p:spPr>
          <a:xfrm>
            <a:off x="990600" y="1447800"/>
            <a:ext cx="6858000" cy="5203098"/>
          </a:xfrm>
        </p:spPr>
      </p:pic>
    </p:spTree>
    <p:extLst>
      <p:ext uri="{BB962C8B-B14F-4D97-AF65-F5344CB8AC3E}">
        <p14:creationId xmlns:p14="http://schemas.microsoft.com/office/powerpoint/2010/main" val="311541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en-US" sz="2400" dirty="0"/>
              <a:t>E</a:t>
            </a:r>
            <a:r>
              <a:rPr lang="en-US" sz="2400" smtClean="0"/>
              <a:t>xpect </a:t>
            </a:r>
            <a:r>
              <a:rPr lang="en-US" sz="2400" dirty="0" smtClean="0"/>
              <a:t>a long churn at the triple top</a:t>
            </a:r>
            <a:endParaRPr lang="en-US" sz="2400" dirty="0"/>
          </a:p>
        </p:txBody>
      </p:sp>
      <p:sp>
        <p:nvSpPr>
          <p:cNvPr id="7" name="Down Arrow Callout 6"/>
          <p:cNvSpPr/>
          <p:nvPr/>
        </p:nvSpPr>
        <p:spPr>
          <a:xfrm>
            <a:off x="7467600" y="0"/>
            <a:ext cx="1447800" cy="1295400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Fail</a:t>
            </a:r>
            <a:br>
              <a:rPr lang="en-US" sz="2800" dirty="0" smtClean="0"/>
            </a:br>
            <a:r>
              <a:rPr lang="en-US" sz="2800" dirty="0" smtClean="0"/>
              <a:t>Here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933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br>
              <a:rPr lang="en-US" sz="3600" dirty="0" smtClean="0"/>
            </a:br>
            <a:r>
              <a:rPr lang="en-US" sz="3600" dirty="0" smtClean="0"/>
              <a:t>Officially removing the “Fail Here” Call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08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(QQQ)</a:t>
            </a:r>
            <a:r>
              <a:rPr lang="en-US" sz="3600" dirty="0" smtClean="0"/>
              <a:t>-Back in Play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21" b="-725"/>
          <a:stretch/>
        </p:blipFill>
        <p:spPr bwMode="auto">
          <a:xfrm>
            <a:off x="609600" y="-457200"/>
            <a:ext cx="82296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16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(VIX)-</a:t>
            </a:r>
            <a:r>
              <a:rPr lang="en-US" sz="3600" dirty="0" err="1" smtClean="0"/>
              <a:t>Dieing</a:t>
            </a:r>
            <a:r>
              <a:rPr lang="en-US" sz="3600" dirty="0" smtClean="0"/>
              <a:t> a Slow Death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762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(AAPL)- The Bottom is In</a:t>
            </a:r>
            <a:br>
              <a:rPr lang="en-US" sz="2800" dirty="0" smtClean="0"/>
            </a:br>
            <a:r>
              <a:rPr lang="en-US" sz="2400" dirty="0" smtClean="0"/>
              <a:t>took profits on</a:t>
            </a:r>
            <a:r>
              <a:rPr lang="en-US" sz="2400" dirty="0" smtClean="0"/>
              <a:t> </a:t>
            </a:r>
            <a:r>
              <a:rPr lang="en-US" sz="2400" dirty="0" smtClean="0"/>
              <a:t>the 6/$380-$410 call </a:t>
            </a:r>
            <a:r>
              <a:rPr lang="en-US" sz="2400" dirty="0" smtClean="0"/>
              <a:t>spread, reestablish on a dip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>
          <a:xfrm>
            <a:off x="457200" y="1600201"/>
            <a:ext cx="8229600" cy="4419600"/>
          </a:xfrm>
        </p:spPr>
      </p:pic>
    </p:spTree>
    <p:extLst>
      <p:ext uri="{BB962C8B-B14F-4D97-AF65-F5344CB8AC3E}">
        <p14:creationId xmlns:p14="http://schemas.microsoft.com/office/powerpoint/2010/main" val="28166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(GOOG)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858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Russell 2000 (IWM)</a:t>
            </a:r>
            <a:br>
              <a:rPr lang="en-US" sz="3600" dirty="0" smtClean="0"/>
            </a:br>
            <a:r>
              <a:rPr lang="en-US" sz="3600" dirty="0" smtClean="0"/>
              <a:t>Covered all shorts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591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Nikkei Average +48%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771" t="-16163" r="-12480" b="-15712"/>
          <a:stretch/>
        </p:blipFill>
        <p:spPr>
          <a:xfrm>
            <a:off x="457200" y="510418"/>
            <a:ext cx="8229600" cy="6682915"/>
          </a:xfrm>
        </p:spPr>
      </p:pic>
    </p:spTree>
    <p:extLst>
      <p:ext uri="{BB962C8B-B14F-4D97-AF65-F5344CB8AC3E}">
        <p14:creationId xmlns:p14="http://schemas.microsoft.com/office/powerpoint/2010/main" val="69980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 smtClean="0"/>
              <a:t>Shanghai-Still Trending Down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51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2013 Schedule-Updated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July </a:t>
            </a:r>
            <a:r>
              <a:rPr lang="en-US" sz="2400" dirty="0" smtClean="0"/>
              <a:t>2 New York</a:t>
            </a:r>
            <a:br>
              <a:rPr lang="en-US" sz="2400" dirty="0" smtClean="0"/>
            </a:br>
            <a:r>
              <a:rPr lang="en-US" sz="2400" dirty="0" smtClean="0"/>
              <a:t>July 8 London, England</a:t>
            </a:r>
            <a:br>
              <a:rPr lang="en-US" sz="2400" dirty="0" smtClean="0"/>
            </a:br>
            <a:r>
              <a:rPr lang="en-US" sz="2400" dirty="0" smtClean="0"/>
              <a:t>July 12 Amsterdam, Neth.</a:t>
            </a:r>
            <a:br>
              <a:rPr lang="en-US" sz="2400" dirty="0" smtClean="0"/>
            </a:br>
            <a:r>
              <a:rPr lang="en-US" sz="2400" dirty="0" smtClean="0"/>
              <a:t>July 16 Berlin, Germany</a:t>
            </a:r>
            <a:br>
              <a:rPr lang="en-US" sz="2400" dirty="0" smtClean="0"/>
            </a:br>
            <a:r>
              <a:rPr lang="en-US" sz="2400" b="1" dirty="0" smtClean="0"/>
              <a:t>July 19 Frankfurt, Germany</a:t>
            </a:r>
            <a:br>
              <a:rPr lang="en-US" sz="2400" b="1" dirty="0" smtClean="0"/>
            </a:br>
            <a:r>
              <a:rPr lang="en-US" sz="2400" dirty="0" smtClean="0"/>
              <a:t>July 25 Portofino, Italy</a:t>
            </a:r>
            <a:br>
              <a:rPr lang="en-US" sz="2400" dirty="0" smtClean="0"/>
            </a:br>
            <a:r>
              <a:rPr lang="en-US" sz="2400" dirty="0" smtClean="0"/>
              <a:t>August 1 Mykonos, Greece</a:t>
            </a:r>
            <a:br>
              <a:rPr lang="en-US" sz="2400" dirty="0" smtClean="0"/>
            </a:br>
            <a:r>
              <a:rPr lang="en-US" sz="2400" dirty="0" smtClean="0"/>
              <a:t>August 9 Zermatt, </a:t>
            </a:r>
            <a:r>
              <a:rPr lang="en-US" sz="2400" dirty="0" smtClean="0"/>
              <a:t>Switzerland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u="sng" dirty="0" smtClean="0"/>
              <a:t>Planning</a:t>
            </a:r>
            <a:br>
              <a:rPr lang="en-US" sz="2400" b="1" u="sng" dirty="0" smtClean="0"/>
            </a:br>
            <a:r>
              <a:rPr lang="en-US" sz="2400" dirty="0" smtClean="0"/>
              <a:t>September  Singapore                    Australia  March, 2014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357909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43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(DXJ)-</a:t>
            </a:r>
            <a:r>
              <a:rPr lang="en-US" sz="2400" dirty="0" smtClean="0"/>
              <a:t>-Nikkei with hedged yen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01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Stock of the Year,</a:t>
            </a:r>
            <a:r>
              <a:rPr lang="en-US" sz="3600" b="1" dirty="0"/>
              <a:t> </a:t>
            </a:r>
            <a:r>
              <a:rPr lang="en-US" sz="3600" b="1" dirty="0" smtClean="0"/>
              <a:t>(TSLA) +163%!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774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Dow Stock of the Year,</a:t>
            </a:r>
            <a:r>
              <a:rPr lang="en-US" sz="3600" b="1" dirty="0"/>
              <a:t> </a:t>
            </a:r>
            <a:r>
              <a:rPr lang="en-US" sz="3600" b="1" dirty="0" smtClean="0"/>
              <a:t>(BA) +28%!</a:t>
            </a:r>
            <a:br>
              <a:rPr lang="en-US" sz="3600" b="1" dirty="0" smtClean="0"/>
            </a:br>
            <a:r>
              <a:rPr lang="en-US" sz="1800" b="1" dirty="0" smtClean="0"/>
              <a:t>Top Dow Contributor-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7320" t="7007" r="-18400" b="-13068"/>
          <a:stretch/>
        </p:blipFill>
        <p:spPr>
          <a:xfrm>
            <a:off x="457200" y="1756788"/>
            <a:ext cx="8229600" cy="5211011"/>
          </a:xfrm>
        </p:spPr>
      </p:pic>
    </p:spTree>
    <p:extLst>
      <p:ext uri="{BB962C8B-B14F-4D97-AF65-F5344CB8AC3E}">
        <p14:creationId xmlns:p14="http://schemas.microsoft.com/office/powerpoint/2010/main" val="240563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Dollar</a:t>
            </a:r>
            <a:r>
              <a:rPr lang="en-US" sz="3600" dirty="0"/>
              <a:t> </a:t>
            </a:r>
            <a:r>
              <a:rPr lang="en-US" sz="3600" dirty="0" smtClean="0"/>
              <a:t>Rally </a:t>
            </a:r>
            <a:r>
              <a:rPr lang="en-US" sz="3600" dirty="0" smtClean="0"/>
              <a:t>Back in Fashion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*New lows in yen on no G7 action</a:t>
            </a:r>
            <a:r>
              <a:rPr lang="en-US" sz="2000" dirty="0" smtClean="0"/>
              <a:t>, new target ¥110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*Japanese profit taking</a:t>
            </a:r>
            <a:r>
              <a:rPr lang="en-US" sz="2000" dirty="0"/>
              <a:t> </a:t>
            </a:r>
            <a:r>
              <a:rPr lang="en-US" sz="2000" dirty="0" smtClean="0"/>
              <a:t>on foreign </a:t>
            </a:r>
            <a:r>
              <a:rPr lang="en-US" sz="2000" dirty="0" smtClean="0"/>
              <a:t>assets slowing assent.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(a sudden 25% gain on $2 trillion in assets)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*Sell every yen rally of 2 points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*0.25% rate </a:t>
            </a:r>
            <a:r>
              <a:rPr lang="en-US" sz="2000" dirty="0" smtClean="0"/>
              <a:t>cut in Europe</a:t>
            </a:r>
            <a:br>
              <a:rPr lang="en-US" sz="2000" dirty="0" smtClean="0"/>
            </a:br>
            <a:r>
              <a:rPr lang="en-US" sz="2000" dirty="0" smtClean="0"/>
              <a:t>cuts the knees out from Euro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*Ausie getting slaughtered on weak</a:t>
            </a:r>
            <a:br>
              <a:rPr lang="en-US" sz="2000" dirty="0" smtClean="0"/>
            </a:br>
            <a:r>
              <a:rPr lang="en-US" sz="2000" dirty="0" smtClean="0"/>
              <a:t>commodities and 0.25% rate cut by RBA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971800"/>
            <a:ext cx="2792222" cy="32505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442380" y="-824428"/>
            <a:ext cx="33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Grande"/>
                <a:ea typeface="Lucida Grande"/>
                <a:cs typeface="Lucida Grande"/>
              </a:rPr>
              <a:t>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961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Long Dollar Basket (UUP)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91" t="-13764" r="-11878" b="-15845"/>
          <a:stretch/>
        </p:blipFill>
        <p:spPr>
          <a:xfrm>
            <a:off x="457200" y="510418"/>
            <a:ext cx="8229600" cy="6706655"/>
          </a:xfrm>
        </p:spPr>
      </p:pic>
    </p:spTree>
    <p:extLst>
      <p:ext uri="{BB962C8B-B14F-4D97-AF65-F5344CB8AC3E}">
        <p14:creationId xmlns:p14="http://schemas.microsoft.com/office/powerpoint/2010/main" val="42267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Euro (FXE</a:t>
            </a:r>
            <a:r>
              <a:rPr lang="en-US" sz="3200" dirty="0" smtClean="0"/>
              <a:t>)- $126.50 target is clear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" b="1397"/>
          <a:stretch/>
        </p:blipFill>
        <p:spPr>
          <a:xfrm>
            <a:off x="1219200" y="1219200"/>
            <a:ext cx="6400800" cy="5142429"/>
          </a:xfrm>
        </p:spPr>
      </p:pic>
    </p:spTree>
    <p:extLst>
      <p:ext uri="{BB962C8B-B14F-4D97-AF65-F5344CB8AC3E}">
        <p14:creationId xmlns:p14="http://schemas.microsoft.com/office/powerpoint/2010/main" val="28491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Australian Dollar (FXA)</a:t>
            </a:r>
            <a:br>
              <a:rPr lang="en-US" sz="3200" dirty="0" smtClean="0"/>
            </a:br>
            <a:r>
              <a:rPr lang="en-US" sz="2400" dirty="0" smtClean="0"/>
              <a:t>Commodity Collapse Means dump Aussie, 0.25% rate cut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106" t="-17877" r="-7423" b="-9747"/>
          <a:stretch/>
        </p:blipFill>
        <p:spPr>
          <a:xfrm>
            <a:off x="381000" y="460299"/>
            <a:ext cx="8305800" cy="6756774"/>
          </a:xfrm>
        </p:spPr>
      </p:pic>
    </p:spTree>
    <p:extLst>
      <p:ext uri="{BB962C8B-B14F-4D97-AF65-F5344CB8AC3E}">
        <p14:creationId xmlns:p14="http://schemas.microsoft.com/office/powerpoint/2010/main" val="358736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600" dirty="0" smtClean="0"/>
              <a:t>Japanese Yen (XJY)</a:t>
            </a:r>
            <a:r>
              <a:rPr lang="en-US" sz="2400" b="1" dirty="0" smtClean="0"/>
              <a:t>-</a:t>
            </a:r>
            <a:br>
              <a:rPr lang="en-US" sz="2400" b="1" dirty="0" smtClean="0"/>
            </a:br>
            <a:r>
              <a:rPr lang="en-US" sz="2400" b="1" dirty="0" smtClean="0"/>
              <a:t>Aim for the (FXY) 6/$100-$103 in-the-money bear put spread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292" t="157" r="-9194" b="-17509"/>
          <a:stretch/>
        </p:blipFill>
        <p:spPr>
          <a:xfrm>
            <a:off x="457200" y="1676400"/>
            <a:ext cx="8229600" cy="5552544"/>
          </a:xfrm>
        </p:spPr>
      </p:pic>
    </p:spTree>
    <p:extLst>
      <p:ext uri="{BB962C8B-B14F-4D97-AF65-F5344CB8AC3E}">
        <p14:creationId xmlns:p14="http://schemas.microsoft.com/office/powerpoint/2010/main" val="274397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200" dirty="0" smtClean="0"/>
              <a:t>Japanese Yen (XJY</a:t>
            </a:r>
            <a:r>
              <a:rPr lang="en-US" sz="3200" dirty="0" smtClean="0"/>
              <a:t>)-Longer Term Target ¥120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305" t="-10196" r="-12436" b="-11082"/>
          <a:stretch/>
        </p:blipFill>
        <p:spPr>
          <a:xfrm>
            <a:off x="486651" y="838201"/>
            <a:ext cx="8200149" cy="6355132"/>
          </a:xfrm>
        </p:spPr>
      </p:pic>
    </p:spTree>
    <p:extLst>
      <p:ext uri="{BB962C8B-B14F-4D97-AF65-F5344CB8AC3E}">
        <p14:creationId xmlns:p14="http://schemas.microsoft.com/office/powerpoint/2010/main" val="267451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(YCS)-200% short yen </a:t>
            </a:r>
            <a:r>
              <a:rPr lang="en-US" sz="3600" dirty="0" smtClean="0"/>
              <a:t>ETF</a:t>
            </a:r>
            <a:br>
              <a:rPr lang="en-US" sz="3600" dirty="0" smtClean="0"/>
            </a:br>
            <a:r>
              <a:rPr lang="en-US" sz="3600" dirty="0" smtClean="0"/>
              <a:t>Approaching a Double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865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York</a:t>
            </a:r>
            <a:br>
              <a:rPr lang="en-US" sz="2400" b="1" dirty="0" smtClean="0"/>
            </a:br>
            <a:r>
              <a:rPr lang="en-US" sz="2400" b="1" dirty="0" smtClean="0"/>
              <a:t>July 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524000"/>
            <a:ext cx="1312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London</a:t>
            </a:r>
            <a:br>
              <a:rPr lang="en-US" sz="2400" b="1" dirty="0" smtClean="0"/>
            </a:br>
            <a:r>
              <a:rPr lang="en-US" sz="2400" b="1" dirty="0" smtClean="0"/>
              <a:t>July 8</a:t>
            </a:r>
            <a:endParaRPr lang="en-US" sz="2400" b="1" dirty="0"/>
          </a:p>
        </p:txBody>
      </p:sp>
      <p:pic>
        <p:nvPicPr>
          <p:cNvPr id="9" name="il_fi" descr="Description: http://www.mapsofworld.com/travel-destinations/images/empire-state-buildin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60985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590800"/>
            <a:ext cx="3949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63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</a:t>
            </a:r>
            <a:r>
              <a:rPr lang="en-US" sz="3600" dirty="0" smtClean="0"/>
              <a:t>-The Next Big Short?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200" dirty="0" smtClean="0"/>
              <a:t>*With iron ore, coal, base metals, precious metals, corn all weak, can oil be far behind?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*US supply shock could overwhelm rising Chinese demand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*Ranges too narrow to trade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</a:t>
            </a:r>
            <a:r>
              <a:rPr lang="en-US" sz="2200" dirty="0" smtClean="0"/>
              <a:t>Weak global growth holding it back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</a:t>
            </a:r>
            <a:r>
              <a:rPr lang="en-US" sz="2200" dirty="0" err="1" smtClean="0"/>
              <a:t>Natgas</a:t>
            </a:r>
            <a:r>
              <a:rPr lang="en-US" sz="2200" dirty="0" smtClean="0"/>
              <a:t> </a:t>
            </a:r>
            <a:r>
              <a:rPr lang="en-US" sz="2200" dirty="0" smtClean="0"/>
              <a:t>gets with with hedge</a:t>
            </a:r>
            <a:br>
              <a:rPr lang="en-US" sz="2200" dirty="0" smtClean="0"/>
            </a:br>
            <a:r>
              <a:rPr lang="en-US" sz="2200" dirty="0" smtClean="0"/>
              <a:t> fund longs at record highs,</a:t>
            </a:r>
            <a:br>
              <a:rPr lang="en-US" sz="2200" dirty="0" smtClean="0"/>
            </a:br>
            <a:r>
              <a:rPr lang="en-US" sz="2200" dirty="0" smtClean="0"/>
              <a:t>443,000 contracts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3200400"/>
            <a:ext cx="367695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Crude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534400" cy="49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8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(USO)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64" t="-15740" r="-16097" b="-20846"/>
          <a:stretch/>
        </p:blipFill>
        <p:spPr>
          <a:xfrm>
            <a:off x="-381000" y="533400"/>
            <a:ext cx="9982200" cy="6694785"/>
          </a:xfrm>
        </p:spPr>
      </p:pic>
    </p:spTree>
    <p:extLst>
      <p:ext uri="{BB962C8B-B14F-4D97-AF65-F5344CB8AC3E}">
        <p14:creationId xmlns:p14="http://schemas.microsoft.com/office/powerpoint/2010/main" val="77353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Gas</a:t>
            </a:r>
            <a:r>
              <a:rPr lang="en-US" sz="3200" dirty="0" smtClean="0"/>
              <a:t>-The Party is Over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07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Copper- China drag still hurts</a:t>
            </a:r>
            <a:br>
              <a:rPr lang="en-US" sz="3200" dirty="0" smtClean="0"/>
            </a:br>
            <a:r>
              <a:rPr lang="en-US" sz="2400" dirty="0" smtClean="0"/>
              <a:t>a new type of Chinese </a:t>
            </a:r>
            <a:r>
              <a:rPr lang="en-US" sz="2400" dirty="0" smtClean="0"/>
              <a:t>GDP, shift to services uses less copper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140" t="-17179" r="-10529" b="-15549"/>
          <a:stretch/>
        </p:blipFill>
        <p:spPr>
          <a:xfrm>
            <a:off x="457200" y="1447800"/>
            <a:ext cx="8229600" cy="5781143"/>
          </a:xfrm>
        </p:spPr>
      </p:pic>
    </p:spTree>
    <p:extLst>
      <p:ext uri="{BB962C8B-B14F-4D97-AF65-F5344CB8AC3E}">
        <p14:creationId xmlns:p14="http://schemas.microsoft.com/office/powerpoint/2010/main" val="212534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Gold-The dead cat bounce</a:t>
            </a:r>
            <a:br>
              <a:rPr lang="en-US" sz="3600" dirty="0" smtClean="0"/>
            </a:br>
            <a:r>
              <a:rPr lang="en-US" sz="2400" dirty="0" smtClean="0"/>
              <a:t>Long</a:t>
            </a:r>
            <a:r>
              <a:rPr lang="en-US" sz="2400" dirty="0" smtClean="0"/>
              <a:t> </a:t>
            </a:r>
            <a:r>
              <a:rPr lang="en-US" sz="2400" dirty="0" smtClean="0"/>
              <a:t>the 6/$150-$155 in-the-money bear put spread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999" t="-21057" r="-13095" b="-14613"/>
          <a:stretch/>
        </p:blipFill>
        <p:spPr>
          <a:xfrm>
            <a:off x="457200" y="609600"/>
            <a:ext cx="8229600" cy="6619343"/>
          </a:xfrm>
        </p:spPr>
      </p:pic>
    </p:spTree>
    <p:extLst>
      <p:ext uri="{BB962C8B-B14F-4D97-AF65-F5344CB8AC3E}">
        <p14:creationId xmlns:p14="http://schemas.microsoft.com/office/powerpoint/2010/main" val="40236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Gold-The Next Trade</a:t>
            </a:r>
            <a:br>
              <a:rPr lang="en-US" sz="3600" dirty="0" smtClean="0"/>
            </a:br>
            <a:r>
              <a:rPr lang="en-US" sz="2400" dirty="0" smtClean="0"/>
              <a:t>Target the 6/$125-$130 in-the-money bull call spread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1600" t="-26848" b="241"/>
          <a:stretch/>
        </p:blipFill>
        <p:spPr>
          <a:xfrm>
            <a:off x="-1082563" y="228600"/>
            <a:ext cx="8778763" cy="6090559"/>
          </a:xfrm>
        </p:spPr>
      </p:pic>
    </p:spTree>
    <p:extLst>
      <p:ext uri="{BB962C8B-B14F-4D97-AF65-F5344CB8AC3E}">
        <p14:creationId xmlns:p14="http://schemas.microsoft.com/office/powerpoint/2010/main" val="219238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Silver (SLV)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320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Palladium (PALL</a:t>
            </a:r>
            <a:r>
              <a:rPr lang="en-US" sz="3600" dirty="0"/>
              <a:t>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41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Ags-The Bottom May be In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*</a:t>
            </a:r>
            <a:r>
              <a:rPr lang="en-US" sz="2000" dirty="0" smtClean="0"/>
              <a:t>Cold weather, heavy rains and </a:t>
            </a:r>
            <a:br>
              <a:rPr lang="en-US" sz="2000" dirty="0" smtClean="0"/>
            </a:br>
            <a:r>
              <a:rPr lang="en-US" sz="2000" dirty="0" smtClean="0"/>
              <a:t>snow delaying spring planting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*Latest start to planting season in </a:t>
            </a:r>
            <a:br>
              <a:rPr lang="en-US" sz="2000" dirty="0" smtClean="0"/>
            </a:br>
            <a:r>
              <a:rPr lang="en-US" sz="2000" dirty="0" smtClean="0"/>
              <a:t>history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*Only </a:t>
            </a:r>
            <a:r>
              <a:rPr lang="en-US" sz="2000" dirty="0" smtClean="0"/>
              <a:t>28% </a:t>
            </a:r>
            <a:r>
              <a:rPr lang="en-US" sz="2000" dirty="0" smtClean="0"/>
              <a:t>of corn crop has been</a:t>
            </a:r>
            <a:br>
              <a:rPr lang="en-US" sz="2000" dirty="0" smtClean="0"/>
            </a:br>
            <a:r>
              <a:rPr lang="en-US" sz="2000" dirty="0" smtClean="0"/>
              <a:t>planted, vs. </a:t>
            </a:r>
            <a:r>
              <a:rPr lang="en-US" sz="2000" dirty="0" smtClean="0"/>
              <a:t>82</a:t>
            </a:r>
            <a:r>
              <a:rPr lang="en-US" sz="2000" dirty="0" smtClean="0"/>
              <a:t>% </a:t>
            </a:r>
            <a:r>
              <a:rPr lang="en-US" sz="2000" dirty="0" smtClean="0"/>
              <a:t>a year ago</a:t>
            </a:r>
            <a:br>
              <a:rPr lang="en-US" sz="2000" dirty="0" smtClean="0"/>
            </a:br>
            <a:r>
              <a:rPr lang="en-US" sz="2000" dirty="0" smtClean="0"/>
              <a:t>only the </a:t>
            </a:r>
            <a:r>
              <a:rPr lang="en-US" sz="2000" dirty="0" smtClean="0"/>
              <a:t>5 year average </a:t>
            </a:r>
            <a:r>
              <a:rPr lang="en-US" sz="2000" dirty="0" smtClean="0"/>
              <a:t>of </a:t>
            </a:r>
            <a:r>
              <a:rPr lang="en-US" sz="2000" dirty="0" smtClean="0"/>
              <a:t>62</a:t>
            </a:r>
            <a:r>
              <a:rPr lang="en-US" sz="2000" dirty="0" smtClean="0"/>
              <a:t>%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*More planting is being diverted from</a:t>
            </a:r>
            <a:br>
              <a:rPr lang="en-US" sz="2000" dirty="0" smtClean="0"/>
            </a:br>
            <a:r>
              <a:rPr lang="en-US" sz="2000" dirty="0" smtClean="0"/>
              <a:t>corn to soybeans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*We may has seen the bottom in</a:t>
            </a:r>
            <a:br>
              <a:rPr lang="en-US" sz="2000" dirty="0" smtClean="0"/>
            </a:br>
            <a:r>
              <a:rPr lang="en-US" sz="2000" dirty="0" smtClean="0"/>
              <a:t> for the ags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*The set up for the summer global warming trade may be here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743200"/>
            <a:ext cx="3871017" cy="21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Trade Alert Performance</a:t>
            </a:r>
            <a:br>
              <a:rPr lang="en-US" sz="3200" dirty="0" smtClean="0"/>
            </a:br>
            <a:r>
              <a:rPr lang="en-US" sz="3200" dirty="0" smtClean="0"/>
              <a:t>Beating the Entire Market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*2013 YTD </a:t>
            </a:r>
            <a:r>
              <a:rPr lang="en-US" sz="2400" dirty="0" smtClean="0">
                <a:solidFill>
                  <a:srgbClr val="008000"/>
                </a:solidFill>
              </a:rPr>
              <a:t>+35.17%</a:t>
            </a:r>
            <a:r>
              <a:rPr lang="en-US" sz="2400" dirty="0" smtClean="0"/>
              <a:t>, compared to 16%</a:t>
            </a:r>
            <a:br>
              <a:rPr lang="en-US" sz="2400" dirty="0" smtClean="0"/>
            </a:br>
            <a:r>
              <a:rPr lang="en-US" sz="2400" dirty="0" smtClean="0"/>
              <a:t>for the Dow, beating it by 19%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*First 120 </a:t>
            </a:r>
            <a:r>
              <a:rPr lang="en-US" sz="2400" dirty="0"/>
              <a:t>weeks of </a:t>
            </a:r>
            <a:r>
              <a:rPr lang="en-US" sz="2400" dirty="0" smtClean="0"/>
              <a:t>Trading +90.2%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*</a:t>
            </a:r>
            <a:r>
              <a:rPr lang="en-US" sz="2000" dirty="0"/>
              <a:t>Versus </a:t>
            </a:r>
            <a:r>
              <a:rPr lang="en-US" sz="2000" dirty="0" smtClean="0"/>
              <a:t>+24% </a:t>
            </a:r>
            <a:r>
              <a:rPr lang="en-US" sz="2000" dirty="0"/>
              <a:t>for </a:t>
            </a:r>
            <a:r>
              <a:rPr lang="en-US" sz="2000" dirty="0" smtClean="0"/>
              <a:t>the Dow Average</a:t>
            </a:r>
            <a:br>
              <a:rPr lang="en-US" sz="2000" dirty="0" smtClean="0"/>
            </a:br>
            <a:r>
              <a:rPr lang="en-US" sz="2000" dirty="0" smtClean="0"/>
              <a:t>A 66% outperformance of the index, a 4X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133 out of 187 closed trades profitable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u="sng" dirty="0" smtClean="0"/>
              <a:t>71.1% success rate on closed trades</a:t>
            </a:r>
            <a:endParaRPr lang="en-US" sz="2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8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(CORN)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87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DB Commodities Index ETF (DBC)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05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Estate-Pause Continues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*National Association of Homebuilders sentiment index 44</a:t>
            </a: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, versus all time high of 47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*February Case-Shiller YOY 8.1% to 9.3%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best in 7 years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>
                <a:solidFill>
                  <a:srgbClr val="FF0000"/>
                </a:solidFill>
              </a:rPr>
              <a:t>10 million home still underwater (22%)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11 million less than 20% equity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so </a:t>
            </a:r>
            <a:r>
              <a:rPr lang="en-US" sz="2400" dirty="0" smtClean="0">
                <a:solidFill>
                  <a:srgbClr val="FF0000"/>
                </a:solidFill>
              </a:rPr>
              <a:t>trade up market is dead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267200"/>
            <a:ext cx="3652749" cy="243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February S&amp;P Case Shiller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83" t="8550" r="-6637" b="-6427"/>
          <a:stretch/>
        </p:blipFill>
        <p:spPr>
          <a:xfrm>
            <a:off x="533400" y="1447800"/>
            <a:ext cx="8229600" cy="5163531"/>
          </a:xfrm>
        </p:spPr>
      </p:pic>
    </p:spTree>
    <p:extLst>
      <p:ext uri="{BB962C8B-B14F-4D97-AF65-F5344CB8AC3E}">
        <p14:creationId xmlns:p14="http://schemas.microsoft.com/office/powerpoint/2010/main" val="27775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(ITB)</a:t>
            </a:r>
            <a:r>
              <a:rPr lang="en-US" dirty="0" smtClean="0"/>
              <a:t>-</a:t>
            </a:r>
            <a:r>
              <a:rPr lang="en-US" sz="2800" dirty="0" smtClean="0"/>
              <a:t>US Home Construction Dow Sub index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891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sz="3200" dirty="0" smtClean="0"/>
              <a:t>Trade Sheet-No Change</a:t>
            </a:r>
            <a:br>
              <a:rPr lang="en-US" sz="3200" dirty="0" smtClean="0"/>
            </a:br>
            <a:r>
              <a:rPr lang="en-US" sz="3200" dirty="0" smtClean="0"/>
              <a:t>“RISK ON” Good Until Proven Guilty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*Stocks- buy the 2.5% dips</a:t>
            </a:r>
            <a:br>
              <a:rPr lang="en-US" sz="2400" dirty="0" smtClean="0"/>
            </a:br>
            <a:r>
              <a:rPr lang="en-US" sz="2400" dirty="0" smtClean="0"/>
              <a:t>*Bonds- stand </a:t>
            </a:r>
            <a:r>
              <a:rPr lang="en-US" sz="2400" dirty="0" smtClean="0"/>
              <a:t>aside, missed the selloff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</a:t>
            </a:r>
            <a:r>
              <a:rPr lang="en-US" sz="2400" dirty="0" smtClean="0"/>
              <a:t>Commodities-stand aside</a:t>
            </a:r>
            <a:r>
              <a:rPr lang="en-US" sz="2400" dirty="0"/>
              <a:t> </a:t>
            </a:r>
            <a:r>
              <a:rPr lang="en-US" sz="2400" dirty="0" smtClean="0"/>
              <a:t>until global sell off ends</a:t>
            </a:r>
            <a:br>
              <a:rPr lang="en-US" sz="2400" dirty="0" smtClean="0"/>
            </a:br>
            <a:r>
              <a:rPr lang="en-US" sz="2400" dirty="0" smtClean="0"/>
              <a:t>*Currencies- sell yen on any rallies, too late on Euro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Precious </a:t>
            </a:r>
            <a:r>
              <a:rPr lang="en-US" sz="2400" dirty="0" smtClean="0"/>
              <a:t>Metals –sell the big rallies</a:t>
            </a:r>
            <a:br>
              <a:rPr lang="en-US" sz="2400" dirty="0" smtClean="0"/>
            </a:br>
            <a:r>
              <a:rPr lang="en-US" sz="2400" dirty="0" smtClean="0"/>
              <a:t>*Volatility-stand aside, will bounce along bottom</a:t>
            </a:r>
            <a:br>
              <a:rPr lang="en-US" sz="2400" dirty="0" smtClean="0"/>
            </a:br>
            <a:r>
              <a:rPr lang="en-US" sz="2400" dirty="0" smtClean="0"/>
              <a:t>*The </a:t>
            </a:r>
            <a:r>
              <a:rPr lang="en-US" sz="2400" dirty="0"/>
              <a:t>A</a:t>
            </a:r>
            <a:r>
              <a:rPr lang="en-US" sz="2400" dirty="0" smtClean="0"/>
              <a:t>gs –wait for crash to work its way through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Real </a:t>
            </a:r>
            <a:r>
              <a:rPr lang="en-US" sz="2400" dirty="0" smtClean="0"/>
              <a:t>estate- too late to touch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4038600"/>
            <a:ext cx="2457450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Wednesday, May 29, 2013</a:t>
            </a:r>
            <a:endParaRPr lang="en-US" sz="2700" dirty="0"/>
          </a:p>
        </p:txBody>
      </p:sp>
      <p:pic>
        <p:nvPicPr>
          <p:cNvPr id="4" name="Content Placeholder 3" descr="BusinessJohn Thomas Profile Map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>
            <a:fillRect/>
          </a:stretch>
        </p:blipFill>
        <p:spPr>
          <a:xfrm>
            <a:off x="2057400" y="2209800"/>
            <a:ext cx="5257800" cy="2891587"/>
          </a:xfr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27370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r>
              <a:rPr lang="en-US" sz="3200" dirty="0"/>
              <a:t>Portfolio </a:t>
            </a:r>
            <a:r>
              <a:rPr lang="en-US" sz="3200" dirty="0" smtClean="0"/>
              <a:t>Review-</a:t>
            </a:r>
            <a:r>
              <a:rPr lang="en-US" sz="2400" dirty="0" smtClean="0"/>
              <a:t>Running small net long</a:t>
            </a:r>
            <a:br>
              <a:rPr lang="en-US" sz="2400" dirty="0" smtClean="0"/>
            </a:br>
            <a:r>
              <a:rPr lang="en-US" sz="1800" dirty="0" smtClean="0"/>
              <a:t>Volatility collapse causing  </a:t>
            </a:r>
            <a:r>
              <a:rPr lang="en-US" sz="1800" dirty="0"/>
              <a:t>o</a:t>
            </a:r>
            <a:r>
              <a:rPr lang="en-US" sz="1800" dirty="0" smtClean="0"/>
              <a:t>ptions premiums to shrink,</a:t>
            </a:r>
            <a:br>
              <a:rPr lang="en-US" sz="1800" dirty="0" smtClean="0"/>
            </a:br>
            <a:r>
              <a:rPr lang="en-US" sz="1800" dirty="0" smtClean="0"/>
              <a:t>increasing risk and reducing returns of option spread strategy</a:t>
            </a:r>
            <a:br>
              <a:rPr lang="en-US" sz="1800" dirty="0" smtClean="0"/>
            </a:br>
            <a:r>
              <a:rPr lang="en-US" sz="1800" dirty="0" smtClean="0"/>
              <a:t>“Sell in May” is Down in Flames</a:t>
            </a:r>
            <a:endParaRPr lang="en-US" sz="1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802107"/>
              </p:ext>
            </p:extLst>
          </p:nvPr>
        </p:nvGraphicFramePr>
        <p:xfrm>
          <a:off x="5334000" y="2209800"/>
          <a:ext cx="3632200" cy="393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203466"/>
              </p:ext>
            </p:extLst>
          </p:nvPr>
        </p:nvGraphicFramePr>
        <p:xfrm>
          <a:off x="990600" y="2057400"/>
          <a:ext cx="3860800" cy="3886200"/>
        </p:xfrm>
        <a:graphic>
          <a:graphicData uri="http://schemas.openxmlformats.org/drawingml/2006/table">
            <a:tbl>
              <a:tblPr/>
              <a:tblGrid>
                <a:gridCol w="2527300"/>
                <a:gridCol w="13335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Trading Book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6/$150-$155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6/$100-$103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1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Year to Date +35.17</a:t>
            </a:r>
            <a:r>
              <a:rPr lang="en-US" sz="2800" dirty="0" smtClean="0"/>
              <a:t>%</a:t>
            </a:r>
            <a:br>
              <a:rPr lang="en-US" sz="2800" dirty="0" smtClean="0"/>
            </a:br>
            <a:r>
              <a:rPr lang="en-US" sz="2800" dirty="0" smtClean="0"/>
              <a:t>Taking another run at 40%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474074"/>
              </p:ext>
            </p:extLst>
          </p:nvPr>
        </p:nvGraphicFramePr>
        <p:xfrm>
          <a:off x="1219200" y="1447800"/>
          <a:ext cx="6629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5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Since Inception</a:t>
            </a:r>
            <a:br>
              <a:rPr lang="en-US" sz="2800" dirty="0" smtClean="0"/>
            </a:br>
            <a:r>
              <a:rPr lang="en-US" sz="2800" dirty="0" smtClean="0"/>
              <a:t>+35.5% Average Annualized Return</a:t>
            </a:r>
            <a:endParaRPr lang="en-US" sz="2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472134"/>
              </p:ext>
            </p:extLst>
          </p:nvPr>
        </p:nvGraphicFramePr>
        <p:xfrm>
          <a:off x="1143000" y="1676400"/>
          <a:ext cx="7086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56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Strategy-The </a:t>
            </a:r>
            <a:r>
              <a:rPr lang="en-US" sz="3600" dirty="0" smtClean="0"/>
              <a:t>Tepper Argument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*Sequestration, huge Fannie Mae and Freddie Mac payments, and increase tax revenues have money pouring </a:t>
            </a:r>
            <a:r>
              <a:rPr lang="en-US" sz="2000" dirty="0"/>
              <a:t>into government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*</a:t>
            </a:r>
            <a:r>
              <a:rPr lang="en-US" sz="2000" dirty="0"/>
              <a:t>The US budget deficit is in free fall, dropping to only $100 </a:t>
            </a:r>
            <a:r>
              <a:rPr lang="en-US" sz="2000" dirty="0" smtClean="0"/>
              <a:t>billion in </a:t>
            </a:r>
            <a:r>
              <a:rPr lang="en-US" sz="2000" dirty="0"/>
              <a:t>the next six months</a:t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*Fed keeps buying bonds, but Treasury is not issuing, creating a bond shortage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*This has eliminated the “tail risk”, or the crash risk from all assets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*Autos and energy are on fire, housing only being held back by a labor shortage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*If Fed doesn’t taper, we may have a 1999 style melt up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*Possible 5%-10% dip in the summer, then up for the rest of the year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374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12455</TotalTime>
  <Words>502</Words>
  <Application>Microsoft Macintosh PowerPoint</Application>
  <PresentationFormat>On-screen Show (4:3)</PresentationFormat>
  <Paragraphs>91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Please Stand By for John Thomas Wednesday, May 15, 2013, San Francisco, CA Global Trading Dispatch</vt:lpstr>
      <vt:lpstr>The Mad Hedge Fund Trader “More of the Same”</vt:lpstr>
      <vt:lpstr>MHFT Global Strategy Luncheons Buy tickets at www.madhedgefundtrader.com  2013 Schedule-Updated</vt:lpstr>
      <vt:lpstr>MHFT Global Strategy Luncheons Buy tickets at www.madhedgefundtrader.com </vt:lpstr>
      <vt:lpstr>Trade Alert Performance Beating the Entire Market</vt:lpstr>
      <vt:lpstr>Portfolio Review-Running small net long Volatility collapse causing  options premiums to shrink, increasing risk and reducing returns of option spread strategy “Sell in May” is Down in Flames</vt:lpstr>
      <vt:lpstr>Performance Year to Date +35.17% Taking another run at 40% </vt:lpstr>
      <vt:lpstr>Performance Since Inception +35.5% Average Annualized Return</vt:lpstr>
      <vt:lpstr>Strategy-The Tepper Argument</vt:lpstr>
      <vt:lpstr>The Tepper Argument</vt:lpstr>
      <vt:lpstr>The Economy-Still Feeble the data has flipped from mostly positive to mostly negative</vt:lpstr>
      <vt:lpstr>Weekly Jobless Claims -4,000 fall to 323,000 is just weekly noise New 5 year low, Downtrend still in place</vt:lpstr>
      <vt:lpstr>Bonds-Crash Fears Return</vt:lpstr>
      <vt:lpstr>(TLT)</vt:lpstr>
      <vt:lpstr>Short Treasuries (TBT) Bailed on long position at cost</vt:lpstr>
      <vt:lpstr>Municipal Bonds (MUB)-2.84% yield, Mix of AAA, AA, and A rated bonds</vt:lpstr>
      <vt:lpstr>(JNK)-6.64% Yield, Bubble Territory </vt:lpstr>
      <vt:lpstr>Stocks-Nosebleed territory</vt:lpstr>
      <vt:lpstr>Dow Average</vt:lpstr>
      <vt:lpstr>(SPY)-dips are getting smaller waiting to buy the dip with 6/$155-$160 call spread</vt:lpstr>
      <vt:lpstr>(SPX)-The 30,000 view Expect a long churn at the triple top</vt:lpstr>
      <vt:lpstr>(SPX)-The 30,000 view Officially removing the “Fail Here” Call</vt:lpstr>
      <vt:lpstr>(QQQ)-Back in Play</vt:lpstr>
      <vt:lpstr>(VIX)-Dieing a Slow Death</vt:lpstr>
      <vt:lpstr>(AAPL)- The Bottom is In took profits on the 6/$380-$410 call spread, reestablish on a dip</vt:lpstr>
      <vt:lpstr>Google (GOOG)</vt:lpstr>
      <vt:lpstr> Russell 2000 (IWM) Covered all shorts</vt:lpstr>
      <vt:lpstr>Nikkei Average +48%</vt:lpstr>
      <vt:lpstr>Shanghai-Still Trending Down</vt:lpstr>
      <vt:lpstr>(DXJ)--Nikkei with hedged yen </vt:lpstr>
      <vt:lpstr>Stock of the Year, (TSLA) +163%!</vt:lpstr>
      <vt:lpstr>Dow Stock of the Year, (BA) +28%! Top Dow Contributor-</vt:lpstr>
      <vt:lpstr>Dollar Rally Back in Fashion</vt:lpstr>
      <vt:lpstr>Long Dollar Basket (UUP)</vt:lpstr>
      <vt:lpstr>Euro (FXE)- $126.50 target is clear </vt:lpstr>
      <vt:lpstr>Australian Dollar (FXA) Commodity Collapse Means dump Aussie, 0.25% rate cut</vt:lpstr>
      <vt:lpstr>Japanese Yen (XJY)- Aim for the (FXY) 6/$100-$103 in-the-money bear put spread</vt:lpstr>
      <vt:lpstr>Japanese Yen (XJY)-Longer Term Target ¥120 </vt:lpstr>
      <vt:lpstr>(YCS)-200% short yen ETF Approaching a Double</vt:lpstr>
      <vt:lpstr>Energy-The Next Big Short?</vt:lpstr>
      <vt:lpstr>Crude</vt:lpstr>
      <vt:lpstr>(USO)</vt:lpstr>
      <vt:lpstr>Natural Gas-The Party is Over</vt:lpstr>
      <vt:lpstr>Copper- China drag still hurts a new type of Chinese GDP, shift to services uses less copper</vt:lpstr>
      <vt:lpstr>Gold-The dead cat bounce Long the 6/$150-$155 in-the-money bear put spread</vt:lpstr>
      <vt:lpstr>Gold-The Next Trade Target the 6/$125-$130 in-the-money bull call spread</vt:lpstr>
      <vt:lpstr>Silver (SLV)</vt:lpstr>
      <vt:lpstr>Palladium (PALL) </vt:lpstr>
      <vt:lpstr>The Ags-The Bottom May be In</vt:lpstr>
      <vt:lpstr>(CORN)</vt:lpstr>
      <vt:lpstr>DB Commodities Index ETF (DBC)</vt:lpstr>
      <vt:lpstr>Real Estate-Pause Continues</vt:lpstr>
      <vt:lpstr>February S&amp;P Case Shiller</vt:lpstr>
      <vt:lpstr>(ITB)-US Home Construction Dow Sub index</vt:lpstr>
      <vt:lpstr>Trade Sheet-No Change “RISK ON” Good Until Proven Guilty</vt:lpstr>
      <vt:lpstr>To buy strategy luncheon tickets Please Go to www.madhedgefundtrader.com   Next Strategy Webinar Wednesday, May 29, 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tammi</dc:creator>
  <cp:lastModifiedBy>Randy Bronte</cp:lastModifiedBy>
  <cp:revision>2667</cp:revision>
  <cp:lastPrinted>2013-04-15T20:23:08Z</cp:lastPrinted>
  <dcterms:created xsi:type="dcterms:W3CDTF">2009-05-20T21:55:50Z</dcterms:created>
  <dcterms:modified xsi:type="dcterms:W3CDTF">2013-05-15T15:42:46Z</dcterms:modified>
</cp:coreProperties>
</file>