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53" r:id="rId2"/>
    <p:sldId id="256" r:id="rId3"/>
    <p:sldId id="658" r:id="rId4"/>
    <p:sldId id="667" r:id="rId5"/>
    <p:sldId id="505" r:id="rId6"/>
    <p:sldId id="504" r:id="rId7"/>
    <p:sldId id="643" r:id="rId8"/>
    <p:sldId id="354" r:id="rId9"/>
    <p:sldId id="355" r:id="rId10"/>
    <p:sldId id="540" r:id="rId11"/>
    <p:sldId id="599" r:id="rId12"/>
    <p:sldId id="659" r:id="rId13"/>
    <p:sldId id="590" r:id="rId14"/>
    <p:sldId id="645" r:id="rId15"/>
    <p:sldId id="503" r:id="rId16"/>
    <p:sldId id="437" r:id="rId17"/>
    <p:sldId id="541" r:id="rId18"/>
    <p:sldId id="656" r:id="rId19"/>
    <p:sldId id="439" r:id="rId20"/>
    <p:sldId id="565" r:id="rId21"/>
    <p:sldId id="611" r:id="rId22"/>
    <p:sldId id="664" r:id="rId23"/>
    <p:sldId id="660" r:id="rId24"/>
    <p:sldId id="663" r:id="rId25"/>
    <p:sldId id="498" r:id="rId26"/>
    <p:sldId id="607" r:id="rId27"/>
    <p:sldId id="420" r:id="rId28"/>
    <p:sldId id="642" r:id="rId29"/>
    <p:sldId id="431" r:id="rId30"/>
    <p:sldId id="574" r:id="rId31"/>
    <p:sldId id="490" r:id="rId32"/>
    <p:sldId id="615" r:id="rId33"/>
    <p:sldId id="514" r:id="rId34"/>
    <p:sldId id="530" r:id="rId35"/>
    <p:sldId id="662" r:id="rId36"/>
    <p:sldId id="595" r:id="rId37"/>
    <p:sldId id="665" r:id="rId38"/>
    <p:sldId id="666" r:id="rId39"/>
    <p:sldId id="443" r:id="rId40"/>
    <p:sldId id="444" r:id="rId41"/>
    <p:sldId id="562" r:id="rId42"/>
    <p:sldId id="454" r:id="rId43"/>
    <p:sldId id="497" r:id="rId44"/>
    <p:sldId id="448" r:id="rId45"/>
    <p:sldId id="457" r:id="rId46"/>
    <p:sldId id="470" r:id="rId47"/>
    <p:sldId id="629" r:id="rId48"/>
    <p:sldId id="434" r:id="rId49"/>
    <p:sldId id="465" r:id="rId50"/>
    <p:sldId id="648" r:id="rId51"/>
    <p:sldId id="640" r:id="rId52"/>
    <p:sldId id="657" r:id="rId53"/>
    <p:sldId id="428" r:id="rId54"/>
    <p:sldId id="451" r:id="rId55"/>
    <p:sldId id="440" r:id="rId56"/>
    <p:sldId id="647" r:id="rId57"/>
    <p:sldId id="442" r:id="rId58"/>
    <p:sldId id="646" r:id="rId59"/>
    <p:sldId id="606" r:id="rId60"/>
    <p:sldId id="661" r:id="rId61"/>
    <p:sldId id="649" r:id="rId62"/>
    <p:sldId id="634" r:id="rId63"/>
    <p:sldId id="644" r:id="rId64"/>
    <p:sldId id="360" r:id="rId65"/>
    <p:sldId id="591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17" autoAdjust="0"/>
    <p:restoredTop sz="96261" autoAdjust="0"/>
  </p:normalViewPr>
  <p:slideViewPr>
    <p:cSldViewPr>
      <p:cViewPr>
        <p:scale>
          <a:sx n="107" d="100"/>
          <a:sy n="107" d="100"/>
        </p:scale>
        <p:origin x="-2176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PositionSheet%20201306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33-1.86%20GTD%20Year-to-Date%20Performance%206-10-2013-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33-1.86%20GTD%20Year-to-Date%20Performance%206-10-2013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</c:strCache>
            </c:strRef>
          </c:tx>
          <c:explosion val="25"/>
          <c:val>
            <c:numRef>
              <c:f>Sheet1!$B$14:$B$22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6">
                  <c:v>-0.1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Sheet1!$D$501:$D$611</c:f>
              <c:numCache>
                <c:formatCode>m/d/yy</c:formatCode>
                <c:ptCount val="111"/>
                <c:pt idx="0">
                  <c:v>41274.0</c:v>
                </c:pt>
                <c:pt idx="1">
                  <c:v>41276.0</c:v>
                </c:pt>
                <c:pt idx="2">
                  <c:v>41277.0</c:v>
                </c:pt>
                <c:pt idx="3">
                  <c:v>41278.0</c:v>
                </c:pt>
                <c:pt idx="4">
                  <c:v>41281.0</c:v>
                </c:pt>
                <c:pt idx="5">
                  <c:v>41282.0</c:v>
                </c:pt>
                <c:pt idx="6">
                  <c:v>41283.0</c:v>
                </c:pt>
                <c:pt idx="7">
                  <c:v>41284.0</c:v>
                </c:pt>
                <c:pt idx="8">
                  <c:v>41285.0</c:v>
                </c:pt>
                <c:pt idx="9">
                  <c:v>41288.0</c:v>
                </c:pt>
                <c:pt idx="10">
                  <c:v>41289.0</c:v>
                </c:pt>
                <c:pt idx="11">
                  <c:v>41290.0</c:v>
                </c:pt>
                <c:pt idx="12">
                  <c:v>41291.0</c:v>
                </c:pt>
                <c:pt idx="13">
                  <c:v>41292.0</c:v>
                </c:pt>
                <c:pt idx="14">
                  <c:v>41296.0</c:v>
                </c:pt>
                <c:pt idx="15">
                  <c:v>41297.0</c:v>
                </c:pt>
                <c:pt idx="16">
                  <c:v>41298.0</c:v>
                </c:pt>
                <c:pt idx="17">
                  <c:v>41299.0</c:v>
                </c:pt>
                <c:pt idx="18">
                  <c:v>41302.0</c:v>
                </c:pt>
                <c:pt idx="19">
                  <c:v>41303.0</c:v>
                </c:pt>
                <c:pt idx="20">
                  <c:v>41304.0</c:v>
                </c:pt>
                <c:pt idx="21">
                  <c:v>41305.0</c:v>
                </c:pt>
                <c:pt idx="22">
                  <c:v>41306.0</c:v>
                </c:pt>
                <c:pt idx="23">
                  <c:v>41309.0</c:v>
                </c:pt>
                <c:pt idx="24">
                  <c:v>41310.0</c:v>
                </c:pt>
                <c:pt idx="25">
                  <c:v>41311.0</c:v>
                </c:pt>
                <c:pt idx="26">
                  <c:v>41312.0</c:v>
                </c:pt>
                <c:pt idx="27">
                  <c:v>41313.0</c:v>
                </c:pt>
                <c:pt idx="28">
                  <c:v>41316.0</c:v>
                </c:pt>
                <c:pt idx="29">
                  <c:v>41317.0</c:v>
                </c:pt>
                <c:pt idx="30">
                  <c:v>41318.0</c:v>
                </c:pt>
                <c:pt idx="31">
                  <c:v>41319.0</c:v>
                </c:pt>
                <c:pt idx="32">
                  <c:v>41320.0</c:v>
                </c:pt>
                <c:pt idx="33">
                  <c:v>41324.0</c:v>
                </c:pt>
                <c:pt idx="34">
                  <c:v>41325.0</c:v>
                </c:pt>
                <c:pt idx="35">
                  <c:v>41326.0</c:v>
                </c:pt>
                <c:pt idx="36">
                  <c:v>41327.0</c:v>
                </c:pt>
                <c:pt idx="37">
                  <c:v>41330.0</c:v>
                </c:pt>
                <c:pt idx="38">
                  <c:v>41331.0</c:v>
                </c:pt>
                <c:pt idx="39">
                  <c:v>41332.0</c:v>
                </c:pt>
                <c:pt idx="40">
                  <c:v>41333.0</c:v>
                </c:pt>
                <c:pt idx="41">
                  <c:v>41334.0</c:v>
                </c:pt>
                <c:pt idx="42">
                  <c:v>41337.0</c:v>
                </c:pt>
                <c:pt idx="43">
                  <c:v>41338.0</c:v>
                </c:pt>
                <c:pt idx="44">
                  <c:v>41339.0</c:v>
                </c:pt>
                <c:pt idx="45">
                  <c:v>41340.0</c:v>
                </c:pt>
                <c:pt idx="46">
                  <c:v>41341.0</c:v>
                </c:pt>
                <c:pt idx="47">
                  <c:v>41344.0</c:v>
                </c:pt>
                <c:pt idx="48">
                  <c:v>41345.0</c:v>
                </c:pt>
                <c:pt idx="49">
                  <c:v>41346.0</c:v>
                </c:pt>
                <c:pt idx="50">
                  <c:v>41347.0</c:v>
                </c:pt>
                <c:pt idx="51">
                  <c:v>41348.0</c:v>
                </c:pt>
                <c:pt idx="52">
                  <c:v>41351.0</c:v>
                </c:pt>
                <c:pt idx="53">
                  <c:v>41352.0</c:v>
                </c:pt>
                <c:pt idx="54">
                  <c:v>41353.0</c:v>
                </c:pt>
                <c:pt idx="55">
                  <c:v>41354.0</c:v>
                </c:pt>
                <c:pt idx="56">
                  <c:v>41355.0</c:v>
                </c:pt>
                <c:pt idx="57">
                  <c:v>41358.0</c:v>
                </c:pt>
                <c:pt idx="58">
                  <c:v>41359.0</c:v>
                </c:pt>
                <c:pt idx="59">
                  <c:v>41360.0</c:v>
                </c:pt>
                <c:pt idx="60">
                  <c:v>41361.0</c:v>
                </c:pt>
                <c:pt idx="61">
                  <c:v>41365.0</c:v>
                </c:pt>
                <c:pt idx="62">
                  <c:v>41366.0</c:v>
                </c:pt>
                <c:pt idx="63">
                  <c:v>41367.0</c:v>
                </c:pt>
                <c:pt idx="64">
                  <c:v>41368.0</c:v>
                </c:pt>
                <c:pt idx="65">
                  <c:v>41369.0</c:v>
                </c:pt>
                <c:pt idx="66">
                  <c:v>41372.0</c:v>
                </c:pt>
                <c:pt idx="67">
                  <c:v>41373.0</c:v>
                </c:pt>
                <c:pt idx="68">
                  <c:v>41374.0</c:v>
                </c:pt>
                <c:pt idx="69">
                  <c:v>41375.0</c:v>
                </c:pt>
                <c:pt idx="70">
                  <c:v>41376.0</c:v>
                </c:pt>
                <c:pt idx="71">
                  <c:v>41379.0</c:v>
                </c:pt>
                <c:pt idx="72">
                  <c:v>41380.0</c:v>
                </c:pt>
                <c:pt idx="73">
                  <c:v>41381.0</c:v>
                </c:pt>
                <c:pt idx="74">
                  <c:v>41382.0</c:v>
                </c:pt>
                <c:pt idx="75">
                  <c:v>41383.0</c:v>
                </c:pt>
                <c:pt idx="76">
                  <c:v>41386.0</c:v>
                </c:pt>
                <c:pt idx="77">
                  <c:v>41387.0</c:v>
                </c:pt>
                <c:pt idx="78">
                  <c:v>41388.0</c:v>
                </c:pt>
                <c:pt idx="79">
                  <c:v>41389.0</c:v>
                </c:pt>
                <c:pt idx="80">
                  <c:v>41390.0</c:v>
                </c:pt>
                <c:pt idx="81">
                  <c:v>41393.0</c:v>
                </c:pt>
                <c:pt idx="82">
                  <c:v>41394.0</c:v>
                </c:pt>
                <c:pt idx="83">
                  <c:v>41395.0</c:v>
                </c:pt>
                <c:pt idx="84">
                  <c:v>41396.0</c:v>
                </c:pt>
                <c:pt idx="85">
                  <c:v>41397.0</c:v>
                </c:pt>
                <c:pt idx="86">
                  <c:v>41400.0</c:v>
                </c:pt>
                <c:pt idx="87">
                  <c:v>41401.0</c:v>
                </c:pt>
                <c:pt idx="88">
                  <c:v>41402.0</c:v>
                </c:pt>
                <c:pt idx="89">
                  <c:v>41403.0</c:v>
                </c:pt>
                <c:pt idx="90">
                  <c:v>41404.0</c:v>
                </c:pt>
                <c:pt idx="91">
                  <c:v>41407.0</c:v>
                </c:pt>
                <c:pt idx="92">
                  <c:v>41408.0</c:v>
                </c:pt>
                <c:pt idx="93">
                  <c:v>41409.0</c:v>
                </c:pt>
                <c:pt idx="94">
                  <c:v>41410.0</c:v>
                </c:pt>
                <c:pt idx="95">
                  <c:v>41411.0</c:v>
                </c:pt>
                <c:pt idx="96">
                  <c:v>41414.0</c:v>
                </c:pt>
                <c:pt idx="97">
                  <c:v>41415.0</c:v>
                </c:pt>
                <c:pt idx="98">
                  <c:v>41416.0</c:v>
                </c:pt>
                <c:pt idx="99">
                  <c:v>41417.0</c:v>
                </c:pt>
                <c:pt idx="100">
                  <c:v>41418.0</c:v>
                </c:pt>
                <c:pt idx="101">
                  <c:v>41422.0</c:v>
                </c:pt>
                <c:pt idx="102">
                  <c:v>41423.0</c:v>
                </c:pt>
                <c:pt idx="103">
                  <c:v>41424.0</c:v>
                </c:pt>
                <c:pt idx="104">
                  <c:v>41425.0</c:v>
                </c:pt>
                <c:pt idx="105">
                  <c:v>41428.0</c:v>
                </c:pt>
                <c:pt idx="106">
                  <c:v>41429.0</c:v>
                </c:pt>
                <c:pt idx="107">
                  <c:v>41430.0</c:v>
                </c:pt>
                <c:pt idx="108">
                  <c:v>41431.0</c:v>
                </c:pt>
                <c:pt idx="109">
                  <c:v>41432.0</c:v>
                </c:pt>
                <c:pt idx="110">
                  <c:v>41435.0</c:v>
                </c:pt>
              </c:numCache>
            </c:numRef>
          </c:cat>
          <c:val>
            <c:numRef>
              <c:f>Sheet1!$E$501:$E$611</c:f>
              <c:numCache>
                <c:formatCode>0.00%</c:formatCode>
                <c:ptCount val="111"/>
                <c:pt idx="0">
                  <c:v>0.0</c:v>
                </c:pt>
                <c:pt idx="1">
                  <c:v>0.0456</c:v>
                </c:pt>
                <c:pt idx="2">
                  <c:v>0.0402</c:v>
                </c:pt>
                <c:pt idx="3">
                  <c:v>0.0469</c:v>
                </c:pt>
                <c:pt idx="4">
                  <c:v>0.0272</c:v>
                </c:pt>
                <c:pt idx="5">
                  <c:v>0.0709</c:v>
                </c:pt>
                <c:pt idx="6">
                  <c:v>0.0235</c:v>
                </c:pt>
                <c:pt idx="7">
                  <c:v>0.0632</c:v>
                </c:pt>
                <c:pt idx="8">
                  <c:v>0.0688999999999999</c:v>
                </c:pt>
                <c:pt idx="9">
                  <c:v>0.0705</c:v>
                </c:pt>
                <c:pt idx="10">
                  <c:v>0.0314</c:v>
                </c:pt>
                <c:pt idx="11">
                  <c:v>0.0245</c:v>
                </c:pt>
                <c:pt idx="12">
                  <c:v>0.0721</c:v>
                </c:pt>
                <c:pt idx="13">
                  <c:v>0.0688999999999999</c:v>
                </c:pt>
                <c:pt idx="14">
                  <c:v>0.1092</c:v>
                </c:pt>
                <c:pt idx="15">
                  <c:v>0.1147</c:v>
                </c:pt>
                <c:pt idx="16">
                  <c:v>0.1393</c:v>
                </c:pt>
                <c:pt idx="17">
                  <c:v>0.1443</c:v>
                </c:pt>
                <c:pt idx="18">
                  <c:v>0.1547</c:v>
                </c:pt>
                <c:pt idx="19">
                  <c:v>0.1762</c:v>
                </c:pt>
                <c:pt idx="20">
                  <c:v>0.1487</c:v>
                </c:pt>
                <c:pt idx="21">
                  <c:v>0.1675</c:v>
                </c:pt>
                <c:pt idx="22">
                  <c:v>0.21</c:v>
                </c:pt>
                <c:pt idx="23">
                  <c:v>0.1582</c:v>
                </c:pt>
                <c:pt idx="24">
                  <c:v>0.2171</c:v>
                </c:pt>
                <c:pt idx="25">
                  <c:v>0.22</c:v>
                </c:pt>
                <c:pt idx="26">
                  <c:v>0.2222</c:v>
                </c:pt>
                <c:pt idx="27">
                  <c:v>0.2248</c:v>
                </c:pt>
                <c:pt idx="28">
                  <c:v>0.2376</c:v>
                </c:pt>
                <c:pt idx="29">
                  <c:v>0.2356</c:v>
                </c:pt>
                <c:pt idx="30">
                  <c:v>0.2455</c:v>
                </c:pt>
                <c:pt idx="31">
                  <c:v>0.2387</c:v>
                </c:pt>
                <c:pt idx="32">
                  <c:v>0.2513</c:v>
                </c:pt>
                <c:pt idx="33">
                  <c:v>0.2429</c:v>
                </c:pt>
                <c:pt idx="34">
                  <c:v>0.253</c:v>
                </c:pt>
                <c:pt idx="35">
                  <c:v>0.238</c:v>
                </c:pt>
                <c:pt idx="36">
                  <c:v>0.2506</c:v>
                </c:pt>
                <c:pt idx="37">
                  <c:v>0.1943</c:v>
                </c:pt>
                <c:pt idx="38">
                  <c:v>0.2416</c:v>
                </c:pt>
                <c:pt idx="39">
                  <c:v>0.2601</c:v>
                </c:pt>
                <c:pt idx="40">
                  <c:v>0.2688</c:v>
                </c:pt>
                <c:pt idx="41">
                  <c:v>0.2805</c:v>
                </c:pt>
                <c:pt idx="42">
                  <c:v>0.2911</c:v>
                </c:pt>
                <c:pt idx="43">
                  <c:v>0.2781</c:v>
                </c:pt>
                <c:pt idx="44">
                  <c:v>0.285</c:v>
                </c:pt>
                <c:pt idx="45">
                  <c:v>0.2904</c:v>
                </c:pt>
                <c:pt idx="46">
                  <c:v>0.3036</c:v>
                </c:pt>
                <c:pt idx="47">
                  <c:v>0.3064</c:v>
                </c:pt>
                <c:pt idx="48">
                  <c:v>0.301</c:v>
                </c:pt>
                <c:pt idx="49">
                  <c:v>0.3101</c:v>
                </c:pt>
                <c:pt idx="50">
                  <c:v>0.3179</c:v>
                </c:pt>
                <c:pt idx="51">
                  <c:v>0.3024</c:v>
                </c:pt>
                <c:pt idx="52">
                  <c:v>0.302</c:v>
                </c:pt>
                <c:pt idx="53">
                  <c:v>0.3057</c:v>
                </c:pt>
                <c:pt idx="54">
                  <c:v>0.3184</c:v>
                </c:pt>
                <c:pt idx="55">
                  <c:v>0.3064</c:v>
                </c:pt>
                <c:pt idx="56">
                  <c:v>0.3016</c:v>
                </c:pt>
                <c:pt idx="57">
                  <c:v>0.3069</c:v>
                </c:pt>
                <c:pt idx="58">
                  <c:v>0.3112</c:v>
                </c:pt>
                <c:pt idx="59">
                  <c:v>0.3156</c:v>
                </c:pt>
                <c:pt idx="60">
                  <c:v>0.3116</c:v>
                </c:pt>
                <c:pt idx="61">
                  <c:v>0.2931</c:v>
                </c:pt>
                <c:pt idx="62">
                  <c:v>0.2882</c:v>
                </c:pt>
                <c:pt idx="63">
                  <c:v>0.2729</c:v>
                </c:pt>
                <c:pt idx="64">
                  <c:v>0.3095</c:v>
                </c:pt>
                <c:pt idx="65">
                  <c:v>0.3499</c:v>
                </c:pt>
                <c:pt idx="66">
                  <c:v>0.3952</c:v>
                </c:pt>
                <c:pt idx="67">
                  <c:v>0.3866</c:v>
                </c:pt>
                <c:pt idx="68">
                  <c:v>0.3699</c:v>
                </c:pt>
                <c:pt idx="69">
                  <c:v>0.3746</c:v>
                </c:pt>
                <c:pt idx="70">
                  <c:v>0.3389</c:v>
                </c:pt>
                <c:pt idx="71">
                  <c:v>0.269</c:v>
                </c:pt>
                <c:pt idx="72">
                  <c:v>0.3337</c:v>
                </c:pt>
                <c:pt idx="73">
                  <c:v>0.3089</c:v>
                </c:pt>
                <c:pt idx="74">
                  <c:v>0.3055</c:v>
                </c:pt>
                <c:pt idx="75">
                  <c:v>0.3061</c:v>
                </c:pt>
                <c:pt idx="76">
                  <c:v>0.3197</c:v>
                </c:pt>
                <c:pt idx="77">
                  <c:v>0.3346</c:v>
                </c:pt>
                <c:pt idx="78">
                  <c:v>0.337</c:v>
                </c:pt>
                <c:pt idx="79">
                  <c:v>0.3507</c:v>
                </c:pt>
                <c:pt idx="80">
                  <c:v>0.3533</c:v>
                </c:pt>
                <c:pt idx="81">
                  <c:v>0.355</c:v>
                </c:pt>
                <c:pt idx="82">
                  <c:v>0.3607</c:v>
                </c:pt>
                <c:pt idx="83">
                  <c:v>0.3647</c:v>
                </c:pt>
                <c:pt idx="84">
                  <c:v>0.3588</c:v>
                </c:pt>
                <c:pt idx="85">
                  <c:v>0.3334</c:v>
                </c:pt>
                <c:pt idx="86">
                  <c:v>0.335</c:v>
                </c:pt>
                <c:pt idx="87">
                  <c:v>0.3369</c:v>
                </c:pt>
                <c:pt idx="88">
                  <c:v>0.3334</c:v>
                </c:pt>
                <c:pt idx="89">
                  <c:v>0.3373</c:v>
                </c:pt>
                <c:pt idx="90">
                  <c:v>0.3436</c:v>
                </c:pt>
                <c:pt idx="91">
                  <c:v>0.3505</c:v>
                </c:pt>
                <c:pt idx="92">
                  <c:v>0.3517</c:v>
                </c:pt>
                <c:pt idx="93">
                  <c:v>0.3528</c:v>
                </c:pt>
                <c:pt idx="94">
                  <c:v>0.3521</c:v>
                </c:pt>
                <c:pt idx="95">
                  <c:v>0.3564</c:v>
                </c:pt>
                <c:pt idx="96">
                  <c:v>0.3574</c:v>
                </c:pt>
                <c:pt idx="97">
                  <c:v>0.3572</c:v>
                </c:pt>
                <c:pt idx="98">
                  <c:v>0.3563</c:v>
                </c:pt>
                <c:pt idx="99">
                  <c:v>0.353</c:v>
                </c:pt>
                <c:pt idx="100">
                  <c:v>0.3531</c:v>
                </c:pt>
                <c:pt idx="101">
                  <c:v>0.3579</c:v>
                </c:pt>
                <c:pt idx="102">
                  <c:v>0.3581</c:v>
                </c:pt>
                <c:pt idx="103">
                  <c:v>0.3594</c:v>
                </c:pt>
                <c:pt idx="104">
                  <c:v>0.357</c:v>
                </c:pt>
                <c:pt idx="105">
                  <c:v>0.3531</c:v>
                </c:pt>
                <c:pt idx="106">
                  <c:v>0.3583</c:v>
                </c:pt>
                <c:pt idx="107">
                  <c:v>0.3532</c:v>
                </c:pt>
                <c:pt idx="108">
                  <c:v>0.3361</c:v>
                </c:pt>
                <c:pt idx="109">
                  <c:v>0.3354</c:v>
                </c:pt>
                <c:pt idx="110">
                  <c:v>0.3386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8117016"/>
        <c:axId val="-2138114008"/>
      </c:lineChart>
      <c:dateAx>
        <c:axId val="-213811701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38114008"/>
        <c:crosses val="autoZero"/>
        <c:auto val="1"/>
        <c:lblOffset val="100"/>
        <c:baseTimeUnit val="days"/>
      </c:dateAx>
      <c:valAx>
        <c:axId val="-213811400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38117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125965758944"/>
          <c:y val="0.0173913043478261"/>
          <c:w val="0.696600142268725"/>
          <c:h val="0.826435467305717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Sheet1!$A$9:$A$611</c:f>
              <c:numCache>
                <c:formatCode>m/d/yy</c:formatCode>
                <c:ptCount val="603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</c:numCache>
            </c:numRef>
          </c:cat>
          <c:val>
            <c:numRef>
              <c:f>Sheet1!$B$9:$B$611</c:f>
              <c:numCache>
                <c:formatCode>0.00%</c:formatCode>
                <c:ptCount val="603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0.37408015949511</c:v>
                </c:pt>
                <c:pt idx="262">
                  <c:v>0.370231221339426</c:v>
                </c:pt>
                <c:pt idx="263">
                  <c:v>0.386061375227117</c:v>
                </c:pt>
                <c:pt idx="264">
                  <c:v>0.404971164012965</c:v>
                </c:pt>
                <c:pt idx="265">
                  <c:v>0.40772890010896</c:v>
                </c:pt>
                <c:pt idx="266">
                  <c:v>0.401548578429375</c:v>
                </c:pt>
                <c:pt idx="267">
                  <c:v>0.403618785450077</c:v>
                </c:pt>
                <c:pt idx="268">
                  <c:v>0.404948942465779</c:v>
                </c:pt>
                <c:pt idx="269">
                  <c:v>0.406394206992231</c:v>
                </c:pt>
                <c:pt idx="270">
                  <c:v>0.409604612032736</c:v>
                </c:pt>
                <c:pt idx="271">
                  <c:v>0.434607160287561</c:v>
                </c:pt>
                <c:pt idx="272">
                  <c:v>0.432461669738506</c:v>
                </c:pt>
                <c:pt idx="273">
                  <c:v>0.431251548726405</c:v>
                </c:pt>
                <c:pt idx="274">
                  <c:v>0.431526576229155</c:v>
                </c:pt>
                <c:pt idx="275">
                  <c:v>0.443961155442019</c:v>
                </c:pt>
                <c:pt idx="276">
                  <c:v>0.435338898812522</c:v>
                </c:pt>
                <c:pt idx="277">
                  <c:v>0.429179996160723</c:v>
                </c:pt>
                <c:pt idx="278">
                  <c:v>0.436404917778709</c:v>
                </c:pt>
                <c:pt idx="279">
                  <c:v>0.441133977194536</c:v>
                </c:pt>
                <c:pt idx="280">
                  <c:v>0.437945388070795</c:v>
                </c:pt>
                <c:pt idx="281">
                  <c:v>0.442615701598852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0.3559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0.2304</c:v>
                </c:pt>
                <c:pt idx="324">
                  <c:v>0.1439</c:v>
                </c:pt>
                <c:pt idx="325">
                  <c:v>0.137</c:v>
                </c:pt>
                <c:pt idx="326">
                  <c:v>0.1429</c:v>
                </c:pt>
                <c:pt idx="327">
                  <c:v>0.1601</c:v>
                </c:pt>
                <c:pt idx="328">
                  <c:v>0.1832</c:v>
                </c:pt>
                <c:pt idx="329">
                  <c:v>0.1774</c:v>
                </c:pt>
                <c:pt idx="330">
                  <c:v>0.1915</c:v>
                </c:pt>
                <c:pt idx="331">
                  <c:v>0.2065</c:v>
                </c:pt>
                <c:pt idx="332">
                  <c:v>0.2218</c:v>
                </c:pt>
                <c:pt idx="333">
                  <c:v>0.2347</c:v>
                </c:pt>
                <c:pt idx="334">
                  <c:v>0.244</c:v>
                </c:pt>
                <c:pt idx="335">
                  <c:v>0.2699</c:v>
                </c:pt>
                <c:pt idx="336">
                  <c:v>0.3103</c:v>
                </c:pt>
                <c:pt idx="337">
                  <c:v>0.3387</c:v>
                </c:pt>
                <c:pt idx="338">
                  <c:v>0.2595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0.3424</c:v>
                </c:pt>
                <c:pt idx="348">
                  <c:v>0.2705</c:v>
                </c:pt>
                <c:pt idx="349">
                  <c:v>0.2891</c:v>
                </c:pt>
                <c:pt idx="350">
                  <c:v>0.344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0.4834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0.4942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0.6644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0.6226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0.7087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8080440"/>
        <c:axId val="-2138077432"/>
      </c:lineChart>
      <c:dateAx>
        <c:axId val="-213808044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38077432"/>
        <c:crosses val="autoZero"/>
        <c:auto val="1"/>
        <c:lblOffset val="100"/>
        <c:baseTimeUnit val="days"/>
      </c:dateAx>
      <c:valAx>
        <c:axId val="-213807743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38080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/>
          <a:lstStyle/>
          <a:p>
            <a:r>
              <a:rPr lang="en-US" sz="2800" dirty="0"/>
              <a:t>Please Stand </a:t>
            </a:r>
            <a:r>
              <a:rPr lang="en-US" sz="2800" dirty="0" smtClean="0"/>
              <a:t>By for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John </a:t>
            </a:r>
            <a:r>
              <a:rPr lang="en-US" sz="2800" dirty="0" smtClean="0"/>
              <a:t>Thomas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Wednesday, June 12, 2013</a:t>
            </a:r>
            <a:br>
              <a:rPr lang="en-US" sz="2800" dirty="0" smtClean="0"/>
            </a:br>
            <a:r>
              <a:rPr lang="en-US" sz="2800" dirty="0" smtClean="0"/>
              <a:t>Global Trading Dispatch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80772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Webinar will begin at 12:00 pm 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29000"/>
            <a:ext cx="2153322" cy="27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 +33.7%</a:t>
            </a:r>
            <a:br>
              <a:rPr lang="en-US" sz="2800" dirty="0" smtClean="0"/>
            </a:br>
            <a:r>
              <a:rPr lang="en-US" sz="2800" dirty="0" smtClean="0"/>
              <a:t>Taking another run at 40%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29466"/>
              </p:ext>
            </p:extLst>
          </p:nvPr>
        </p:nvGraphicFramePr>
        <p:xfrm>
          <a:off x="1066800" y="1447800"/>
          <a:ext cx="7086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</a:t>
            </a:r>
            <a:br>
              <a:rPr lang="en-US" sz="2800" dirty="0" smtClean="0"/>
            </a:br>
            <a:r>
              <a:rPr lang="en-US" sz="2800" dirty="0" smtClean="0"/>
              <a:t>+35.5% Average Annualized Return</a:t>
            </a: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955040"/>
              </p:ext>
            </p:extLst>
          </p:nvPr>
        </p:nvGraphicFramePr>
        <p:xfrm>
          <a:off x="1447800" y="1447800"/>
          <a:ext cx="7192434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6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Jim Parker View</a:t>
            </a:r>
            <a:br>
              <a:rPr lang="en-US" dirty="0" smtClean="0"/>
            </a:br>
            <a:r>
              <a:rPr lang="en-US" sz="2800" dirty="0" smtClean="0"/>
              <a:t>The Mad Day Trader</a:t>
            </a:r>
            <a:endParaRPr lang="en-US" sz="2800" dirty="0"/>
          </a:p>
        </p:txBody>
      </p:sp>
      <p:pic>
        <p:nvPicPr>
          <p:cNvPr id="6" name="Content Placeholder 5" descr="Jim Park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64" r="-318" b="-74"/>
          <a:stretch/>
        </p:blipFill>
        <p:spPr>
          <a:xfrm>
            <a:off x="5029200" y="1752600"/>
            <a:ext cx="3733799" cy="3893421"/>
          </a:xfrm>
        </p:spPr>
      </p:pic>
      <p:sp>
        <p:nvSpPr>
          <p:cNvPr id="7" name="TextBox 6"/>
          <p:cNvSpPr txBox="1"/>
          <p:nvPr/>
        </p:nvSpPr>
        <p:spPr>
          <a:xfrm>
            <a:off x="381000" y="1676400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Technical Set Up of the week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388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*Buy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dirty="0" smtClean="0"/>
              <a:t>nothing, wait for new short term trend to show self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u="sng" dirty="0" smtClean="0"/>
              <a:t>*Sell Short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dirty="0"/>
              <a:t>nothing, wait for new short term </a:t>
            </a:r>
            <a:r>
              <a:rPr lang="en-US" dirty="0" smtClean="0"/>
              <a:t>trend </a:t>
            </a:r>
            <a:r>
              <a:rPr lang="en-US" dirty="0"/>
              <a:t>to show self</a:t>
            </a:r>
            <a:br>
              <a:rPr lang="en-US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624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Economy-A Muddy Picture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*Bond market selloff creating fears of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second half slowdown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*May nonfarm payroll 169,000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*ADP private sector jobs +135,000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*Unemployment rate rises from 7.5% to 7.6%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*BEA downgrade of Q1 GDP to 2.38%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*May ISM 50.7 down to 49.0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lowest since 6/2009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*China Economic data consistently week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4290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-11,000 fall to 346,000 is just weekly noise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New 5 year low, Downtrend still in place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455" t="-26690" r="-16424" b="-14235"/>
          <a:stretch/>
        </p:blipFill>
        <p:spPr>
          <a:xfrm>
            <a:off x="152400" y="457200"/>
            <a:ext cx="8229600" cy="6706655"/>
          </a:xfrm>
        </p:spPr>
      </p:pic>
    </p:spTree>
    <p:extLst>
      <p:ext uri="{BB962C8B-B14F-4D97-AF65-F5344CB8AC3E}">
        <p14:creationId xmlns:p14="http://schemas.microsoft.com/office/powerpoint/2010/main" val="329286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Ten Years of Nonfarm Payroll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173" t="-10338" r="-19716" b="-24042"/>
          <a:stretch/>
        </p:blipFill>
        <p:spPr>
          <a:xfrm>
            <a:off x="1219200" y="914400"/>
            <a:ext cx="6629400" cy="6588284"/>
          </a:xfrm>
        </p:spPr>
      </p:pic>
    </p:spTree>
    <p:extLst>
      <p:ext uri="{BB962C8B-B14F-4D97-AF65-F5344CB8AC3E}">
        <p14:creationId xmlns:p14="http://schemas.microsoft.com/office/powerpoint/2010/main" val="234346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Bonds-Crash Fears Return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low in prices, high in yields, to </a:t>
            </a:r>
            <a:r>
              <a:rPr lang="en-US" sz="2000" dirty="0" smtClean="0"/>
              <a:t>2.30%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*Great Rotation talks resume, but no</a:t>
            </a:r>
            <a:br>
              <a:rPr lang="en-US" sz="2000" dirty="0" smtClean="0"/>
            </a:br>
            <a:r>
              <a:rPr lang="en-US" sz="2000" dirty="0" smtClean="0"/>
              <a:t>evidence in numbers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*Selling in “Reach for Yield” bonds,</a:t>
            </a:r>
            <a:br>
              <a:rPr lang="en-US" sz="2000" dirty="0" smtClean="0"/>
            </a:br>
            <a:r>
              <a:rPr lang="en-US" sz="2000" dirty="0" smtClean="0"/>
              <a:t>like (MUB),(LQD), (JNK), (HYG), accelerates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 all Treasury Rallies to 1.90%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*Buy al (SJB) dips to a 2.40% Treasury yield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“Big One” is still years off (6%),</a:t>
            </a:r>
            <a:br>
              <a:rPr lang="en-US" sz="2000" dirty="0" smtClean="0"/>
            </a:br>
            <a:r>
              <a:rPr lang="en-US" sz="2000" dirty="0" smtClean="0"/>
              <a:t>just playing the new 1.90%-2.50% range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*Watch JGB market for cues to global bond crash, now 0.90%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86000"/>
            <a:ext cx="37467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($TNX)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001" t="-13897" r="-13063" b="-14598"/>
          <a:stretch/>
        </p:blipFill>
        <p:spPr>
          <a:xfrm>
            <a:off x="685800" y="533400"/>
            <a:ext cx="8229600" cy="6694785"/>
          </a:xfrm>
        </p:spPr>
      </p:pic>
    </p:spTree>
    <p:extLst>
      <p:ext uri="{BB962C8B-B14F-4D97-AF65-F5344CB8AC3E}">
        <p14:creationId xmlns:p14="http://schemas.microsoft.com/office/powerpoint/2010/main" val="9455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7-10 Year Bond ETF (IEF)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95" t="-19467" r="-14805" b="-17784"/>
          <a:stretch/>
        </p:blipFill>
        <p:spPr>
          <a:xfrm>
            <a:off x="457200" y="522288"/>
            <a:ext cx="8229600" cy="6694785"/>
          </a:xfrm>
        </p:spPr>
      </p:pic>
    </p:spTree>
    <p:extLst>
      <p:ext uri="{BB962C8B-B14F-4D97-AF65-F5344CB8AC3E}">
        <p14:creationId xmlns:p14="http://schemas.microsoft.com/office/powerpoint/2010/main" val="215665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Short Treasuries (TBT)</a:t>
            </a:r>
            <a:br>
              <a:rPr lang="en-US" sz="3200" dirty="0" smtClean="0"/>
            </a:br>
            <a:r>
              <a:rPr lang="en-US" sz="3200" dirty="0" smtClean="0"/>
              <a:t>Top of the Range-Take profits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044" t="-16919" r="-13564" b="-15199"/>
          <a:stretch/>
        </p:blipFill>
        <p:spPr>
          <a:xfrm>
            <a:off x="457200" y="676602"/>
            <a:ext cx="8229600" cy="6303068"/>
          </a:xfrm>
        </p:spPr>
      </p:pic>
    </p:spTree>
    <p:extLst>
      <p:ext uri="{BB962C8B-B14F-4D97-AF65-F5344CB8AC3E}">
        <p14:creationId xmlns:p14="http://schemas.microsoft.com/office/powerpoint/2010/main" val="263769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“Looking for the Summer Ranges”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2060"/>
                </a:solidFill>
              </a:rPr>
              <a:t>Diary of a Mad Hedge Fund Trader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San Francisco, CA June 12, 2013</a:t>
            </a:r>
            <a:br>
              <a:rPr lang="en-US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524000"/>
            <a:ext cx="3281090" cy="246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(MUB)-Ouch!,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949" t="-14022" r="-7995" b="16807"/>
          <a:stretch/>
        </p:blipFill>
        <p:spPr>
          <a:xfrm>
            <a:off x="457200" y="747822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23356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6.43% Yield, Departing Bubble Territory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451" t="-9977" r="-9792" b="11147"/>
          <a:stretch/>
        </p:blipFill>
        <p:spPr>
          <a:xfrm>
            <a:off x="457200" y="747822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42920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(LINE)</a:t>
            </a:r>
            <a:r>
              <a:rPr lang="en-US" sz="2800" dirty="0" smtClean="0"/>
              <a:t>-MLP’s get whacked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31" b="20557"/>
          <a:stretch/>
        </p:blipFill>
        <p:spPr>
          <a:xfrm>
            <a:off x="533400" y="1600200"/>
            <a:ext cx="8229600" cy="5032959"/>
          </a:xfrm>
        </p:spPr>
      </p:pic>
    </p:spTree>
    <p:extLst>
      <p:ext uri="{BB962C8B-B14F-4D97-AF65-F5344CB8AC3E}">
        <p14:creationId xmlns:p14="http://schemas.microsoft.com/office/powerpoint/2010/main" val="333791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(SJB)-</a:t>
            </a:r>
            <a:r>
              <a:rPr lang="en-US" sz="2800" dirty="0" smtClean="0"/>
              <a:t>Short Junk ETF-Late in the Move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373" t="-11296" r="-12591" b="12217"/>
          <a:stretch/>
        </p:blipFill>
        <p:spPr>
          <a:xfrm>
            <a:off x="457200" y="652860"/>
            <a:ext cx="8229600" cy="4997349"/>
          </a:xfrm>
        </p:spPr>
      </p:pic>
    </p:spTree>
    <p:extLst>
      <p:ext uri="{BB962C8B-B14F-4D97-AF65-F5344CB8AC3E}">
        <p14:creationId xmlns:p14="http://schemas.microsoft.com/office/powerpoint/2010/main" val="217879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Japanese Government Bonds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" b="25209"/>
          <a:stretch/>
        </p:blipFill>
        <p:spPr>
          <a:xfrm>
            <a:off x="533400" y="1295400"/>
            <a:ext cx="8229600" cy="5021089"/>
          </a:xfrm>
        </p:spPr>
      </p:pic>
    </p:spTree>
    <p:extLst>
      <p:ext uri="{BB962C8B-B14F-4D97-AF65-F5344CB8AC3E}">
        <p14:creationId xmlns:p14="http://schemas.microsoft.com/office/powerpoint/2010/main" val="183443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Stocks-Looking for the Summer Ranges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*Volatility is back, 6 of 7 days over 100 point moves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*Markets are looking for new summer</a:t>
            </a:r>
            <a:br>
              <a:rPr lang="en-US" sz="2000" dirty="0" smtClean="0"/>
            </a:br>
            <a:r>
              <a:rPr lang="en-US" sz="2000" dirty="0" smtClean="0"/>
              <a:t>ranges, 5-10% of of May high, or 1,570-1,680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*Defensives like consumer staples,</a:t>
            </a:r>
            <a:br>
              <a:rPr lang="en-US" sz="2000" dirty="0" smtClean="0"/>
            </a:br>
            <a:r>
              <a:rPr lang="en-US" sz="2000" dirty="0" smtClean="0"/>
              <a:t> health care and utilities get killed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*Offensive cyclicals take new leadership,</a:t>
            </a:r>
            <a:br>
              <a:rPr lang="en-US" sz="2000" dirty="0" smtClean="0"/>
            </a:br>
            <a:r>
              <a:rPr lang="en-US" sz="2000" dirty="0" smtClean="0"/>
              <a:t> like technology and financials.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*Hedge </a:t>
            </a:r>
            <a:r>
              <a:rPr lang="en-US" sz="2000" dirty="0"/>
              <a:t>fund technology </a:t>
            </a:r>
            <a:r>
              <a:rPr lang="en-US" sz="2000" dirty="0" smtClean="0"/>
              <a:t>longs</a:t>
            </a:r>
            <a:br>
              <a:rPr lang="en-US" sz="2000" dirty="0" smtClean="0"/>
            </a:br>
            <a:r>
              <a:rPr lang="en-US" sz="2000" dirty="0" smtClean="0"/>
              <a:t>biggest </a:t>
            </a:r>
            <a:r>
              <a:rPr lang="en-US" sz="2000" dirty="0"/>
              <a:t>since 2000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*Wait for the 5% selloff, then buy the</a:t>
            </a:r>
            <a:br>
              <a:rPr lang="en-US" sz="2000" dirty="0" smtClean="0"/>
            </a:br>
            <a:r>
              <a:rPr lang="en-US" sz="2000" dirty="0" smtClean="0"/>
              <a:t>5% out of the money</a:t>
            </a:r>
            <a:r>
              <a:rPr lang="en-US" sz="2000" dirty="0"/>
              <a:t> </a:t>
            </a:r>
            <a:r>
              <a:rPr lang="en-US" sz="2000" dirty="0" smtClean="0"/>
              <a:t>call spread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895600"/>
            <a:ext cx="3859431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99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876" t="-12594" r="-6072" b="-14552"/>
          <a:stretch/>
        </p:blipFill>
        <p:spPr>
          <a:xfrm>
            <a:off x="457200" y="759692"/>
            <a:ext cx="8229600" cy="6231848"/>
          </a:xfrm>
        </p:spPr>
      </p:pic>
    </p:spTree>
    <p:extLst>
      <p:ext uri="{BB962C8B-B14F-4D97-AF65-F5344CB8AC3E}">
        <p14:creationId xmlns:p14="http://schemas.microsoft.com/office/powerpoint/2010/main" val="392459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(SPY)-</a:t>
            </a:r>
            <a:r>
              <a:rPr lang="en-US" sz="2400" dirty="0" smtClean="0"/>
              <a:t>Finally got our 5% dip</a:t>
            </a:r>
            <a:br>
              <a:rPr lang="en-US" sz="2400" dirty="0" smtClean="0"/>
            </a:br>
            <a:r>
              <a:rPr lang="en-US" sz="2400" dirty="0" smtClean="0"/>
              <a:t>waiting to buy the dip with 7/$150-$155 call spread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511" t="-17457" r="-14344" b="-16060"/>
          <a:stretch/>
        </p:blipFill>
        <p:spPr>
          <a:xfrm>
            <a:off x="457200" y="486678"/>
            <a:ext cx="8229600" cy="6718525"/>
          </a:xfrm>
        </p:spPr>
      </p:pic>
    </p:spTree>
    <p:extLst>
      <p:ext uri="{BB962C8B-B14F-4D97-AF65-F5344CB8AC3E}">
        <p14:creationId xmlns:p14="http://schemas.microsoft.com/office/powerpoint/2010/main" val="31154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br>
              <a:rPr lang="en-US" sz="36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550" t="-7468" r="-5649" b="-12917"/>
          <a:stretch/>
        </p:blipFill>
        <p:spPr>
          <a:xfrm>
            <a:off x="457200" y="676601"/>
            <a:ext cx="8229600" cy="6314939"/>
          </a:xfrm>
        </p:spPr>
      </p:pic>
    </p:spTree>
    <p:extLst>
      <p:ext uri="{BB962C8B-B14F-4D97-AF65-F5344CB8AC3E}">
        <p14:creationId xmlns:p14="http://schemas.microsoft.com/office/powerpoint/2010/main" val="9408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(QQQ)-Back in Play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868" t="-15278" b="25446"/>
          <a:stretch/>
        </p:blipFill>
        <p:spPr>
          <a:xfrm>
            <a:off x="228600" y="685800"/>
            <a:ext cx="8229600" cy="5234752"/>
          </a:xfrm>
        </p:spPr>
      </p:pic>
    </p:spTree>
    <p:extLst>
      <p:ext uri="{BB962C8B-B14F-4D97-AF65-F5344CB8AC3E}">
        <p14:creationId xmlns:p14="http://schemas.microsoft.com/office/powerpoint/2010/main" val="237716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June 26, 2013</a:t>
            </a:r>
            <a:br>
              <a:rPr lang="en-US" sz="2700" dirty="0" smtClean="0"/>
            </a:br>
            <a:r>
              <a:rPr lang="en-US" sz="3100" b="1" dirty="0" smtClean="0"/>
              <a:t>11:00 EST!</a:t>
            </a:r>
            <a:endParaRPr lang="en-US" sz="3100" b="1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0392946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(VIX)-Showing a Pulse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575" t="-11398" r="-6770" b="19751"/>
          <a:stretch/>
        </p:blipFill>
        <p:spPr>
          <a:xfrm>
            <a:off x="457200" y="724082"/>
            <a:ext cx="8229600" cy="4676853"/>
          </a:xfrm>
        </p:spPr>
      </p:pic>
    </p:spTree>
    <p:extLst>
      <p:ext uri="{BB962C8B-B14F-4D97-AF65-F5344CB8AC3E}">
        <p14:creationId xmlns:p14="http://schemas.microsoft.com/office/powerpoint/2010/main" val="270762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(AAPL)- The Bottom is In</a:t>
            </a:r>
            <a:br>
              <a:rPr lang="en-US" sz="2800" dirty="0" smtClean="0"/>
            </a:br>
            <a:r>
              <a:rPr lang="en-US" sz="2800" dirty="0" smtClean="0"/>
              <a:t>long 6/$380-410 call spread=7 Days to run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468" t="-12196" r="-5696" b="18832"/>
          <a:stretch/>
        </p:blipFill>
        <p:spPr>
          <a:xfrm>
            <a:off x="457200" y="688472"/>
            <a:ext cx="8229600" cy="4997348"/>
          </a:xfrm>
        </p:spPr>
      </p:pic>
    </p:spTree>
    <p:extLst>
      <p:ext uri="{BB962C8B-B14F-4D97-AF65-F5344CB8AC3E}">
        <p14:creationId xmlns:p14="http://schemas.microsoft.com/office/powerpoint/2010/main" val="28166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Citigroup (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475" t="-17366" r="-4021" b="25262"/>
          <a:stretch/>
        </p:blipFill>
        <p:spPr>
          <a:xfrm>
            <a:off x="457200" y="640990"/>
            <a:ext cx="8229600" cy="4973609"/>
          </a:xfrm>
        </p:spPr>
      </p:pic>
    </p:spTree>
    <p:extLst>
      <p:ext uri="{BB962C8B-B14F-4D97-AF65-F5344CB8AC3E}">
        <p14:creationId xmlns:p14="http://schemas.microsoft.com/office/powerpoint/2010/main" val="89858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Russell 2000 (IWM)</a:t>
            </a:r>
            <a:br>
              <a:rPr lang="en-US" sz="36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9" b="25978"/>
          <a:stretch/>
        </p:blipFill>
        <p:spPr>
          <a:xfrm>
            <a:off x="457200" y="1371600"/>
            <a:ext cx="8229600" cy="4914257"/>
          </a:xfrm>
        </p:spPr>
      </p:pic>
    </p:spTree>
    <p:extLst>
      <p:ext uri="{BB962C8B-B14F-4D97-AF65-F5344CB8AC3E}">
        <p14:creationId xmlns:p14="http://schemas.microsoft.com/office/powerpoint/2010/main" val="37459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Shanghai-From Bad to Worse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" t="-14426" r="-6894" b="25373"/>
          <a:stretch/>
        </p:blipFill>
        <p:spPr>
          <a:xfrm>
            <a:off x="457200" y="498548"/>
            <a:ext cx="8229600" cy="5495896"/>
          </a:xfrm>
        </p:spPr>
      </p:pic>
    </p:spTree>
    <p:extLst>
      <p:ext uri="{BB962C8B-B14F-4D97-AF65-F5344CB8AC3E}">
        <p14:creationId xmlns:p14="http://schemas.microsoft.com/office/powerpoint/2010/main" val="14451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Hong Kong-also looking weak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73" b="25385"/>
          <a:stretch/>
        </p:blipFill>
        <p:spPr>
          <a:xfrm>
            <a:off x="609600" y="1447800"/>
            <a:ext cx="8229600" cy="5032959"/>
          </a:xfrm>
        </p:spPr>
      </p:pic>
    </p:spTree>
    <p:extLst>
      <p:ext uri="{BB962C8B-B14F-4D97-AF65-F5344CB8AC3E}">
        <p14:creationId xmlns:p14="http://schemas.microsoft.com/office/powerpoint/2010/main" val="7371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400" dirty="0" smtClean="0"/>
              <a:t>-Nikkei with hedged yen</a:t>
            </a:r>
            <a:br>
              <a:rPr lang="en-US" sz="2400" dirty="0" smtClean="0"/>
            </a:br>
            <a:r>
              <a:rPr lang="en-US" sz="2400" dirty="0" smtClean="0"/>
              <a:t>Profit Taking Finally hits– Down 18.5% in 3 weeks</a:t>
            </a:r>
            <a:br>
              <a:rPr lang="en-US" sz="2400" dirty="0" smtClean="0"/>
            </a:br>
            <a:r>
              <a:rPr lang="en-US" sz="2400" dirty="0" smtClean="0"/>
              <a:t>Long 7/$37-$40 call spread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973" t="-23023" r="-7910" b="-12556"/>
          <a:stretch/>
        </p:blipFill>
        <p:spPr>
          <a:xfrm>
            <a:off x="457200" y="688472"/>
            <a:ext cx="8229600" cy="6291198"/>
          </a:xfrm>
        </p:spPr>
      </p:pic>
    </p:spTree>
    <p:extLst>
      <p:ext uri="{BB962C8B-B14F-4D97-AF65-F5344CB8AC3E}">
        <p14:creationId xmlns:p14="http://schemas.microsoft.com/office/powerpoint/2010/main" val="90201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(EEM)-</a:t>
            </a:r>
            <a:r>
              <a:rPr lang="en-US" sz="2400" dirty="0" smtClean="0"/>
              <a:t>Chart of the Week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9" b="20939"/>
          <a:stretch/>
        </p:blipFill>
        <p:spPr>
          <a:xfrm>
            <a:off x="457200" y="1219200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298721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smtClean="0"/>
              <a:t>TUR</a:t>
            </a:r>
            <a:r>
              <a:rPr lang="en-US" dirty="0" smtClean="0"/>
              <a:t>)-</a:t>
            </a:r>
            <a:r>
              <a:rPr lang="en-US" sz="2400" dirty="0" smtClean="0"/>
              <a:t>Worst ETF of the Month, -25%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" b="20557"/>
          <a:stretch/>
        </p:blipFill>
        <p:spPr>
          <a:xfrm>
            <a:off x="457200" y="1371600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110158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Dollar Takes a Breather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*Prime Minister Abe disappoints on his “third arrow” proposals for restructuring the Japanese economy.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*Triggers a massive flush out of new margin shorts.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*Expect to hear about several hedge funds</a:t>
            </a:r>
            <a:br>
              <a:rPr lang="en-US" sz="2000" dirty="0" smtClean="0"/>
            </a:br>
            <a:r>
              <a:rPr lang="en-US" sz="2000" dirty="0" smtClean="0"/>
              <a:t> going bust in coming months</a:t>
            </a:r>
            <a:r>
              <a:rPr lang="en-US" sz="2000" dirty="0"/>
              <a:t> </a:t>
            </a:r>
            <a:r>
              <a:rPr lang="en-US" sz="2000" dirty="0" smtClean="0"/>
              <a:t>on yen shorts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 smtClean="0"/>
              <a:t>Still targeting ¥110</a:t>
            </a:r>
            <a:r>
              <a:rPr lang="en-US" sz="2000" dirty="0"/>
              <a:t> </a:t>
            </a:r>
            <a:r>
              <a:rPr lang="en-US" sz="2000" dirty="0" smtClean="0"/>
              <a:t>by yearend after a</a:t>
            </a:r>
            <a:br>
              <a:rPr lang="en-US" sz="2000" dirty="0" smtClean="0"/>
            </a:br>
            <a:r>
              <a:rPr lang="en-US" sz="2000" dirty="0" smtClean="0"/>
              <a:t> long needed rest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*Aussie crash continues on weak</a:t>
            </a:r>
            <a:br>
              <a:rPr lang="en-US" sz="2000" dirty="0" smtClean="0"/>
            </a:br>
            <a:r>
              <a:rPr lang="en-US" sz="2000" dirty="0" smtClean="0"/>
              <a:t> China, commodities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442380" y="-824428"/>
            <a:ext cx="33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¥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86200"/>
            <a:ext cx="4229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961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Sorry for the Technical Difficulties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store is down, will be back up tomorrow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90800"/>
            <a:ext cx="508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3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49" t="-16554" r="-7227" b="21135"/>
          <a:stretch/>
        </p:blipFill>
        <p:spPr>
          <a:xfrm>
            <a:off x="457200" y="735952"/>
            <a:ext cx="8229600" cy="4926127"/>
          </a:xfrm>
        </p:spPr>
      </p:pic>
    </p:spTree>
    <p:extLst>
      <p:ext uri="{BB962C8B-B14F-4D97-AF65-F5344CB8AC3E}">
        <p14:creationId xmlns:p14="http://schemas.microsoft.com/office/powerpoint/2010/main" val="42267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(FXE)</a:t>
            </a:r>
            <a:r>
              <a:rPr lang="en-US" sz="2400" dirty="0" smtClean="0"/>
              <a:t>- The $126.50 </a:t>
            </a:r>
            <a:r>
              <a:rPr lang="en-US" sz="2400" dirty="0" smtClean="0"/>
              <a:t>Double bottom </a:t>
            </a:r>
            <a:r>
              <a:rPr lang="en-US" sz="2400" dirty="0" smtClean="0"/>
              <a:t>held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780" t="-11010" r="-6537" b="14737"/>
          <a:stretch/>
        </p:blipFill>
        <p:spPr>
          <a:xfrm>
            <a:off x="457200" y="759692"/>
            <a:ext cx="8229600" cy="4878647"/>
          </a:xfrm>
        </p:spPr>
      </p:pic>
    </p:spTree>
    <p:extLst>
      <p:ext uri="{BB962C8B-B14F-4D97-AF65-F5344CB8AC3E}">
        <p14:creationId xmlns:p14="http://schemas.microsoft.com/office/powerpoint/2010/main" val="28491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Australian Dollar (FXA)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 Aussie</a:t>
            </a:r>
            <a:r>
              <a:rPr lang="en-US" sz="2400" dirty="0"/>
              <a:t> </a:t>
            </a:r>
            <a:r>
              <a:rPr lang="en-US" sz="2400" dirty="0" smtClean="0"/>
              <a:t>Crash as Expected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453" t="-13811" r="-8712" b="19583"/>
          <a:stretch/>
        </p:blipFill>
        <p:spPr>
          <a:xfrm>
            <a:off x="457200" y="676602"/>
            <a:ext cx="8229600" cy="5021088"/>
          </a:xfrm>
        </p:spPr>
      </p:pic>
    </p:spTree>
    <p:extLst>
      <p:ext uri="{BB962C8B-B14F-4D97-AF65-F5344CB8AC3E}">
        <p14:creationId xmlns:p14="http://schemas.microsoft.com/office/powerpoint/2010/main" val="35873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 smtClean="0"/>
              <a:t>Japanese Yen </a:t>
            </a:r>
            <a:r>
              <a:rPr lang="en-US" sz="3600" dirty="0" smtClean="0"/>
              <a:t>(</a:t>
            </a:r>
            <a:r>
              <a:rPr lang="en-US" sz="3600" dirty="0" smtClean="0"/>
              <a:t>FXY</a:t>
            </a:r>
            <a:r>
              <a:rPr lang="en-US" sz="3600" dirty="0" smtClean="0"/>
              <a:t>)</a:t>
            </a:r>
            <a:r>
              <a:rPr lang="en-US" sz="2400" b="1" dirty="0" smtClean="0"/>
              <a:t>-</a:t>
            </a:r>
            <a:br>
              <a:rPr lang="en-US" sz="2400" b="1" dirty="0" smtClean="0"/>
            </a:br>
            <a:r>
              <a:rPr lang="en-US" sz="2400" b="1" dirty="0" smtClean="0"/>
              <a:t>long the (FXY) 7/$105-$108 in-the-money bear put spread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790" t="-21234" r="-7342" b="20925"/>
          <a:stretch/>
        </p:blipFill>
        <p:spPr>
          <a:xfrm>
            <a:off x="457200" y="685800"/>
            <a:ext cx="8229600" cy="5562599"/>
          </a:xfrm>
        </p:spPr>
      </p:pic>
    </p:spTree>
    <p:extLst>
      <p:ext uri="{BB962C8B-B14F-4D97-AF65-F5344CB8AC3E}">
        <p14:creationId xmlns:p14="http://schemas.microsoft.com/office/powerpoint/2010/main" val="274397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sz="2800" dirty="0" smtClean="0"/>
              <a:t>(YCS)-200% short yen ETF</a:t>
            </a:r>
            <a:br>
              <a:rPr lang="en-US" sz="28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133" t="-13193" r="-4423" b="20837"/>
          <a:stretch/>
        </p:blipFill>
        <p:spPr>
          <a:xfrm>
            <a:off x="457200" y="712212"/>
            <a:ext cx="8229600" cy="5151660"/>
          </a:xfrm>
        </p:spPr>
      </p:pic>
    </p:spTree>
    <p:extLst>
      <p:ext uri="{BB962C8B-B14F-4D97-AF65-F5344CB8AC3E}">
        <p14:creationId xmlns:p14="http://schemas.microsoft.com/office/powerpoint/2010/main" val="265865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Energy-Stagnating Again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</a:t>
            </a:r>
            <a:r>
              <a:rPr lang="en-US" sz="2200" dirty="0" smtClean="0"/>
              <a:t>US production rockets 35% in two years,</a:t>
            </a:r>
            <a:br>
              <a:rPr lang="en-US" sz="2200" dirty="0" smtClean="0"/>
            </a:br>
            <a:r>
              <a:rPr lang="en-US" sz="2200" dirty="0" smtClean="0"/>
              <a:t>from 5.6 to 7.5 million b/d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*Ranges too narrow to </a:t>
            </a:r>
            <a:r>
              <a:rPr lang="en-US" sz="2200" dirty="0" smtClean="0"/>
              <a:t>trade, sheiks manipulating price to keep it up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</a:t>
            </a:r>
            <a:r>
              <a:rPr lang="en-US" sz="2200" dirty="0" smtClean="0"/>
              <a:t>Gasoline prices falling into summer</a:t>
            </a:r>
            <a:br>
              <a:rPr lang="en-US" sz="2200" dirty="0" smtClean="0"/>
            </a:br>
            <a:r>
              <a:rPr lang="en-US" sz="2200" dirty="0" smtClean="0"/>
              <a:t>never happens, new US supplies leveraging</a:t>
            </a:r>
            <a:br>
              <a:rPr lang="en-US" sz="2200" dirty="0" smtClean="0"/>
            </a:br>
            <a:r>
              <a:rPr lang="en-US" sz="2200" dirty="0" smtClean="0"/>
              <a:t>accelerating conservation (Tesla)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*US cutting back most expensive foreign</a:t>
            </a:r>
            <a:br>
              <a:rPr lang="en-US" sz="2200" dirty="0" smtClean="0"/>
            </a:br>
            <a:r>
              <a:rPr lang="en-US" sz="2200" dirty="0" smtClean="0"/>
              <a:t> purchases first, in Nigeria and Angola,</a:t>
            </a:r>
            <a:br>
              <a:rPr lang="en-US" sz="2200" dirty="0" smtClean="0"/>
            </a:br>
            <a:r>
              <a:rPr lang="en-US" sz="2200" dirty="0" smtClean="0"/>
              <a:t> shifting exports to China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</a:t>
            </a:r>
            <a:r>
              <a:rPr lang="en-US" sz="2200" dirty="0" err="1" smtClean="0"/>
              <a:t>Natgas</a:t>
            </a:r>
            <a:r>
              <a:rPr lang="en-US" sz="2200" dirty="0" smtClean="0"/>
              <a:t> shocker on new supplies going</a:t>
            </a:r>
            <a:br>
              <a:rPr lang="en-US" sz="2200" dirty="0" smtClean="0"/>
            </a:br>
            <a:r>
              <a:rPr lang="en-US" sz="2200" dirty="0" smtClean="0"/>
              <a:t>into storage, 111 Billion cubic feet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038600"/>
            <a:ext cx="3497102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Crude-Narrow Range is Death for Trader,</a:t>
            </a:r>
            <a:br>
              <a:rPr lang="en-US" sz="2800" dirty="0" smtClean="0"/>
            </a:br>
            <a:r>
              <a:rPr lang="en-US" sz="2400" dirty="0" smtClean="0"/>
              <a:t>But don’t dare short volatility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" b="39568"/>
          <a:stretch/>
        </p:blipFill>
        <p:spPr>
          <a:xfrm>
            <a:off x="685800" y="1295400"/>
            <a:ext cx="8229600" cy="5104181"/>
          </a:xfrm>
        </p:spPr>
      </p:pic>
    </p:spTree>
    <p:extLst>
      <p:ext uri="{BB962C8B-B14F-4D97-AF65-F5344CB8AC3E}">
        <p14:creationId xmlns:p14="http://schemas.microsoft.com/office/powerpoint/2010/main" val="29644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(USO)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" b="-443"/>
          <a:stretch/>
        </p:blipFill>
        <p:spPr>
          <a:xfrm>
            <a:off x="1600200" y="1524000"/>
            <a:ext cx="6019800" cy="4116496"/>
          </a:xfrm>
        </p:spPr>
      </p:pic>
    </p:spTree>
    <p:extLst>
      <p:ext uri="{BB962C8B-B14F-4D97-AF65-F5344CB8AC3E}">
        <p14:creationId xmlns:p14="http://schemas.microsoft.com/office/powerpoint/2010/main" val="77353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Gas-Double Top in Place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157" t="-14568" r="-4922" b="21630"/>
          <a:stretch/>
        </p:blipFill>
        <p:spPr>
          <a:xfrm>
            <a:off x="457200" y="712212"/>
            <a:ext cx="8229600" cy="4985478"/>
          </a:xfrm>
        </p:spPr>
      </p:pic>
    </p:spTree>
    <p:extLst>
      <p:ext uri="{BB962C8B-B14F-4D97-AF65-F5344CB8AC3E}">
        <p14:creationId xmlns:p14="http://schemas.microsoft.com/office/powerpoint/2010/main" val="16740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Copper- China drag still hurts</a:t>
            </a:r>
            <a:br>
              <a:rPr lang="en-US" sz="3200" dirty="0" smtClean="0"/>
            </a:br>
            <a:r>
              <a:rPr lang="en-US" sz="2400" dirty="0" smtClean="0"/>
              <a:t>Not drinking the Kool-Aid – End of the Commodity </a:t>
            </a:r>
            <a:r>
              <a:rPr lang="en-US" sz="2400" dirty="0" err="1" smtClean="0"/>
              <a:t>Supercycle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18" t="-14140" r="-5299" b="20688"/>
          <a:stretch/>
        </p:blipFill>
        <p:spPr>
          <a:xfrm>
            <a:off x="457200" y="700342"/>
            <a:ext cx="8229600" cy="5068568"/>
          </a:xfrm>
        </p:spPr>
      </p:pic>
    </p:spTree>
    <p:extLst>
      <p:ext uri="{BB962C8B-B14F-4D97-AF65-F5344CB8AC3E}">
        <p14:creationId xmlns:p14="http://schemas.microsoft.com/office/powerpoint/2010/main" val="212534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2013 Schedule-Updated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July 2 New York</a:t>
            </a:r>
            <a:br>
              <a:rPr lang="en-US" sz="2400" dirty="0" smtClean="0"/>
            </a:br>
            <a:r>
              <a:rPr lang="en-US" sz="2400" dirty="0" smtClean="0"/>
              <a:t>July 8 London, England</a:t>
            </a:r>
            <a:br>
              <a:rPr lang="en-US" sz="2400" dirty="0" smtClean="0"/>
            </a:br>
            <a:r>
              <a:rPr lang="en-US" sz="2400" dirty="0" smtClean="0"/>
              <a:t>July 12 Amsterdam, Neth.</a:t>
            </a:r>
            <a:br>
              <a:rPr lang="en-US" sz="2400" dirty="0" smtClean="0"/>
            </a:br>
            <a:r>
              <a:rPr lang="en-US" sz="2400" dirty="0" smtClean="0"/>
              <a:t>July 16 Berlin, Germany</a:t>
            </a:r>
            <a:br>
              <a:rPr lang="en-US" sz="2400" dirty="0" smtClean="0"/>
            </a:br>
            <a:r>
              <a:rPr lang="en-US" sz="2400" dirty="0" smtClean="0"/>
              <a:t>July 19 Frankfurt, Germany</a:t>
            </a:r>
            <a:br>
              <a:rPr lang="en-US" sz="2400" dirty="0" smtClean="0"/>
            </a:br>
            <a:r>
              <a:rPr lang="en-US" sz="2400" dirty="0" smtClean="0"/>
              <a:t>July 25 Portofino, Italy</a:t>
            </a:r>
            <a:br>
              <a:rPr lang="en-US" sz="2400" dirty="0" smtClean="0"/>
            </a:br>
            <a:r>
              <a:rPr lang="en-US" sz="2400" dirty="0" smtClean="0"/>
              <a:t>August 1 Mykonos, Greece</a:t>
            </a:r>
            <a:br>
              <a:rPr lang="en-US" sz="2400" dirty="0" smtClean="0"/>
            </a:br>
            <a:r>
              <a:rPr lang="en-US" sz="2400" dirty="0" smtClean="0"/>
              <a:t>August 9 Zermatt, Switzerland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u="sng" dirty="0" smtClean="0"/>
              <a:t>Planning</a:t>
            </a:r>
            <a:br>
              <a:rPr lang="en-US" sz="2400" b="1" u="sng" dirty="0" smtClean="0"/>
            </a:br>
            <a:r>
              <a:rPr lang="en-US" sz="2400" b="1" dirty="0" smtClean="0"/>
              <a:t>September  Singapore                    Australia  March, 2014</a:t>
            </a:r>
            <a:endParaRPr lang="en-US" sz="2400" b="1" dirty="0"/>
          </a:p>
        </p:txBody>
      </p:sp>
      <p:pic>
        <p:nvPicPr>
          <p:cNvPr id="5" name="Picture 4" descr="IMG_04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981200"/>
            <a:ext cx="334314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43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Precious Metals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*Gold speculative shorts are</a:t>
            </a:r>
            <a:br>
              <a:rPr lang="en-US" sz="2400" dirty="0" smtClean="0"/>
            </a:br>
            <a:r>
              <a:rPr lang="en-US" sz="2400" dirty="0" smtClean="0"/>
              <a:t> the largest in history again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*Reserve Bank of India </a:t>
            </a:r>
            <a:r>
              <a:rPr lang="en-US" sz="2400" dirty="0" smtClean="0"/>
              <a:t>buys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 smtClean="0"/>
              <a:t>162 tonnes of gold in May,</a:t>
            </a:r>
            <a:br>
              <a:rPr lang="en-US" sz="2400" dirty="0" smtClean="0"/>
            </a:br>
            <a:r>
              <a:rPr lang="en-US" sz="2400" dirty="0" smtClean="0"/>
              <a:t>double normal rate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 smtClean="0"/>
              <a:t>new purchase restrictions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*Play the $130-$143 range in the (GLD)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0442380" y="-824428"/>
            <a:ext cx="33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¥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987800" cy="2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87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Gold-Building a base</a:t>
            </a:r>
            <a:br>
              <a:rPr lang="en-US" sz="3600" dirty="0" smtClean="0"/>
            </a:br>
            <a:r>
              <a:rPr lang="en-US" sz="2400" dirty="0" smtClean="0"/>
              <a:t>Long the 6/$125-$130 in-the-money bull call spread</a:t>
            </a:r>
            <a:br>
              <a:rPr lang="en-US" sz="2400" dirty="0" smtClean="0"/>
            </a:br>
            <a:r>
              <a:rPr lang="en-US" sz="2400" dirty="0" smtClean="0"/>
              <a:t>7 Days to run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089" t="-19534" r="-13632" b="-13670"/>
          <a:stretch/>
        </p:blipFill>
        <p:spPr>
          <a:xfrm>
            <a:off x="457200" y="838200"/>
            <a:ext cx="8229600" cy="6367003"/>
          </a:xfrm>
        </p:spPr>
      </p:pic>
    </p:spTree>
    <p:extLst>
      <p:ext uri="{BB962C8B-B14F-4D97-AF65-F5344CB8AC3E}">
        <p14:creationId xmlns:p14="http://schemas.microsoft.com/office/powerpoint/2010/main" val="219238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 (GLD)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862" t="-19602" r="-17570" b="-22640"/>
          <a:stretch/>
        </p:blipFill>
        <p:spPr>
          <a:xfrm>
            <a:off x="457200" y="498548"/>
            <a:ext cx="8229600" cy="6718525"/>
          </a:xfrm>
        </p:spPr>
      </p:pic>
    </p:spTree>
    <p:extLst>
      <p:ext uri="{BB962C8B-B14F-4D97-AF65-F5344CB8AC3E}">
        <p14:creationId xmlns:p14="http://schemas.microsoft.com/office/powerpoint/2010/main" val="329994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 (SLV)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651" t="-13012" r="-4734" b="21747"/>
          <a:stretch/>
        </p:blipFill>
        <p:spPr>
          <a:xfrm>
            <a:off x="457200" y="747822"/>
            <a:ext cx="8229600" cy="4949867"/>
          </a:xfrm>
        </p:spPr>
      </p:pic>
    </p:spTree>
    <p:extLst>
      <p:ext uri="{BB962C8B-B14F-4D97-AF65-F5344CB8AC3E}">
        <p14:creationId xmlns:p14="http://schemas.microsoft.com/office/powerpoint/2010/main" val="82320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Palladium (PALL</a:t>
            </a:r>
            <a:r>
              <a:rPr lang="en-US" sz="3600" dirty="0"/>
              <a:t>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979" t="-10376" r="-3059" b="20318"/>
          <a:stretch/>
        </p:blipFill>
        <p:spPr>
          <a:xfrm>
            <a:off x="457200" y="712212"/>
            <a:ext cx="8229600" cy="5151660"/>
          </a:xfrm>
        </p:spPr>
      </p:pic>
    </p:spTree>
    <p:extLst>
      <p:ext uri="{BB962C8B-B14F-4D97-AF65-F5344CB8AC3E}">
        <p14:creationId xmlns:p14="http://schemas.microsoft.com/office/powerpoint/2010/main" val="2214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Ags-The Bottom May be In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*USDA report on Wednesday may cut back corn forecast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*Need weather extreme to get a price movement, either to hot or too cold.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*So Far, its too cold, with unseasonable cool</a:t>
            </a:r>
            <a:br>
              <a:rPr lang="en-US" sz="1800" dirty="0" smtClean="0"/>
            </a:br>
            <a:r>
              <a:rPr lang="en-US" sz="1800" dirty="0" smtClean="0"/>
              <a:t>weather in the Midwest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*97 million acres of corn planted now, highest in 80 years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*How much will global warming wipe out</a:t>
            </a:r>
            <a:br>
              <a:rPr lang="en-US" sz="1800" dirty="0" smtClean="0"/>
            </a:br>
            <a:r>
              <a:rPr lang="en-US" sz="1800" dirty="0" smtClean="0"/>
              <a:t> this year, a quarter, or none?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*Chinese corn exports down 93% YOY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*The set up for the summer global</a:t>
            </a:r>
            <a:br>
              <a:rPr lang="en-US" sz="2000" dirty="0" smtClean="0"/>
            </a:br>
            <a:r>
              <a:rPr lang="en-US" sz="2000" dirty="0" smtClean="0"/>
              <a:t> warming trade may be here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810000"/>
            <a:ext cx="3619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</a:t>
            </a:r>
            <a:r>
              <a:rPr lang="en-US" smtClean="0"/>
              <a:t>Drought Monitor</a:t>
            </a:r>
            <a:endParaRPr lang="en-US"/>
          </a:p>
        </p:txBody>
      </p:sp>
      <p:pic>
        <p:nvPicPr>
          <p:cNvPr id="4" name="Content Placeholder 3" descr="drm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13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52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95" t="-11839" r="-3339" b="20639"/>
          <a:stretch/>
        </p:blipFill>
        <p:spPr>
          <a:xfrm>
            <a:off x="533400" y="762000"/>
            <a:ext cx="8229600" cy="5303665"/>
          </a:xfrm>
        </p:spPr>
      </p:pic>
    </p:spTree>
    <p:extLst>
      <p:ext uri="{BB962C8B-B14F-4D97-AF65-F5344CB8AC3E}">
        <p14:creationId xmlns:p14="http://schemas.microsoft.com/office/powerpoint/2010/main" val="61987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iPath</a:t>
            </a:r>
            <a:r>
              <a:rPr lang="en-US" sz="2800" dirty="0" smtClean="0"/>
              <a:t> Dow Jones-AIG Total Return Grain Index ETF (JJG)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556" t="-11497" r="-7643" b="-11286"/>
          <a:stretch/>
        </p:blipFill>
        <p:spPr>
          <a:xfrm>
            <a:off x="457200" y="629120"/>
            <a:ext cx="8229600" cy="6338679"/>
          </a:xfrm>
        </p:spPr>
      </p:pic>
    </p:spTree>
    <p:extLst>
      <p:ext uri="{BB962C8B-B14F-4D97-AF65-F5344CB8AC3E}">
        <p14:creationId xmlns:p14="http://schemas.microsoft.com/office/powerpoint/2010/main" val="254566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Estate-Still on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*Yes, the stocks can fall!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905000"/>
            <a:ext cx="29475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York</a:t>
            </a:r>
            <a:br>
              <a:rPr lang="en-US" sz="2400" b="1" dirty="0" smtClean="0"/>
            </a:br>
            <a:r>
              <a:rPr lang="en-US" sz="2400" b="1" dirty="0" smtClean="0"/>
              <a:t>July 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524000"/>
            <a:ext cx="131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London</a:t>
            </a:r>
            <a:br>
              <a:rPr lang="en-US" sz="2400" b="1" dirty="0" smtClean="0"/>
            </a:br>
            <a:r>
              <a:rPr lang="en-US" sz="2400" b="1" dirty="0" smtClean="0"/>
              <a:t>July 8</a:t>
            </a:r>
            <a:endParaRPr lang="en-US" sz="2400" b="1" dirty="0"/>
          </a:p>
        </p:txBody>
      </p:sp>
      <p:pic>
        <p:nvPicPr>
          <p:cNvPr id="9" name="il_fi" descr="Description: http://www.mapsofworld.com/travel-destinations/images/empire-state-buildin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60985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590800"/>
            <a:ext cx="394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63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(IYR)- iShares Real Estate ETF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760" t="-15694" r="-7641" b="-8217"/>
          <a:stretch/>
        </p:blipFill>
        <p:spPr>
          <a:xfrm>
            <a:off x="457200" y="676602"/>
            <a:ext cx="8229600" cy="6279328"/>
          </a:xfrm>
        </p:spPr>
      </p:pic>
    </p:spTree>
    <p:extLst>
      <p:ext uri="{BB962C8B-B14F-4D97-AF65-F5344CB8AC3E}">
        <p14:creationId xmlns:p14="http://schemas.microsoft.com/office/powerpoint/2010/main" val="39400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March S&amp;P Case –Shiller</a:t>
            </a:r>
            <a:br>
              <a:rPr lang="en-US" sz="3200" dirty="0" smtClean="0"/>
            </a:br>
            <a:r>
              <a:rPr lang="en-US" sz="3200" dirty="0" smtClean="0"/>
              <a:t>Back to 2003 prices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20" b="5469"/>
          <a:stretch/>
        </p:blipFill>
        <p:spPr>
          <a:xfrm>
            <a:off x="457200" y="1376942"/>
            <a:ext cx="8229600" cy="5234752"/>
          </a:xfrm>
        </p:spPr>
      </p:pic>
    </p:spTree>
    <p:extLst>
      <p:ext uri="{BB962C8B-B14F-4D97-AF65-F5344CB8AC3E}">
        <p14:creationId xmlns:p14="http://schemas.microsoft.com/office/powerpoint/2010/main" val="203663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Permits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888" t="-17946" r="-23361" b="-17246"/>
          <a:stretch/>
        </p:blipFill>
        <p:spPr>
          <a:xfrm>
            <a:off x="457200" y="510418"/>
            <a:ext cx="8229600" cy="6706655"/>
          </a:xfrm>
        </p:spPr>
      </p:pic>
    </p:spTree>
    <p:extLst>
      <p:ext uri="{BB962C8B-B14F-4D97-AF65-F5344CB8AC3E}">
        <p14:creationId xmlns:p14="http://schemas.microsoft.com/office/powerpoint/2010/main" val="27775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Starts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058" t="-13470" r="-13057" b="-12893"/>
          <a:stretch/>
        </p:blipFill>
        <p:spPr>
          <a:xfrm>
            <a:off x="609600" y="533400"/>
            <a:ext cx="7924800" cy="6755454"/>
          </a:xfrm>
        </p:spPr>
      </p:pic>
    </p:spTree>
    <p:extLst>
      <p:ext uri="{BB962C8B-B14F-4D97-AF65-F5344CB8AC3E}">
        <p14:creationId xmlns:p14="http://schemas.microsoft.com/office/powerpoint/2010/main" val="38421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Good Until Proven Guilty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</a:t>
            </a:r>
            <a:r>
              <a:rPr lang="en-US" sz="2400" dirty="0"/>
              <a:t>5</a:t>
            </a:r>
            <a:r>
              <a:rPr lang="en-US" sz="2400" dirty="0" smtClean="0"/>
              <a:t>% dips</a:t>
            </a:r>
            <a:r>
              <a:rPr lang="en-US" sz="2400" dirty="0"/>
              <a:t> </a:t>
            </a:r>
            <a:r>
              <a:rPr lang="en-US" sz="2400" dirty="0" smtClean="0"/>
              <a:t>with OTM calls</a:t>
            </a:r>
            <a:br>
              <a:rPr lang="en-US" sz="2400" dirty="0" smtClean="0"/>
            </a:br>
            <a:r>
              <a:rPr lang="en-US" sz="2400" dirty="0" smtClean="0"/>
              <a:t>*Bonds- Get reader to buy in the 2.40%’s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on any rallies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–putting in short term bottom</a:t>
            </a:r>
            <a:br>
              <a:rPr lang="en-US" sz="2400" dirty="0" smtClean="0"/>
            </a:br>
            <a:r>
              <a:rPr lang="en-US" sz="2400" dirty="0" smtClean="0"/>
              <a:t>*Volatility-took late to buy, may peak soon</a:t>
            </a:r>
            <a:br>
              <a:rPr lang="en-US" sz="2400" dirty="0" smtClean="0"/>
            </a:br>
            <a:r>
              <a:rPr lang="en-US" sz="2400" dirty="0" smtClean="0"/>
              <a:t>*The </a:t>
            </a:r>
            <a:r>
              <a:rPr lang="en-US" sz="2400" dirty="0"/>
              <a:t>A</a:t>
            </a:r>
            <a:r>
              <a:rPr lang="en-US" sz="2400" dirty="0" smtClean="0"/>
              <a:t>gs –Grinding up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too late to touch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June 26, 2013</a:t>
            </a:r>
            <a:br>
              <a:rPr lang="en-US" sz="2700" dirty="0" smtClean="0"/>
            </a:br>
            <a:r>
              <a:rPr lang="en-US" sz="3100" b="1" dirty="0" smtClean="0"/>
              <a:t>11:00 EST!</a:t>
            </a:r>
            <a:endParaRPr lang="en-US" sz="3100" b="1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27370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Amsterdam</a:t>
            </a:r>
            <a:br>
              <a:rPr lang="en-US" sz="2400" b="1" dirty="0" smtClean="0"/>
            </a:br>
            <a:r>
              <a:rPr lang="en-US" sz="2400" b="1" dirty="0" smtClean="0"/>
              <a:t>July 12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61954" y="1524000"/>
            <a:ext cx="122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Berlin</a:t>
            </a:r>
            <a:br>
              <a:rPr lang="en-US" sz="2400" b="1" dirty="0" smtClean="0"/>
            </a:br>
            <a:r>
              <a:rPr lang="en-US" sz="2400" b="1" dirty="0" smtClean="0"/>
              <a:t>July 16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514600"/>
            <a:ext cx="37719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514600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6410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Beating the Entire Market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*2013 YTD </a:t>
            </a:r>
            <a:r>
              <a:rPr lang="en-US" sz="2400" dirty="0" smtClean="0">
                <a:solidFill>
                  <a:srgbClr val="008000"/>
                </a:solidFill>
              </a:rPr>
              <a:t>+33.6%</a:t>
            </a:r>
            <a:r>
              <a:rPr lang="en-US" sz="2400" dirty="0" smtClean="0"/>
              <a:t>, compared to 15%</a:t>
            </a:r>
            <a:br>
              <a:rPr lang="en-US" sz="2400" dirty="0" smtClean="0"/>
            </a:br>
            <a:r>
              <a:rPr lang="en-US" sz="2400" dirty="0" smtClean="0"/>
              <a:t>for the Dow, beating it by 18.6%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*June </a:t>
            </a:r>
            <a:r>
              <a:rPr lang="en-US" sz="2400" dirty="0" smtClean="0">
                <a:solidFill>
                  <a:srgbClr val="FF0000"/>
                </a:solidFill>
              </a:rPr>
              <a:t>-1.85%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*First 124 </a:t>
            </a:r>
            <a:r>
              <a:rPr lang="en-US" sz="2400" dirty="0"/>
              <a:t>weeks of </a:t>
            </a:r>
            <a:r>
              <a:rPr lang="en-US" sz="2400" dirty="0" smtClean="0"/>
              <a:t>Trading </a:t>
            </a:r>
            <a:r>
              <a:rPr lang="en-US" sz="2400" dirty="0" smtClean="0">
                <a:solidFill>
                  <a:srgbClr val="008000"/>
                </a:solidFill>
              </a:rPr>
              <a:t>+88.9%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+23%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br>
              <a:rPr lang="en-US" sz="2000" dirty="0" smtClean="0"/>
            </a:br>
            <a:r>
              <a:rPr lang="en-US" sz="2000" dirty="0" smtClean="0"/>
              <a:t>A 66% outperformance of the index, a 4X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134 out of 189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u="sng" dirty="0" smtClean="0"/>
              <a:t>70.9% success rate on closed trades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2400" dirty="0" smtClean="0"/>
              <a:t>Running small net long</a:t>
            </a:r>
            <a:br>
              <a:rPr lang="en-US" sz="2400" dirty="0" smtClean="0"/>
            </a:br>
            <a:r>
              <a:rPr lang="en-US" sz="1800" dirty="0" smtClean="0"/>
              <a:t>Market Risk is Now Very -High-keep positions small</a:t>
            </a:r>
            <a:br>
              <a:rPr lang="en-US" sz="1800" dirty="0" smtClean="0"/>
            </a:br>
            <a:r>
              <a:rPr lang="en-US" sz="1800" dirty="0" smtClean="0"/>
              <a:t>Markets are Looking for their summer range,</a:t>
            </a:r>
            <a:br>
              <a:rPr lang="en-US" sz="1800" dirty="0" smtClean="0"/>
            </a:br>
            <a:r>
              <a:rPr lang="en-US" sz="1800" dirty="0" smtClean="0"/>
              <a:t>Lots of volatility within range to be defined</a:t>
            </a:r>
            <a:endParaRPr lang="en-US" sz="1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50248"/>
              </p:ext>
            </p:extLst>
          </p:nvPr>
        </p:nvGraphicFramePr>
        <p:xfrm>
          <a:off x="5029200" y="2133600"/>
          <a:ext cx="3556000" cy="39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63506"/>
              </p:ext>
            </p:extLst>
          </p:nvPr>
        </p:nvGraphicFramePr>
        <p:xfrm>
          <a:off x="914400" y="1905000"/>
          <a:ext cx="3708400" cy="3962400"/>
        </p:xfrm>
        <a:graphic>
          <a:graphicData uri="http://schemas.openxmlformats.org/drawingml/2006/table">
            <a:tbl>
              <a:tblPr/>
              <a:tblGrid>
                <a:gridCol w="2654300"/>
                <a:gridCol w="10541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(DXJ) 7/$37-$40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(AAPL) 6/$380-$410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7/$105-$108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6/$120-$125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1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13116</TotalTime>
  <Words>556</Words>
  <Application>Microsoft Macintosh PowerPoint</Application>
  <PresentationFormat>On-screen Show (4:3)</PresentationFormat>
  <Paragraphs>108</Paragraphs>
  <Slides>65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Please Stand By for John Thomas Wednesday, June 12, 2013 Global Trading Dispatch</vt:lpstr>
      <vt:lpstr>The Mad Hedge Fund Trader “Looking for the Summer Ranges”</vt:lpstr>
      <vt:lpstr>To buy strategy luncheon tickets Please Go to www.madhedgefundtrader.com   Next Strategy Webinar Wednesday, June 26, 2013 11:00 EST!</vt:lpstr>
      <vt:lpstr>Sorry for the Technical Difficulties</vt:lpstr>
      <vt:lpstr>MHFT Global Strategy Luncheons Buy tickets at www.madhedgefundtrader.com  2013 Schedule-Updated</vt:lpstr>
      <vt:lpstr>MHFT Global Strategy Luncheons Buy tickets at www.madhedgefundtrader.com </vt:lpstr>
      <vt:lpstr>MHFT Global Strategy Luncheons Buy tickets at www.madhedgefundtrader.com </vt:lpstr>
      <vt:lpstr>Trade Alert Performance Beating the Entire Market</vt:lpstr>
      <vt:lpstr>Portfolio Review-Running small net long Market Risk is Now Very -High-keep positions small Markets are Looking for their summer range, Lots of volatility within range to be defined</vt:lpstr>
      <vt:lpstr>Performance Year to Date +33.7% Taking another run at 40% </vt:lpstr>
      <vt:lpstr>Performance Since Inception +35.5% Average Annualized Return</vt:lpstr>
      <vt:lpstr>The Jim Parker View The Mad Day Trader</vt:lpstr>
      <vt:lpstr>The Economy-A Muddy Picture</vt:lpstr>
      <vt:lpstr>Weekly Jobless Claims -11,000 fall to 346,000 is just weekly noise New 5 year low, Downtrend still in place</vt:lpstr>
      <vt:lpstr>Ten Years of Nonfarm Payroll</vt:lpstr>
      <vt:lpstr>Bonds-Crash Fears Return</vt:lpstr>
      <vt:lpstr>($TNX)</vt:lpstr>
      <vt:lpstr>7-10 Year Bond ETF (IEF)</vt:lpstr>
      <vt:lpstr>Short Treasuries (TBT) Top of the Range-Take profits</vt:lpstr>
      <vt:lpstr>Municipal Bonds (MUB)-Ouch!, Mix of AAA, AA, and A rated bonds</vt:lpstr>
      <vt:lpstr>(JNK)-6.43% Yield, Departing Bubble Territory </vt:lpstr>
      <vt:lpstr>(LINE)-MLP’s get whacked</vt:lpstr>
      <vt:lpstr>(SJB)-Short Junk ETF-Late in the Move </vt:lpstr>
      <vt:lpstr>Japanese Government Bonds </vt:lpstr>
      <vt:lpstr>Stocks-Looking for the Summer Ranges</vt:lpstr>
      <vt:lpstr>Dow Average</vt:lpstr>
      <vt:lpstr>(SPY)-Finally got our 5% dip waiting to buy the dip with 7/$150-$155 call spread</vt:lpstr>
      <vt:lpstr>(SPX)-The 30,000 view </vt:lpstr>
      <vt:lpstr>(QQQ)-Back in Play</vt:lpstr>
      <vt:lpstr>(VIX)-Showing a Pulse</vt:lpstr>
      <vt:lpstr>(AAPL)- The Bottom is In long 6/$380-410 call spread=7 Days to run</vt:lpstr>
      <vt:lpstr>Citigroup (C)</vt:lpstr>
      <vt:lpstr> Russell 2000 (IWM) </vt:lpstr>
      <vt:lpstr>Shanghai-From Bad to Worse</vt:lpstr>
      <vt:lpstr>Hong Kong-also looking weak</vt:lpstr>
      <vt:lpstr>(DXJ)--Nikkei with hedged yen Profit Taking Finally hits– Down 18.5% in 3 weeks Long 7/$37-$40 call spread</vt:lpstr>
      <vt:lpstr>(EEM)-Chart of the Week</vt:lpstr>
      <vt:lpstr>(TUR)-Worst ETF of the Month, -25%</vt:lpstr>
      <vt:lpstr>Dollar Takes a Breather</vt:lpstr>
      <vt:lpstr>Long Dollar Basket (UUP)</vt:lpstr>
      <vt:lpstr>Euro (FXE)- The $126.50 Double bottom held </vt:lpstr>
      <vt:lpstr>Australian Dollar (FXA)  Aussie Crash as Expected</vt:lpstr>
      <vt:lpstr>Japanese Yen (FXY)- long the (FXY) 7/$105-$108 in-the-money bear put spread</vt:lpstr>
      <vt:lpstr>(YCS)-200% short yen ETF </vt:lpstr>
      <vt:lpstr>Energy-Stagnating Again</vt:lpstr>
      <vt:lpstr>Crude-Narrow Range is Death for Trader, But don’t dare short volatility</vt:lpstr>
      <vt:lpstr>(USO)</vt:lpstr>
      <vt:lpstr>Natural Gas-Double Top in Place</vt:lpstr>
      <vt:lpstr>Copper- China drag still hurts Not drinking the Kool-Aid – End of the Commodity Supercycle</vt:lpstr>
      <vt:lpstr>Precious Metals</vt:lpstr>
      <vt:lpstr>Gold-Building a base Long the 6/$125-$130 in-the-money bull call spread 7 Days to run</vt:lpstr>
      <vt:lpstr>Gold (GLD)</vt:lpstr>
      <vt:lpstr>Silver (SLV)</vt:lpstr>
      <vt:lpstr>Palladium (PALL) </vt:lpstr>
      <vt:lpstr>The Ags-The Bottom May be In</vt:lpstr>
      <vt:lpstr>US Drought Monitor</vt:lpstr>
      <vt:lpstr>(CORN)</vt:lpstr>
      <vt:lpstr>iPath Dow Jones-AIG Total Return Grain Index ETF (JJG)</vt:lpstr>
      <vt:lpstr>Real Estate-Still on Fire</vt:lpstr>
      <vt:lpstr>(IYR)- iShares Real Estate ETF</vt:lpstr>
      <vt:lpstr>March S&amp;P Case –Shiller Back to 2003 prices</vt:lpstr>
      <vt:lpstr>Building Permits</vt:lpstr>
      <vt:lpstr>Housing Starts</vt:lpstr>
      <vt:lpstr>Trade Sheet-No Change “RISK ON” Good Until Proven Guilty</vt:lpstr>
      <vt:lpstr>To buy strategy luncheon tickets Please Go to www.madhedgefundtrader.com   Next Strategy Webinar Wednesday, June 26, 2013 11:00 EST!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 Bronte</cp:lastModifiedBy>
  <cp:revision>2840</cp:revision>
  <cp:lastPrinted>2013-05-17T20:14:41Z</cp:lastPrinted>
  <dcterms:created xsi:type="dcterms:W3CDTF">2009-05-20T21:55:50Z</dcterms:created>
  <dcterms:modified xsi:type="dcterms:W3CDTF">2013-06-12T15:36:22Z</dcterms:modified>
</cp:coreProperties>
</file>