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53" r:id="rId2"/>
    <p:sldId id="256" r:id="rId3"/>
    <p:sldId id="505" r:id="rId4"/>
    <p:sldId id="504" r:id="rId5"/>
    <p:sldId id="354" r:id="rId6"/>
    <p:sldId id="355" r:id="rId7"/>
    <p:sldId id="613" r:id="rId8"/>
    <p:sldId id="540" r:id="rId9"/>
    <p:sldId id="599" r:id="rId10"/>
    <p:sldId id="590" r:id="rId11"/>
    <p:sldId id="503" r:id="rId12"/>
    <p:sldId id="437" r:id="rId13"/>
    <p:sldId id="541" r:id="rId14"/>
    <p:sldId id="439" r:id="rId15"/>
    <p:sldId id="565" r:id="rId16"/>
    <p:sldId id="611" r:id="rId17"/>
    <p:sldId id="498" r:id="rId18"/>
    <p:sldId id="612" r:id="rId19"/>
    <p:sldId id="607" r:id="rId20"/>
    <p:sldId id="420" r:id="rId21"/>
    <p:sldId id="589" r:id="rId22"/>
    <p:sldId id="610" r:id="rId23"/>
    <p:sldId id="594" r:id="rId24"/>
    <p:sldId id="431" r:id="rId25"/>
    <p:sldId id="574" r:id="rId26"/>
    <p:sldId id="490" r:id="rId27"/>
    <p:sldId id="561" r:id="rId28"/>
    <p:sldId id="609" r:id="rId29"/>
    <p:sldId id="514" r:id="rId30"/>
    <p:sldId id="530" r:id="rId31"/>
    <p:sldId id="577" r:id="rId32"/>
    <p:sldId id="597" r:id="rId33"/>
    <p:sldId id="595" r:id="rId34"/>
    <p:sldId id="443" r:id="rId35"/>
    <p:sldId id="444" r:id="rId36"/>
    <p:sldId id="562" r:id="rId37"/>
    <p:sldId id="454" r:id="rId38"/>
    <p:sldId id="497" r:id="rId39"/>
    <p:sldId id="448" r:id="rId40"/>
    <p:sldId id="457" r:id="rId41"/>
    <p:sldId id="470" r:id="rId42"/>
    <p:sldId id="575" r:id="rId43"/>
    <p:sldId id="434" r:id="rId44"/>
    <p:sldId id="465" r:id="rId45"/>
    <p:sldId id="433" r:id="rId46"/>
    <p:sldId id="608" r:id="rId47"/>
    <p:sldId id="427" r:id="rId48"/>
    <p:sldId id="428" r:id="rId49"/>
    <p:sldId id="450" r:id="rId50"/>
    <p:sldId id="451" r:id="rId51"/>
    <p:sldId id="592" r:id="rId52"/>
    <p:sldId id="440" r:id="rId53"/>
    <p:sldId id="442" r:id="rId54"/>
    <p:sldId id="501" r:id="rId55"/>
    <p:sldId id="578" r:id="rId56"/>
    <p:sldId id="606" r:id="rId57"/>
    <p:sldId id="449" r:id="rId58"/>
    <p:sldId id="605" r:id="rId59"/>
    <p:sldId id="598" r:id="rId60"/>
    <p:sldId id="360" r:id="rId61"/>
    <p:sldId id="591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5" autoAdjust="0"/>
    <p:restoredTop sz="96261" autoAdjust="0"/>
  </p:normalViewPr>
  <p:slideViewPr>
    <p:cSldViewPr>
      <p:cViewPr>
        <p:scale>
          <a:sx n="107" d="100"/>
          <a:sy n="107" d="100"/>
        </p:scale>
        <p:origin x="-1568" y="-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rch:PositionSheet2013030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February:Performance%2020130227%20cop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February:Performance%2020130227%20cop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explosion val="25"/>
          <c:val>
            <c:numRef>
              <c:f>Sheet1!$B$14:$B$21</c:f>
              <c:numCache>
                <c:formatCode>0.00%</c:formatCode>
                <c:ptCount val="8"/>
                <c:pt idx="0">
                  <c:v>0.3</c:v>
                </c:pt>
                <c:pt idx="1">
                  <c:v>0.2</c:v>
                </c:pt>
                <c:pt idx="2">
                  <c:v>0.1</c:v>
                </c:pt>
                <c:pt idx="6">
                  <c:v>-0.2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99919123481658"/>
          <c:y val="0.0275229357798165"/>
          <c:w val="0.74153695904291"/>
          <c:h val="0.809146620433914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Sheet1!$E$502:$E$541</c:f>
              <c:numCache>
                <c:formatCode>m/d/yy</c:formatCode>
                <c:ptCount val="40"/>
                <c:pt idx="0">
                  <c:v>41274.0</c:v>
                </c:pt>
                <c:pt idx="1">
                  <c:v>41276.0</c:v>
                </c:pt>
                <c:pt idx="2">
                  <c:v>41277.0</c:v>
                </c:pt>
                <c:pt idx="3">
                  <c:v>41278.0</c:v>
                </c:pt>
                <c:pt idx="4">
                  <c:v>41281.0</c:v>
                </c:pt>
                <c:pt idx="5">
                  <c:v>41282.0</c:v>
                </c:pt>
                <c:pt idx="6">
                  <c:v>41283.0</c:v>
                </c:pt>
                <c:pt idx="7">
                  <c:v>41284.0</c:v>
                </c:pt>
                <c:pt idx="8">
                  <c:v>41285.0</c:v>
                </c:pt>
                <c:pt idx="9">
                  <c:v>41288.0</c:v>
                </c:pt>
                <c:pt idx="10">
                  <c:v>41289.0</c:v>
                </c:pt>
                <c:pt idx="11">
                  <c:v>41290.0</c:v>
                </c:pt>
                <c:pt idx="12">
                  <c:v>41291.0</c:v>
                </c:pt>
                <c:pt idx="13">
                  <c:v>41292.0</c:v>
                </c:pt>
                <c:pt idx="14">
                  <c:v>41296.0</c:v>
                </c:pt>
                <c:pt idx="15">
                  <c:v>41297.0</c:v>
                </c:pt>
                <c:pt idx="16">
                  <c:v>41298.0</c:v>
                </c:pt>
                <c:pt idx="17">
                  <c:v>41299.0</c:v>
                </c:pt>
                <c:pt idx="18">
                  <c:v>41302.0</c:v>
                </c:pt>
                <c:pt idx="19">
                  <c:v>41303.0</c:v>
                </c:pt>
                <c:pt idx="20">
                  <c:v>41304.0</c:v>
                </c:pt>
                <c:pt idx="21">
                  <c:v>41305.0</c:v>
                </c:pt>
                <c:pt idx="22">
                  <c:v>41306.0</c:v>
                </c:pt>
                <c:pt idx="23">
                  <c:v>41309.0</c:v>
                </c:pt>
                <c:pt idx="24">
                  <c:v>41310.0</c:v>
                </c:pt>
                <c:pt idx="25">
                  <c:v>41311.0</c:v>
                </c:pt>
                <c:pt idx="26">
                  <c:v>41312.0</c:v>
                </c:pt>
                <c:pt idx="27">
                  <c:v>41313.0</c:v>
                </c:pt>
                <c:pt idx="28">
                  <c:v>41316.0</c:v>
                </c:pt>
                <c:pt idx="29">
                  <c:v>41317.0</c:v>
                </c:pt>
                <c:pt idx="30">
                  <c:v>41318.0</c:v>
                </c:pt>
                <c:pt idx="31">
                  <c:v>41319.0</c:v>
                </c:pt>
                <c:pt idx="32">
                  <c:v>41320.0</c:v>
                </c:pt>
                <c:pt idx="33">
                  <c:v>41324.0</c:v>
                </c:pt>
                <c:pt idx="34">
                  <c:v>41325.0</c:v>
                </c:pt>
                <c:pt idx="35">
                  <c:v>41326.0</c:v>
                </c:pt>
                <c:pt idx="36">
                  <c:v>41327.0</c:v>
                </c:pt>
                <c:pt idx="37">
                  <c:v>41330.0</c:v>
                </c:pt>
                <c:pt idx="38">
                  <c:v>41331.0</c:v>
                </c:pt>
                <c:pt idx="39">
                  <c:v>41332.0</c:v>
                </c:pt>
              </c:numCache>
            </c:numRef>
          </c:cat>
          <c:val>
            <c:numRef>
              <c:f>Sheet1!$F$502:$F$541</c:f>
              <c:numCache>
                <c:formatCode>0.00%</c:formatCode>
                <c:ptCount val="40"/>
                <c:pt idx="0">
                  <c:v>0.0</c:v>
                </c:pt>
                <c:pt idx="1">
                  <c:v>0.0456</c:v>
                </c:pt>
                <c:pt idx="2">
                  <c:v>0.0402</c:v>
                </c:pt>
                <c:pt idx="3">
                  <c:v>0.0469</c:v>
                </c:pt>
                <c:pt idx="4">
                  <c:v>0.0272</c:v>
                </c:pt>
                <c:pt idx="5">
                  <c:v>0.0709</c:v>
                </c:pt>
                <c:pt idx="6">
                  <c:v>0.0235</c:v>
                </c:pt>
                <c:pt idx="7">
                  <c:v>0.0632</c:v>
                </c:pt>
                <c:pt idx="8">
                  <c:v>0.0688999999999999</c:v>
                </c:pt>
                <c:pt idx="9">
                  <c:v>0.0705</c:v>
                </c:pt>
                <c:pt idx="10">
                  <c:v>0.0314</c:v>
                </c:pt>
                <c:pt idx="11">
                  <c:v>0.0245</c:v>
                </c:pt>
                <c:pt idx="12">
                  <c:v>0.0621</c:v>
                </c:pt>
                <c:pt idx="13">
                  <c:v>0.0688999999999999</c:v>
                </c:pt>
                <c:pt idx="14">
                  <c:v>0.1092</c:v>
                </c:pt>
                <c:pt idx="15">
                  <c:v>0.1147</c:v>
                </c:pt>
                <c:pt idx="16">
                  <c:v>0.1393</c:v>
                </c:pt>
                <c:pt idx="17">
                  <c:v>0.1443</c:v>
                </c:pt>
                <c:pt idx="18">
                  <c:v>0.1547</c:v>
                </c:pt>
                <c:pt idx="19">
                  <c:v>0.1762</c:v>
                </c:pt>
                <c:pt idx="20">
                  <c:v>0.1487</c:v>
                </c:pt>
                <c:pt idx="21">
                  <c:v>0.1675</c:v>
                </c:pt>
                <c:pt idx="22">
                  <c:v>0.21</c:v>
                </c:pt>
                <c:pt idx="23">
                  <c:v>0.1573</c:v>
                </c:pt>
                <c:pt idx="24">
                  <c:v>0.2171</c:v>
                </c:pt>
                <c:pt idx="25">
                  <c:v>0.22</c:v>
                </c:pt>
                <c:pt idx="26">
                  <c:v>0.2222</c:v>
                </c:pt>
                <c:pt idx="27">
                  <c:v>0.2248</c:v>
                </c:pt>
                <c:pt idx="28">
                  <c:v>0.2376</c:v>
                </c:pt>
                <c:pt idx="29">
                  <c:v>0.2356</c:v>
                </c:pt>
                <c:pt idx="30">
                  <c:v>0.2455</c:v>
                </c:pt>
                <c:pt idx="31">
                  <c:v>0.2387</c:v>
                </c:pt>
                <c:pt idx="32">
                  <c:v>0.2513</c:v>
                </c:pt>
                <c:pt idx="33">
                  <c:v>0.2429</c:v>
                </c:pt>
                <c:pt idx="34">
                  <c:v>0.253</c:v>
                </c:pt>
                <c:pt idx="35">
                  <c:v>0.238</c:v>
                </c:pt>
                <c:pt idx="36">
                  <c:v>0.2506</c:v>
                </c:pt>
                <c:pt idx="37">
                  <c:v>0.1943</c:v>
                </c:pt>
                <c:pt idx="38">
                  <c:v>0.2416</c:v>
                </c:pt>
                <c:pt idx="39">
                  <c:v>0.2601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684584"/>
        <c:axId val="2102681560"/>
      </c:lineChart>
      <c:dateAx>
        <c:axId val="210268458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2102681560"/>
        <c:crosses val="autoZero"/>
        <c:auto val="1"/>
        <c:lblOffset val="100"/>
        <c:baseTimeUnit val="days"/>
      </c:dateAx>
      <c:valAx>
        <c:axId val="210268156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102684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Sheet1!$A$10:$A$541</c:f>
              <c:numCache>
                <c:formatCode>m/d/yy</c:formatCode>
                <c:ptCount val="532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</c:numCache>
            </c:numRef>
          </c:cat>
          <c:val>
            <c:numRef>
              <c:f>Sheet1!$B$10:$B$541</c:f>
              <c:numCache>
                <c:formatCode>0.00%</c:formatCode>
                <c:ptCount val="532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0533736"/>
        <c:axId val="-2130571784"/>
      </c:lineChart>
      <c:dateAx>
        <c:axId val="-213053373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30571784"/>
        <c:crosses val="autoZero"/>
        <c:auto val="1"/>
        <c:lblOffset val="100"/>
        <c:baseTimeUnit val="days"/>
      </c:dateAx>
      <c:valAx>
        <c:axId val="-213057178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30533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3AE42D-1306-4496-85E9-1CFCDF01E9D1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3926B-C3E1-4FE9-82F5-6547D9E3A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DED3D-1641-45F9-A8D8-F4029443AC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81B7-7EF8-4A5F-AF36-DE646D052CD4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E94A-0886-4A0C-AB56-BE787B65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2512-39EC-4D53-9C4A-98737B938D01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62C3-E191-44E5-81A9-2F81298E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FCFF-AAC6-43ED-99C2-E906CE223DF2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7390-DBF8-4C07-ADB4-452AE594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433EF-AC14-4322-9BF3-0510C7453135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60B5-E2BF-42D4-80D6-2E02A65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994D-A21B-40A4-BB0F-ABA004C8301A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33D7-B767-4A2F-8088-9CF0557D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55FC-F6D5-464C-8DB2-CDF57DA80417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A1DD-87D5-46DF-856D-30224D31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5157-77C7-4086-A571-CF2106B77A76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935-3ED8-49D3-94B9-3129C0D3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5EB6-4A2D-4877-BDB4-6CC6A9DF78FE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1E99-0837-495E-84D0-0FDA05A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3344-56AE-4BAC-9123-7F19F8CE94F2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2DD9-2D54-4EDC-BE0F-2928EF80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26D6-0067-4AC2-A856-152A3516E93D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5B5-E4F3-4173-89C1-A024FE94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8699-8B8E-435C-B13D-6239D5386B04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274C-70D1-4B8C-9C64-EE9D8172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F1249-29CB-4B22-BE86-91D5D1271272}" type="datetimeFigureOut">
              <a:rPr lang="en-US"/>
              <a:pPr>
                <a:defRPr/>
              </a:pPr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BE5DA-A06A-48B7-88F9-2E90A669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/>
          <a:lstStyle/>
          <a:p>
            <a:r>
              <a:rPr lang="en-US" sz="2800" dirty="0"/>
              <a:t>Please Stand </a:t>
            </a:r>
            <a:r>
              <a:rPr lang="en-US" sz="2800" dirty="0" smtClean="0"/>
              <a:t>By for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John </a:t>
            </a:r>
            <a:r>
              <a:rPr lang="en-US" sz="2800" dirty="0" smtClean="0"/>
              <a:t>Thomas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Wednesday, March 6, 2013, San Francisco, CA</a:t>
            </a:r>
            <a:br>
              <a:rPr lang="en-US" sz="2800" dirty="0" smtClean="0"/>
            </a:br>
            <a:r>
              <a:rPr lang="en-US" sz="2800" dirty="0" smtClean="0"/>
              <a:t>Global Trading Dispatch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90800"/>
            <a:ext cx="80772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Webinar will begin at 12:00 pm 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29000"/>
            <a:ext cx="2153322" cy="27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Goldilocks Economy-</a:t>
            </a:r>
            <a:br>
              <a:rPr lang="en-US" sz="3200" dirty="0" smtClean="0"/>
            </a:br>
            <a:r>
              <a:rPr lang="en-US" sz="2000" dirty="0" smtClean="0"/>
              <a:t>Not too hot, not too cold-95% of data points positive with no inflation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*Global synchronized recovery in play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*FEB US car sales +3.7% YOY to 15.4 million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*Sequestration bluff is called, -0.25% GDP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only big military states affected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20% for VA and MD versus 2% for NY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*Europe IFO Index jumps from 104.3 to 107.4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*Jan non defense cap spending +6.3%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FEBRUARY CHICAGO PMI 55.6 TO 56.8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*CPI YOY 1.6% = Goldilocks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*Q4 GDP update from -0.1% to +0.1%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*China February PMI 52.3 down to 50.4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4 month low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19200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r>
              <a:rPr lang="en-US" sz="3600" dirty="0" smtClean="0"/>
              <a:t>Weekly Jobless Claims</a:t>
            </a:r>
            <a:br>
              <a:rPr lang="en-US" sz="3600" dirty="0" smtClean="0"/>
            </a:br>
            <a:r>
              <a:rPr lang="en-US" sz="2400" smtClean="0"/>
              <a:t>-22,000 </a:t>
            </a:r>
            <a:r>
              <a:rPr lang="en-US" sz="2400" dirty="0" smtClean="0"/>
              <a:t>plunge </a:t>
            </a:r>
            <a:r>
              <a:rPr lang="en-US" sz="2400" smtClean="0"/>
              <a:t>to 344,000 </a:t>
            </a:r>
            <a:r>
              <a:rPr lang="en-US" sz="2400" dirty="0" smtClean="0"/>
              <a:t>is very market positive</a:t>
            </a:r>
            <a:endParaRPr lang="en-US" sz="2400" dirty="0"/>
          </a:p>
        </p:txBody>
      </p:sp>
      <p:pic>
        <p:nvPicPr>
          <p:cNvPr id="5" name="Content Placeholder 4" descr="initial-claims-011713-chart-monst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4046"/>
          <a:stretch>
            <a:fillRect/>
          </a:stretch>
        </p:blipFill>
        <p:spPr>
          <a:xfrm>
            <a:off x="1121753" y="2057400"/>
            <a:ext cx="6650647" cy="3657600"/>
          </a:xfrm>
        </p:spPr>
      </p:pic>
    </p:spTree>
    <p:extLst>
      <p:ext uri="{BB962C8B-B14F-4D97-AF65-F5344CB8AC3E}">
        <p14:creationId xmlns:p14="http://schemas.microsoft.com/office/powerpoint/2010/main" val="234346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200" dirty="0" smtClean="0"/>
              <a:t>Bonds-More of the Same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*Ben Bernanke says he may never sell treasuries</a:t>
            </a:r>
            <a:br>
              <a:rPr lang="en-US" sz="2000" dirty="0" smtClean="0"/>
            </a:br>
            <a:r>
              <a:rPr lang="en-US" sz="2000" dirty="0" smtClean="0"/>
              <a:t>will keep the $3.5 trillion he has until maturity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*Smart money is shortening duration and de-risking</a:t>
            </a:r>
            <a:br>
              <a:rPr lang="en-US" sz="2000" dirty="0" smtClean="0"/>
            </a:br>
            <a:r>
              <a:rPr lang="en-US" sz="2000" dirty="0" smtClean="0"/>
              <a:t>great reallocation into stocks is from cash, not bonds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*Sending money abroad looking for non US</a:t>
            </a:r>
            <a:br>
              <a:rPr lang="en-US" sz="2000" dirty="0" smtClean="0"/>
            </a:br>
            <a:r>
              <a:rPr lang="en-US" sz="2000" dirty="0" smtClean="0"/>
              <a:t>correlated yield curves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/>
              <a:t>$85 billion a month in bond buying</a:t>
            </a:r>
            <a:br>
              <a:rPr lang="en-US" sz="2000" dirty="0"/>
            </a:br>
            <a:r>
              <a:rPr lang="en-US" sz="2000" dirty="0"/>
              <a:t>is </a:t>
            </a:r>
            <a:r>
              <a:rPr lang="en-US" sz="2000" dirty="0" smtClean="0"/>
              <a:t>still huge support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*New 10 year Treasury range is 1.80%-2.50%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*Sell every substantial rally in Treasuries,</a:t>
            </a:r>
            <a:br>
              <a:rPr lang="en-US" sz="2000" dirty="0" smtClean="0"/>
            </a:br>
            <a:r>
              <a:rPr lang="en-US" sz="2000" dirty="0" smtClean="0"/>
              <a:t>corporates,</a:t>
            </a:r>
            <a:r>
              <a:rPr lang="en-US" sz="2000" dirty="0"/>
              <a:t> </a:t>
            </a:r>
            <a:r>
              <a:rPr lang="en-US" sz="2000" dirty="0" smtClean="0"/>
              <a:t>and municipals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10" y="3276600"/>
            <a:ext cx="320240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(TLT)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51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Short Treasuries (TBT)</a:t>
            </a:r>
            <a:br>
              <a:rPr lang="en-US" sz="3200" dirty="0" smtClean="0"/>
            </a:br>
            <a:r>
              <a:rPr lang="en-US" sz="1800" dirty="0" smtClean="0"/>
              <a:t>See the 1:4 reverse Split—5% annual cost of carry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769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Municipal Bonds (MUB)-3% yield,</a:t>
            </a:r>
            <a:br>
              <a:rPr lang="en-US" sz="3200" dirty="0" smtClean="0"/>
            </a:br>
            <a:r>
              <a:rPr lang="en-US" sz="2400" dirty="0"/>
              <a:t>M</a:t>
            </a:r>
            <a:r>
              <a:rPr lang="en-US" sz="2400" dirty="0" smtClean="0"/>
              <a:t>ix of AAA, AA, and A rated bonds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561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(JNK)-</a:t>
            </a:r>
            <a:r>
              <a:rPr lang="en-US" sz="2800" dirty="0" smtClean="0"/>
              <a:t>chase for yield continues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06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800" dirty="0" smtClean="0"/>
              <a:t>Stocks-1,600 Not Looking so “Mad”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*Drift up at multiyear highs is incredibly bullish,</a:t>
            </a:r>
            <a:br>
              <a:rPr lang="en-US" sz="2000" dirty="0" smtClean="0"/>
            </a:br>
            <a:r>
              <a:rPr lang="en-US" sz="2000" dirty="0" smtClean="0"/>
              <a:t>the dip that never comes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*Too many investors frozen out of the</a:t>
            </a:r>
            <a:br>
              <a:rPr lang="en-US" sz="2000" dirty="0" smtClean="0"/>
            </a:br>
            <a:r>
              <a:rPr lang="en-US" sz="2000" dirty="0" smtClean="0"/>
              <a:t>market by the rapid market move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*Speed gave individuals a big advantage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*M&amp;A Boom is creating equity shortage,</a:t>
            </a:r>
            <a:br>
              <a:rPr lang="en-US" sz="2000" dirty="0" smtClean="0"/>
            </a:br>
            <a:r>
              <a:rPr lang="en-US" sz="2000" dirty="0" smtClean="0"/>
              <a:t>takeover at triple 2012 levels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*Heinz, AA-US Air, and Comcast deal took $53 billion</a:t>
            </a:r>
            <a:br>
              <a:rPr lang="en-US" sz="2000" dirty="0" smtClean="0"/>
            </a:br>
            <a:r>
              <a:rPr lang="en-US" sz="2000" dirty="0" smtClean="0"/>
              <a:t>in stock out of market, today its </a:t>
            </a:r>
            <a:r>
              <a:rPr lang="en-US" sz="2000" dirty="0"/>
              <a:t>O</a:t>
            </a:r>
            <a:r>
              <a:rPr lang="en-US" sz="2000" dirty="0" smtClean="0"/>
              <a:t>ffice </a:t>
            </a:r>
            <a:r>
              <a:rPr lang="en-US" sz="2000" dirty="0"/>
              <a:t>D</a:t>
            </a:r>
            <a:r>
              <a:rPr lang="en-US" sz="2000" dirty="0" smtClean="0"/>
              <a:t>epot/Office Max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*Earnings multiples expanding faster than fundamentals, always ends in tears. Setting up the 2013 top-don’t forget to sell</a:t>
            </a:r>
            <a:r>
              <a:rPr lang="en-US" sz="2000" dirty="0"/>
              <a:t> </a:t>
            </a:r>
            <a:r>
              <a:rPr lang="en-US" sz="2000" dirty="0" smtClean="0"/>
              <a:t>“Sell in May, and go away”, Part 5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896" y="1600200"/>
            <a:ext cx="314828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99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Fair Value</a:t>
            </a:r>
            <a:br>
              <a:rPr lang="en-US" dirty="0" smtClean="0"/>
            </a:br>
            <a:r>
              <a:rPr lang="en-US" sz="2400" dirty="0" smtClean="0"/>
              <a:t>2009 low was a 2X event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 smtClean="0"/>
              <a:t>*Traditional bear market</a:t>
            </a:r>
            <a:br>
              <a:rPr lang="en-US" sz="2000" b="1" u="sng" dirty="0" smtClean="0"/>
            </a:br>
            <a:r>
              <a:rPr lang="en-US" sz="2000" dirty="0" smtClean="0"/>
              <a:t>  market drops 25%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GDP falls -2%</a:t>
            </a:r>
            <a:br>
              <a:rPr lang="en-US" sz="2000" dirty="0" smtClean="0"/>
            </a:br>
            <a:r>
              <a:rPr lang="en-US" sz="2000" dirty="0" smtClean="0"/>
              <a:t>  lasts 1 year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u="sng" dirty="0" smtClean="0"/>
              <a:t>*2007-2009 bear market</a:t>
            </a:r>
            <a:br>
              <a:rPr lang="en-US" sz="2000" b="1" u="sng" dirty="0" smtClean="0"/>
            </a:br>
            <a:r>
              <a:rPr lang="en-US" sz="2000" dirty="0" smtClean="0"/>
              <a:t>  market fell 57%</a:t>
            </a:r>
            <a:br>
              <a:rPr lang="en-US" sz="2000" dirty="0" smtClean="0"/>
            </a:br>
            <a:r>
              <a:rPr lang="en-US" sz="2000" dirty="0" smtClean="0"/>
              <a:t>  GDP dropped 4.6%</a:t>
            </a:r>
            <a:br>
              <a:rPr lang="en-US" sz="2000" dirty="0" smtClean="0"/>
            </a:br>
            <a:r>
              <a:rPr lang="en-US" sz="2000" dirty="0" smtClean="0"/>
              <a:t>  lasted 18 months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u="sng" dirty="0" smtClean="0"/>
              <a:t>*Today</a:t>
            </a:r>
            <a:br>
              <a:rPr lang="en-US" sz="2000" b="1" u="sng" dirty="0" smtClean="0"/>
            </a:br>
            <a:r>
              <a:rPr lang="en-US" sz="2000" dirty="0" smtClean="0"/>
              <a:t>  GDP growing 2%</a:t>
            </a:r>
            <a:br>
              <a:rPr lang="en-US" sz="2000" dirty="0" smtClean="0"/>
            </a:br>
            <a:r>
              <a:rPr lang="en-US" sz="2000" dirty="0" smtClean="0"/>
              <a:t>  (SPX) earnings of $100</a:t>
            </a:r>
            <a:br>
              <a:rPr lang="en-US" sz="2000" dirty="0" smtClean="0"/>
            </a:br>
            <a:r>
              <a:rPr lang="en-US" sz="2000" dirty="0" smtClean="0"/>
              <a:t>  Multiple 15X, versus 9-22 historic range, so overvaluation is next</a:t>
            </a:r>
            <a:br>
              <a:rPr lang="en-US" sz="2000" dirty="0" smtClean="0"/>
            </a:br>
            <a:r>
              <a:rPr lang="en-US" sz="2000" dirty="0" smtClean="0"/>
              <a:t>but interest rates at 0%, govt. running $800 </a:t>
            </a:r>
            <a:r>
              <a:rPr lang="en-US" sz="2000" dirty="0" err="1" smtClean="0"/>
              <a:t>bil</a:t>
            </a:r>
            <a:r>
              <a:rPr lang="en-US" sz="2000" dirty="0" smtClean="0"/>
              <a:t> deficit, so higher before lower   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67000"/>
            <a:ext cx="4090491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3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 Average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59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Mad Hedge Fund Trader</a:t>
            </a:r>
            <a:br>
              <a:rPr lang="en-US" sz="2800" dirty="0" smtClean="0"/>
            </a:br>
            <a:r>
              <a:rPr lang="en-US" sz="2800" dirty="0" smtClean="0"/>
              <a:t>“The Great Yawn of 2013”</a:t>
            </a:r>
            <a:endParaRPr lang="en-US" sz="1600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2060"/>
                </a:solidFill>
              </a:rPr>
              <a:t>Diary of a Mad Hedge Fund Trader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San Francisco, March 6, 2013</a:t>
            </a:r>
            <a:br>
              <a:rPr lang="en-US" b="1" i="1" dirty="0" smtClean="0"/>
            </a:br>
            <a:r>
              <a:rPr lang="en-US" sz="4400" dirty="0" smtClean="0">
                <a:solidFill>
                  <a:srgbClr val="0070C0"/>
                </a:solidFill>
                <a:hlinkClick r:id="rId3"/>
              </a:rPr>
              <a:t>www.madhedgefundtrader.com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br>
              <a:rPr lang="en-US" sz="4400" dirty="0" smtClean="0">
                <a:solidFill>
                  <a:srgbClr val="0070C0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524000"/>
            <a:ext cx="390144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(SPY)-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Long the </a:t>
            </a:r>
            <a:r>
              <a:rPr lang="en-US" sz="2000" dirty="0"/>
              <a:t>3</a:t>
            </a:r>
            <a:r>
              <a:rPr lang="en-US" sz="2000" dirty="0" smtClean="0"/>
              <a:t>/$140-$145 call </a:t>
            </a:r>
            <a:r>
              <a:rPr lang="en-US" sz="2000" dirty="0"/>
              <a:t>spread</a:t>
            </a:r>
            <a:br>
              <a:rPr lang="en-US" sz="2000" dirty="0"/>
            </a:br>
            <a:r>
              <a:rPr lang="en-US" sz="2000" dirty="0" smtClean="0"/>
              <a:t>Long 3/$155-$158 put spread</a:t>
            </a:r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541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endParaRPr lang="en-US" sz="2400" dirty="0"/>
          </a:p>
        </p:txBody>
      </p:sp>
      <p:pic>
        <p:nvPicPr>
          <p:cNvPr id="5" name="Content Placeholder 4" descr="spxlo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2" b="13682"/>
          <a:stretch>
            <a:fillRect/>
          </a:stretch>
        </p:blipFill>
        <p:spPr/>
      </p:pic>
      <p:sp>
        <p:nvSpPr>
          <p:cNvPr id="3" name="Down Arrow Callout 2"/>
          <p:cNvSpPr/>
          <p:nvPr/>
        </p:nvSpPr>
        <p:spPr>
          <a:xfrm>
            <a:off x="7391400" y="228600"/>
            <a:ext cx="1524000" cy="19050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Fail </a:t>
            </a:r>
            <a:br>
              <a:rPr lang="en-US" sz="3600" dirty="0" smtClean="0"/>
            </a:br>
            <a:r>
              <a:rPr lang="en-US" sz="3600" dirty="0" smtClean="0"/>
              <a:t>here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3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Trading Market Tops-(SPX) H1, 2012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90680"/>
            <a:ext cx="6654800" cy="5038634"/>
          </a:xfrm>
          <a:prstGeom prst="rect">
            <a:avLst/>
          </a:prstGeom>
        </p:spPr>
      </p:pic>
      <p:sp>
        <p:nvSpPr>
          <p:cNvPr id="5" name="Right Arrow Callout 4"/>
          <p:cNvSpPr/>
          <p:nvPr/>
        </p:nvSpPr>
        <p:spPr>
          <a:xfrm>
            <a:off x="76200" y="4038600"/>
            <a:ext cx="1905000" cy="1371600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Call</a:t>
            </a:r>
            <a:br>
              <a:rPr lang="en-US" sz="2400" dirty="0" smtClean="0"/>
            </a:br>
            <a:r>
              <a:rPr lang="en-US" sz="2400" dirty="0" smtClean="0"/>
              <a:t>Spreads</a:t>
            </a:r>
            <a:endParaRPr lang="en-US" sz="2400" dirty="0"/>
          </a:p>
        </p:txBody>
      </p:sp>
      <p:sp>
        <p:nvSpPr>
          <p:cNvPr id="6" name="Left Arrow Callout 5"/>
          <p:cNvSpPr/>
          <p:nvPr/>
        </p:nvSpPr>
        <p:spPr>
          <a:xfrm>
            <a:off x="6858000" y="2514600"/>
            <a:ext cx="2286000" cy="1828800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Puts</a:t>
            </a:r>
            <a:br>
              <a:rPr lang="en-US" sz="2400" dirty="0" smtClean="0"/>
            </a:br>
            <a:r>
              <a:rPr lang="en-US" sz="2400" dirty="0" smtClean="0"/>
              <a:t>and</a:t>
            </a:r>
            <a:br>
              <a:rPr lang="en-US" sz="2400" dirty="0" smtClean="0"/>
            </a:br>
            <a:r>
              <a:rPr lang="en-US" sz="2400" dirty="0" smtClean="0"/>
              <a:t>Put Spreads</a:t>
            </a:r>
            <a:endParaRPr lang="en-US" sz="2400" dirty="0"/>
          </a:p>
        </p:txBody>
      </p:sp>
      <p:sp>
        <p:nvSpPr>
          <p:cNvPr id="7" name="Down Arrow Callout 6"/>
          <p:cNvSpPr/>
          <p:nvPr/>
        </p:nvSpPr>
        <p:spPr>
          <a:xfrm>
            <a:off x="3048000" y="1143000"/>
            <a:ext cx="3048000" cy="16764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Put spreads</a:t>
            </a:r>
            <a:br>
              <a:rPr lang="en-US" sz="2400" dirty="0" smtClean="0"/>
            </a:br>
            <a:r>
              <a:rPr lang="en-US" sz="2400" dirty="0" smtClean="0"/>
              <a:t>and</a:t>
            </a:r>
            <a:br>
              <a:rPr lang="en-US" sz="2400" dirty="0" smtClean="0"/>
            </a:br>
            <a:r>
              <a:rPr lang="en-US" sz="2400" dirty="0" smtClean="0"/>
              <a:t>Call Spreads</a:t>
            </a:r>
            <a:endParaRPr lang="en-US" sz="2400" dirty="0"/>
          </a:p>
        </p:txBody>
      </p:sp>
      <p:sp>
        <p:nvSpPr>
          <p:cNvPr id="8" name="Up Arrow Callout 7"/>
          <p:cNvSpPr/>
          <p:nvPr/>
        </p:nvSpPr>
        <p:spPr>
          <a:xfrm>
            <a:off x="3505200" y="4191000"/>
            <a:ext cx="1676400" cy="2286000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Volatility</a:t>
            </a:r>
            <a:br>
              <a:rPr lang="en-US" sz="2400" dirty="0" smtClean="0"/>
            </a:br>
            <a:r>
              <a:rPr lang="en-US" sz="2400" dirty="0" smtClean="0"/>
              <a:t>Collapses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6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Trade</a:t>
            </a:r>
            <a:br>
              <a:rPr lang="en-US" dirty="0" smtClean="0"/>
            </a:br>
            <a:r>
              <a:rPr lang="en-US" sz="2400" dirty="0" smtClean="0"/>
              <a:t>March $155-$158 Bear Put Spread, roll out to</a:t>
            </a:r>
            <a:br>
              <a:rPr lang="en-US" sz="2400" dirty="0" smtClean="0"/>
            </a:br>
            <a:r>
              <a:rPr lang="en-US" sz="2400" dirty="0" smtClean="0"/>
              <a:t>  April $158-$161 and May $161-$164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 smtClean="0"/>
              <a:t>*Profits in at all price points below $158 by April 19,</a:t>
            </a:r>
            <a:br>
              <a:rPr lang="en-US" sz="2200" dirty="0" smtClean="0"/>
            </a:br>
            <a:r>
              <a:rPr lang="en-US" sz="2200" dirty="0" smtClean="0"/>
              <a:t>or 32 trading days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*Profits in modestly rising, sideways, or falling market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*Mitigates some downside risk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*10% weighting =(</a:t>
            </a:r>
            <a:r>
              <a:rPr lang="en-US" sz="2200" dirty="0"/>
              <a:t>$0.30 X 100 X </a:t>
            </a:r>
            <a:r>
              <a:rPr lang="en-US" sz="2200" dirty="0" smtClean="0"/>
              <a:t>37) </a:t>
            </a:r>
            <a:r>
              <a:rPr lang="en-US" sz="2200" dirty="0"/>
              <a:t>= </a:t>
            </a:r>
            <a:r>
              <a:rPr lang="en-US" sz="2200" dirty="0" smtClean="0"/>
              <a:t>$1,110, </a:t>
            </a:r>
            <a:r>
              <a:rPr lang="en-US" sz="2200" dirty="0"/>
              <a:t>or </a:t>
            </a:r>
            <a:r>
              <a:rPr lang="en-US" sz="2200" dirty="0" smtClean="0"/>
              <a:t>1.11% </a:t>
            </a:r>
            <a:r>
              <a:rPr lang="en-US" sz="2200" dirty="0"/>
              <a:t>for the notional $100,000 model </a:t>
            </a:r>
            <a:r>
              <a:rPr lang="en-US" sz="2200" dirty="0" smtClean="0"/>
              <a:t>portfolio, 100% = 11.1% a month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*Could be our core trade March-August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*We are closer to the top of the four year move than the bottom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328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(QQQ)-</a:t>
            </a:r>
            <a:r>
              <a:rPr lang="en-US" sz="2800" dirty="0" smtClean="0"/>
              <a:t>Finally Waking Up?</a:t>
            </a:r>
            <a:br>
              <a:rPr lang="en-US" sz="2800" dirty="0" smtClean="0"/>
            </a:br>
            <a:r>
              <a:rPr lang="en-US" sz="2400" dirty="0" smtClean="0"/>
              <a:t>Awaiting a rotation-Apple stopped going down, others up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716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(VIX)-Dying a slow death</a:t>
            </a:r>
            <a:br>
              <a:rPr lang="en-US" sz="3600" dirty="0" smtClean="0"/>
            </a:br>
            <a:r>
              <a:rPr lang="en-US" sz="3600" dirty="0" smtClean="0"/>
              <a:t>headed for the 9% handle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762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(AAPL)-</a:t>
            </a:r>
            <a:r>
              <a:rPr lang="en-US" sz="2800" dirty="0" smtClean="0"/>
              <a:t>dead in the water,</a:t>
            </a:r>
            <a:br>
              <a:rPr lang="en-US" sz="2800" dirty="0" smtClean="0"/>
            </a:br>
            <a:r>
              <a:rPr lang="en-US" sz="2800" dirty="0" smtClean="0"/>
              <a:t>putting in a bottom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6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(BAC)-Buy the Dip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863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Ford Motors (F)-</a:t>
            </a:r>
            <a:r>
              <a:rPr lang="en-US" sz="2800" dirty="0" smtClean="0"/>
              <a:t>the bottom is in</a:t>
            </a:r>
            <a:br>
              <a:rPr lang="en-US" sz="2800" dirty="0" smtClean="0"/>
            </a:br>
            <a:r>
              <a:rPr lang="en-US" sz="2800" dirty="0" smtClean="0"/>
              <a:t>long the 3/$11-12 call spread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13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Russell 2000 (IWM)</a:t>
            </a:r>
            <a:br>
              <a:rPr lang="en-US" sz="3600" dirty="0" smtClean="0"/>
            </a:br>
            <a:r>
              <a:rPr lang="en-US" sz="2400" dirty="0" smtClean="0"/>
              <a:t>Long the 3/$82-$86 call spread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591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2013 Schedule-Updated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April 12</a:t>
            </a:r>
            <a:r>
              <a:rPr lang="en-US" sz="2400" dirty="0"/>
              <a:t> </a:t>
            </a:r>
            <a:r>
              <a:rPr lang="en-US" sz="2400" dirty="0" smtClean="0"/>
              <a:t>San Francisco</a:t>
            </a:r>
            <a:br>
              <a:rPr lang="en-US" sz="2400" dirty="0" smtClean="0"/>
            </a:br>
            <a:r>
              <a:rPr lang="en-US" sz="2400" dirty="0" smtClean="0"/>
              <a:t>April 19</a:t>
            </a:r>
            <a:r>
              <a:rPr lang="en-US" sz="2400" dirty="0"/>
              <a:t> </a:t>
            </a:r>
            <a:r>
              <a:rPr lang="en-US" sz="2400" dirty="0" smtClean="0"/>
              <a:t> Chicago</a:t>
            </a:r>
            <a:br>
              <a:rPr lang="en-US" sz="2400" dirty="0" smtClean="0"/>
            </a:br>
            <a:r>
              <a:rPr lang="en-US" sz="2400" dirty="0" smtClean="0"/>
              <a:t>July 2 New York</a:t>
            </a:r>
            <a:br>
              <a:rPr lang="en-US" sz="2400" dirty="0" smtClean="0"/>
            </a:br>
            <a:r>
              <a:rPr lang="en-US" sz="2400" dirty="0" smtClean="0"/>
              <a:t>July 8 London, England</a:t>
            </a:r>
            <a:br>
              <a:rPr lang="en-US" sz="2400" dirty="0" smtClean="0"/>
            </a:br>
            <a:r>
              <a:rPr lang="en-US" sz="2400" dirty="0" smtClean="0"/>
              <a:t>July 12 Amsterdam, Neth.</a:t>
            </a:r>
            <a:br>
              <a:rPr lang="en-US" sz="2400" dirty="0" smtClean="0"/>
            </a:br>
            <a:r>
              <a:rPr lang="en-US" sz="2400" dirty="0" smtClean="0"/>
              <a:t>July 16 Berlin, Germany</a:t>
            </a:r>
            <a:br>
              <a:rPr lang="en-US" sz="2400" dirty="0" smtClean="0"/>
            </a:br>
            <a:r>
              <a:rPr lang="en-US" sz="2400" dirty="0" smtClean="0"/>
              <a:t>July 18 Frankfurt, Germany</a:t>
            </a:r>
            <a:br>
              <a:rPr lang="en-US" sz="2400" dirty="0" smtClean="0"/>
            </a:br>
            <a:r>
              <a:rPr lang="en-US" sz="2400" dirty="0" smtClean="0"/>
              <a:t>July 25 Portofino, Italy</a:t>
            </a:r>
            <a:br>
              <a:rPr lang="en-US" sz="2400" dirty="0" smtClean="0"/>
            </a:br>
            <a:r>
              <a:rPr lang="en-US" sz="2400" dirty="0" smtClean="0"/>
              <a:t>August 1 Mykonos, Greece</a:t>
            </a:r>
            <a:br>
              <a:rPr lang="en-US" sz="2400" dirty="0" smtClean="0"/>
            </a:br>
            <a:r>
              <a:rPr lang="en-US" sz="2400" dirty="0" smtClean="0"/>
              <a:t>August 9 Zermatt, Switzerland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357909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43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Shanghai-</a:t>
            </a:r>
            <a:r>
              <a:rPr lang="en-US" sz="2400" dirty="0" smtClean="0"/>
              <a:t>Still on Fire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373" b="16373"/>
          <a:stretch>
            <a:fillRect/>
          </a:stretch>
        </p:blipFill>
        <p:spPr>
          <a:xfrm>
            <a:off x="457200" y="1447800"/>
            <a:ext cx="8229600" cy="4678363"/>
          </a:xfrm>
        </p:spPr>
      </p:pic>
    </p:spTree>
    <p:extLst>
      <p:ext uri="{BB962C8B-B14F-4D97-AF65-F5344CB8AC3E}">
        <p14:creationId xmlns:p14="http://schemas.microsoft.com/office/powerpoint/2010/main" val="14451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China (FXI)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674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 Nikkei-</a:t>
            </a:r>
            <a:r>
              <a:rPr lang="en-US" sz="2800" dirty="0" smtClean="0"/>
              <a:t>up 30% since October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552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(DXJ)-</a:t>
            </a:r>
            <a:r>
              <a:rPr lang="en-US" sz="2800" dirty="0" smtClean="0"/>
              <a:t>the only way to play Japan</a:t>
            </a:r>
            <a:br>
              <a:rPr lang="en-US" sz="2800" dirty="0" smtClean="0"/>
            </a:br>
            <a:r>
              <a:rPr lang="en-US" sz="2800" dirty="0" smtClean="0"/>
              <a:t>-Nikkei with hedged yen</a:t>
            </a:r>
            <a:br>
              <a:rPr lang="en-US" sz="2800" dirty="0" smtClean="0"/>
            </a:br>
            <a:r>
              <a:rPr lang="en-US" sz="2800" dirty="0" smtClean="0"/>
              <a:t>Y150 targets (DXJ) at $80, up 100%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01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Welcome Back King Dollar!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*Our position weathers an intraday, four handle move from $104 to $108,</a:t>
            </a:r>
            <a:br>
              <a:rPr lang="en-US" sz="1800" dirty="0" smtClean="0"/>
            </a:br>
            <a:r>
              <a:rPr lang="en-US" sz="1800" dirty="0" smtClean="0"/>
              <a:t>is the way to manage low volatility markets, the prudence of not chasing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*Dollar strength spreads to Euro and sterling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*Haruhiko Kuroda appointed new BOJ governor appointment</a:t>
            </a:r>
            <a:br>
              <a:rPr lang="en-US" sz="1800" dirty="0" smtClean="0"/>
            </a:br>
            <a:r>
              <a:rPr lang="en-US" sz="1800" dirty="0" smtClean="0"/>
              <a:t>  Yen breaks down to </a:t>
            </a:r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¥</a:t>
            </a:r>
            <a:r>
              <a:rPr lang="en-US" sz="1800" dirty="0" smtClean="0"/>
              <a:t>94.60, new 3 year low</a:t>
            </a:r>
            <a:br>
              <a:rPr lang="en-US" sz="1800" dirty="0" smtClean="0"/>
            </a:br>
            <a:r>
              <a:rPr lang="en-US" sz="1800" dirty="0" smtClean="0"/>
              <a:t>  Gives nod to ¥120/$</a:t>
            </a:r>
            <a:br>
              <a:rPr lang="en-US" sz="1800" dirty="0" smtClean="0"/>
            </a:br>
            <a:r>
              <a:rPr lang="en-US" sz="1800" dirty="0" smtClean="0"/>
              <a:t>  Yen breaks to new low on Euro/Yen and Ausie/Yen</a:t>
            </a:r>
            <a:r>
              <a:rPr lang="en-US" sz="1800" dirty="0"/>
              <a:t> </a:t>
            </a:r>
            <a:r>
              <a:rPr lang="en-US" sz="1800" dirty="0" smtClean="0"/>
              <a:t>crosses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*Is the start of a multiyear run to ¥150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*UK debt downgraded from AAA</a:t>
            </a:r>
            <a:br>
              <a:rPr lang="en-US" sz="1800" dirty="0" smtClean="0"/>
            </a:br>
            <a:r>
              <a:rPr lang="en-US" sz="1800" dirty="0" smtClean="0"/>
              <a:t>Austerity is not working, sterling craters.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*These trends will continue with only minor blips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048000"/>
            <a:ext cx="2451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961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Long Dollar Basket (UUP)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67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Euro (FXE)</a:t>
            </a:r>
            <a:br>
              <a:rPr lang="en-US" sz="3200" dirty="0" smtClean="0"/>
            </a:br>
            <a:r>
              <a:rPr lang="en-US" sz="2400" dirty="0" smtClean="0"/>
              <a:t>Looking for a $1.38 top</a:t>
            </a:r>
            <a:endParaRPr lang="en-US" sz="2400" dirty="0"/>
          </a:p>
        </p:txBody>
      </p:sp>
      <p:pic>
        <p:nvPicPr>
          <p:cNvPr id="4" name="Content Placeholder 3" descr="fx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1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91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Australian Dollar (FXA)</a:t>
            </a:r>
            <a:br>
              <a:rPr lang="en-US" sz="3200" dirty="0" smtClean="0"/>
            </a:br>
            <a:r>
              <a:rPr lang="en-US" sz="3200" dirty="0" smtClean="0"/>
              <a:t>Commodity Bust Hits Ausie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736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Japanese Yen (FXY)</a:t>
            </a:r>
            <a:r>
              <a:rPr lang="en-US" sz="2000" dirty="0" smtClean="0"/>
              <a:t>-worth the chase</a:t>
            </a:r>
            <a:br>
              <a:rPr lang="en-US" sz="2000" dirty="0" smtClean="0"/>
            </a:br>
            <a:r>
              <a:rPr lang="en-US" sz="2000" dirty="0" smtClean="0"/>
              <a:t>long </a:t>
            </a:r>
            <a:r>
              <a:rPr lang="en-US" sz="2000" b="1" dirty="0" smtClean="0"/>
              <a:t>(</a:t>
            </a:r>
            <a:r>
              <a:rPr lang="en-US" sz="2000" b="1" dirty="0"/>
              <a:t>FXY) 3</a:t>
            </a:r>
            <a:r>
              <a:rPr lang="en-US" sz="2000" b="1" dirty="0" smtClean="0"/>
              <a:t>/$110-</a:t>
            </a:r>
            <a:r>
              <a:rPr lang="en-US" sz="2000" b="1" dirty="0"/>
              <a:t>$</a:t>
            </a:r>
            <a:r>
              <a:rPr lang="en-US" sz="2000" b="1" dirty="0" smtClean="0"/>
              <a:t>115 </a:t>
            </a:r>
            <a:r>
              <a:rPr lang="en-US" sz="2000" b="1" dirty="0"/>
              <a:t>in-the-money bear put </a:t>
            </a:r>
            <a:r>
              <a:rPr lang="en-US" sz="2000" b="1" dirty="0" smtClean="0"/>
              <a:t>spread</a:t>
            </a:r>
            <a:br>
              <a:rPr lang="en-US" sz="2000" b="1" dirty="0" smtClean="0"/>
            </a:br>
            <a:r>
              <a:rPr lang="en-US" sz="2000" b="1" dirty="0" smtClean="0"/>
              <a:t>use any yen strength to roll over into April </a:t>
            </a:r>
            <a:br>
              <a:rPr lang="en-US" sz="2000" b="1" dirty="0" smtClean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397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(YCS)-break to new high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865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334000" y="19812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Chicago</a:t>
            </a:r>
            <a:br>
              <a:rPr lang="en-US" sz="2400" b="1" dirty="0" smtClean="0"/>
            </a:br>
            <a:r>
              <a:rPr lang="en-US" sz="2400" b="1" dirty="0" smtClean="0"/>
              <a:t>April 19</a:t>
            </a:r>
            <a:endParaRPr lang="en-US" sz="2400" b="1" dirty="0"/>
          </a:p>
        </p:txBody>
      </p:sp>
      <p:pic>
        <p:nvPicPr>
          <p:cNvPr id="4" name="Picture 3" descr="Unchica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00400"/>
            <a:ext cx="4000500" cy="266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981200"/>
            <a:ext cx="2288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San Francisco</a:t>
            </a:r>
            <a:br>
              <a:rPr lang="en-US" sz="2400" b="1" dirty="0" smtClean="0"/>
            </a:br>
            <a:r>
              <a:rPr lang="en-US" sz="2400" b="1" dirty="0" smtClean="0"/>
              <a:t>April 12</a:t>
            </a:r>
            <a:endParaRPr lang="en-US" sz="2400" b="1" dirty="0"/>
          </a:p>
        </p:txBody>
      </p:sp>
      <p:pic>
        <p:nvPicPr>
          <p:cNvPr id="5" name="Picture 4" descr="california-golden-gate-brid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00400"/>
            <a:ext cx="3327400" cy="26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63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Commodity Bust Hits Oil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*Acceleration of the US economy is the main driver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*Spill over into China demand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*Volatility has collapsed thanks to new balance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*Rising gasoline prices could add 0.5% to CPI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*Commodity weakness has spilled over into oil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*Natural gas stuck in narrow range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581400"/>
            <a:ext cx="3517900" cy="26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Crude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448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(USO)</a:t>
            </a:r>
            <a:endParaRPr lang="en-US" sz="2800" dirty="0"/>
          </a:p>
        </p:txBody>
      </p:sp>
      <p:pic>
        <p:nvPicPr>
          <p:cNvPr id="5" name="Content Placeholder 4" descr="oi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1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786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Gas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07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Copper (CU)-</a:t>
            </a:r>
            <a:r>
              <a:rPr lang="en-US" sz="2000" dirty="0" smtClean="0"/>
              <a:t>Demonetization risk could cap moves</a:t>
            </a:r>
            <a:br>
              <a:rPr lang="en-US" sz="2000" dirty="0" smtClean="0"/>
            </a:br>
            <a:r>
              <a:rPr lang="en-US" sz="2000" dirty="0" smtClean="0"/>
              <a:t>China growth rate may cap at 8%, not 13%, so slow grind up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534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sz="2800" dirty="0" smtClean="0"/>
              <a:t>Precious Metals-Ouch!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00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4876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*Technical picture looking terrible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*Capitulation sell off below $1,500 setting up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*Who needs inflation hedge during deflation?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*Monetary expansion still flat suddenly</a:t>
            </a:r>
            <a:br>
              <a:rPr lang="en-US" dirty="0" smtClean="0"/>
            </a:br>
            <a:r>
              <a:rPr lang="en-US" dirty="0" smtClean="0"/>
              <a:t>accelerated, but gold still dead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*Only platinum and palladium held up</a:t>
            </a:r>
            <a:br>
              <a:rPr lang="en-US" dirty="0" smtClean="0"/>
            </a:br>
            <a:r>
              <a:rPr lang="en-US" dirty="0" smtClean="0"/>
              <a:t>by car industry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429000"/>
            <a:ext cx="4220895" cy="28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Monetary Base</a:t>
            </a:r>
            <a:br>
              <a:rPr lang="en-US" sz="3600" dirty="0" smtClean="0"/>
            </a:br>
            <a:r>
              <a:rPr lang="en-US" sz="2400" dirty="0" smtClean="0"/>
              <a:t>Weekly</a:t>
            </a:r>
            <a:r>
              <a:rPr lang="en-US" sz="3600" dirty="0" smtClean="0"/>
              <a:t> </a:t>
            </a:r>
            <a:r>
              <a:rPr lang="en-US" sz="2400" dirty="0" smtClean="0"/>
              <a:t>December, 2011 to Feb, 2013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7848599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94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Left Arrow Callout 2"/>
          <p:cNvSpPr/>
          <p:nvPr/>
        </p:nvSpPr>
        <p:spPr>
          <a:xfrm>
            <a:off x="7620000" y="3276600"/>
            <a:ext cx="914400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</a:t>
            </a:r>
            <a:br>
              <a:rPr lang="en-US" dirty="0" smtClean="0"/>
            </a:br>
            <a:r>
              <a:rPr lang="en-US" dirty="0" smtClean="0"/>
              <a:t>Day MA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36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Silver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320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(Platinum) (PPLT)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268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Trade Alert Performance</a:t>
            </a:r>
            <a:br>
              <a:rPr lang="en-US" sz="3200" dirty="0" smtClean="0"/>
            </a:br>
            <a:r>
              <a:rPr lang="en-US" sz="3200" dirty="0" smtClean="0"/>
              <a:t>Another all time high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*January +16.75%     Dow   +6.9%  (2.4X)</a:t>
            </a:r>
            <a:br>
              <a:rPr lang="en-US" sz="2000" dirty="0" smtClean="0"/>
            </a:br>
            <a:r>
              <a:rPr lang="en-US" sz="2000" dirty="0" smtClean="0"/>
              <a:t>  February +10.13%</a:t>
            </a:r>
            <a:r>
              <a:rPr lang="en-US" sz="2000" dirty="0"/>
              <a:t> </a:t>
            </a:r>
            <a:r>
              <a:rPr lang="en-US" sz="2000" dirty="0" smtClean="0"/>
              <a:t>  Dow +0.57% (18X)</a:t>
            </a:r>
            <a:br>
              <a:rPr lang="en-US" sz="2000" dirty="0" smtClean="0"/>
            </a:br>
            <a:r>
              <a:rPr lang="en-US" sz="2000" dirty="0" smtClean="0"/>
              <a:t>  March +0.93%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*2013 YTD +27.8%, compared to 8.2%</a:t>
            </a:r>
            <a:br>
              <a:rPr lang="en-US" sz="2000" dirty="0" smtClean="0"/>
            </a:br>
            <a:r>
              <a:rPr lang="en-US" sz="2000" dirty="0" smtClean="0"/>
              <a:t>for the Dow, beating it by 19.6%</a:t>
            </a:r>
            <a:br>
              <a:rPr lang="en-US" sz="20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*First 114 </a:t>
            </a:r>
            <a:r>
              <a:rPr lang="en-US" sz="2400" dirty="0"/>
              <a:t>weeks of </a:t>
            </a:r>
            <a:r>
              <a:rPr lang="en-US" sz="2400" dirty="0" smtClean="0"/>
              <a:t>Trading +82.9%</a:t>
            </a:r>
            <a:br>
              <a:rPr lang="en-US" sz="2400" dirty="0" smtClean="0"/>
            </a:br>
            <a:r>
              <a:rPr lang="en-US" sz="2000" dirty="0" smtClean="0"/>
              <a:t>*</a:t>
            </a:r>
            <a:r>
              <a:rPr lang="en-US" sz="2000" dirty="0"/>
              <a:t>Versus </a:t>
            </a:r>
            <a:r>
              <a:rPr lang="en-US" sz="2000" dirty="0" smtClean="0"/>
              <a:t>+16.4% </a:t>
            </a:r>
            <a:r>
              <a:rPr lang="en-US" sz="2000" dirty="0"/>
              <a:t>for </a:t>
            </a:r>
            <a:r>
              <a:rPr lang="en-US" sz="2000" dirty="0" smtClean="0"/>
              <a:t>the Dow Average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A 66.5% outperformance of the index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110 out of 157 closed trades profitable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u="sng" dirty="0" smtClean="0"/>
              <a:t>70% success rate on closed trades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8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Palladium (PALL</a:t>
            </a:r>
            <a:r>
              <a:rPr lang="en-US" sz="3600" dirty="0"/>
              <a:t>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41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Ford Motors (F)-</a:t>
            </a:r>
            <a:r>
              <a:rPr lang="en-US" sz="2800" dirty="0" smtClean="0"/>
              <a:t>the bottom is in</a:t>
            </a:r>
            <a:br>
              <a:rPr lang="en-US" sz="2800" dirty="0" smtClean="0"/>
            </a:br>
            <a:r>
              <a:rPr lang="en-US" sz="2800" dirty="0" smtClean="0"/>
              <a:t>53% move from October</a:t>
            </a:r>
            <a:br>
              <a:rPr lang="en-US" sz="2800" dirty="0" smtClean="0"/>
            </a:br>
            <a:r>
              <a:rPr lang="en-US" sz="2800" dirty="0" smtClean="0"/>
              <a:t>long the 3/$11-12 call spread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66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Ags</a:t>
            </a:r>
            <a:r>
              <a:rPr lang="en-US" sz="3200" dirty="0" smtClean="0"/>
              <a:t>-A bounce </a:t>
            </a:r>
            <a:r>
              <a:rPr lang="en-US" sz="3200" smtClean="0"/>
              <a:t>at last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*Corn finally bounces after worst move in 50 years,</a:t>
            </a:r>
            <a:br>
              <a:rPr lang="en-US" sz="2400" dirty="0" smtClean="0"/>
            </a:br>
            <a:r>
              <a:rPr lang="en-US" sz="2400" dirty="0" smtClean="0"/>
              <a:t>trend is still down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*High prices are curing high prices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*Awaiting next spike</a:t>
            </a:r>
            <a:br>
              <a:rPr lang="en-US" sz="2400" dirty="0" smtClean="0"/>
            </a:br>
            <a:r>
              <a:rPr lang="en-US" sz="2400" dirty="0" smtClean="0"/>
              <a:t>up or down</a:t>
            </a:r>
            <a:r>
              <a:rPr lang="en-US" sz="2400" dirty="0"/>
              <a:t> </a:t>
            </a:r>
            <a:r>
              <a:rPr lang="en-US" sz="2400" dirty="0" smtClean="0"/>
              <a:t>to tell us what to do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*All the action is long cotton or</a:t>
            </a:r>
            <a:br>
              <a:rPr lang="en-US" sz="2400" dirty="0" smtClean="0"/>
            </a:br>
            <a:r>
              <a:rPr lang="en-US" sz="2400" dirty="0" smtClean="0"/>
              <a:t>short coffee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*Too many other things to do now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03408"/>
            <a:ext cx="2526268" cy="37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(CORN)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87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Soybeans (SOYB)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618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DB Commodities Index ETF (DBC)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05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Estate-the bounce continues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*Jan Existing home sales -1.2% to +0.4%,</a:t>
            </a:r>
            <a:br>
              <a:rPr lang="en-US" sz="2000" dirty="0" smtClean="0"/>
            </a:br>
            <a:r>
              <a:rPr lang="en-US" sz="2000" dirty="0" smtClean="0"/>
              <a:t>pending home sales +4.5%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*Case Shiller up 5.9% YOY top 10 cities,</a:t>
            </a:r>
            <a:br>
              <a:rPr lang="en-US" sz="2000" dirty="0" smtClean="0"/>
            </a:br>
            <a:r>
              <a:rPr lang="en-US" sz="2000" dirty="0" smtClean="0"/>
              <a:t>3 month old data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*Inventories still an overhang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*Biggest price gains in worst hit markets</a:t>
            </a:r>
            <a:br>
              <a:rPr lang="en-US" sz="2000" dirty="0" smtClean="0"/>
            </a:br>
            <a:r>
              <a:rPr lang="en-US" sz="2000" dirty="0" smtClean="0"/>
              <a:t>  +23% Phoenix</a:t>
            </a:r>
            <a:br>
              <a:rPr lang="en-US" sz="2000" dirty="0" smtClean="0"/>
            </a:br>
            <a:r>
              <a:rPr lang="en-US" sz="2000" dirty="0" smtClean="0"/>
              <a:t>  +14% Detroit</a:t>
            </a:r>
            <a:br>
              <a:rPr lang="en-US" sz="2000" dirty="0" smtClean="0"/>
            </a:br>
            <a:r>
              <a:rPr lang="en-US" sz="2000" dirty="0" smtClean="0"/>
              <a:t>  +13% Las Vegas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*New York and Chicago are the weakest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3622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Real Estate</a:t>
            </a:r>
            <a:br>
              <a:rPr lang="en-US" sz="3200" dirty="0" smtClean="0"/>
            </a:br>
            <a:r>
              <a:rPr lang="en-US" sz="2000" dirty="0" smtClean="0"/>
              <a:t>-don’t touch the housing stocks-the risk/reward is terrible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426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Bounces YOY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Phoenix, Arizona </a:t>
            </a:r>
            <a:r>
              <a:rPr lang="en-US" dirty="0" smtClean="0"/>
              <a:t>    24.2</a:t>
            </a:r>
            <a:r>
              <a:rPr lang="en-US" dirty="0"/>
              <a:t>%</a:t>
            </a:r>
            <a:br>
              <a:rPr lang="en-US" dirty="0"/>
            </a:br>
            <a:r>
              <a:rPr lang="en-US" dirty="0"/>
              <a:t>Boise City, Idaho </a:t>
            </a:r>
            <a:r>
              <a:rPr lang="en-US" dirty="0" smtClean="0"/>
              <a:t>    17.2</a:t>
            </a:r>
            <a:r>
              <a:rPr lang="en-US" dirty="0"/>
              <a:t>%</a:t>
            </a:r>
            <a:br>
              <a:rPr lang="en-US" dirty="0"/>
            </a:br>
            <a:r>
              <a:rPr lang="en-US" b="1" dirty="0"/>
              <a:t>San Jose, California 16.8%</a:t>
            </a:r>
            <a:br>
              <a:rPr lang="en-US" b="1" dirty="0"/>
            </a:br>
            <a:r>
              <a:rPr lang="en-US" dirty="0"/>
              <a:t>Detroit, Michigan </a:t>
            </a:r>
            <a:r>
              <a:rPr lang="en-US" dirty="0" smtClean="0"/>
              <a:t>   14.4</a:t>
            </a:r>
            <a:r>
              <a:rPr lang="en-US" dirty="0"/>
              <a:t>%</a:t>
            </a:r>
            <a:br>
              <a:rPr lang="en-US" dirty="0"/>
            </a:br>
            <a:r>
              <a:rPr lang="en-US" dirty="0"/>
              <a:t>Las Vegas, Nevada </a:t>
            </a:r>
            <a:r>
              <a:rPr lang="en-US" dirty="0" smtClean="0"/>
              <a:t> 14.2</a:t>
            </a:r>
            <a:r>
              <a:rPr lang="en-US" dirty="0"/>
              <a:t>% </a:t>
            </a:r>
            <a:br>
              <a:rPr lang="en-US" dirty="0"/>
            </a:br>
            <a:r>
              <a:rPr lang="en-US" b="1" dirty="0"/>
              <a:t>Oakland, California 14.0%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North Port, Florida </a:t>
            </a:r>
            <a:r>
              <a:rPr lang="en-US" dirty="0" smtClean="0"/>
              <a:t> 12.9</a:t>
            </a:r>
            <a:r>
              <a:rPr lang="en-US" dirty="0"/>
              <a:t>% </a:t>
            </a:r>
            <a:br>
              <a:rPr lang="en-US" dirty="0"/>
            </a:br>
            <a:r>
              <a:rPr lang="en-US" dirty="0"/>
              <a:t>Cape Coral, Florida </a:t>
            </a:r>
            <a:r>
              <a:rPr lang="en-US" dirty="0" smtClean="0"/>
              <a:t> 12.7</a:t>
            </a:r>
            <a:r>
              <a:rPr lang="en-US" dirty="0"/>
              <a:t>% </a:t>
            </a:r>
            <a:br>
              <a:rPr lang="en-US" dirty="0"/>
            </a:br>
            <a:r>
              <a:rPr lang="en-US" b="1" dirty="0"/>
              <a:t>San Francisco, Ca. </a:t>
            </a:r>
            <a:r>
              <a:rPr lang="en-US" b="1" dirty="0" smtClean="0"/>
              <a:t>  12.6</a:t>
            </a:r>
            <a:r>
              <a:rPr lang="en-US" b="1" dirty="0"/>
              <a:t>%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667000"/>
            <a:ext cx="359144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1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(ITB)</a:t>
            </a:r>
            <a:r>
              <a:rPr lang="en-US" dirty="0" smtClean="0"/>
              <a:t>-</a:t>
            </a:r>
            <a:r>
              <a:rPr lang="en-US" sz="2800" dirty="0" smtClean="0"/>
              <a:t>US Home Construction </a:t>
            </a:r>
            <a:r>
              <a:rPr lang="en-US" sz="2800" smtClean="0"/>
              <a:t>Dow Sub index</a:t>
            </a:r>
            <a:endParaRPr 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891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r>
              <a:rPr lang="en-US" sz="3200" dirty="0"/>
              <a:t>Portfolio </a:t>
            </a:r>
            <a:r>
              <a:rPr lang="en-US" sz="3200" dirty="0" smtClean="0"/>
              <a:t>Review-</a:t>
            </a:r>
            <a:r>
              <a:rPr lang="en-US" sz="1800" dirty="0" smtClean="0"/>
              <a:t>Balancing Out Longs and Shorts, </a:t>
            </a:r>
            <a:br>
              <a:rPr lang="en-US" sz="1800" dirty="0" smtClean="0"/>
            </a:br>
            <a:r>
              <a:rPr lang="en-US" sz="1800" dirty="0" smtClean="0"/>
              <a:t>Volatility collapse causing  </a:t>
            </a:r>
            <a:r>
              <a:rPr lang="en-US" sz="1800" dirty="0"/>
              <a:t>o</a:t>
            </a:r>
            <a:r>
              <a:rPr lang="en-US" sz="1800" dirty="0" smtClean="0"/>
              <a:t>ptions premiums to shrink,</a:t>
            </a:r>
            <a:br>
              <a:rPr lang="en-US" sz="1800" dirty="0" smtClean="0"/>
            </a:br>
            <a:r>
              <a:rPr lang="en-US" sz="1800" dirty="0" smtClean="0"/>
              <a:t>increasing risk and reducing returns of option spread strategy</a:t>
            </a:r>
            <a:br>
              <a:rPr lang="en-US" sz="1800" dirty="0" smtClean="0"/>
            </a:br>
            <a:r>
              <a:rPr lang="en-US" sz="1800" dirty="0" smtClean="0"/>
              <a:t>Maximum return if nothing happens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843168"/>
              </p:ext>
            </p:extLst>
          </p:nvPr>
        </p:nvGraphicFramePr>
        <p:xfrm>
          <a:off x="838200" y="1600200"/>
          <a:ext cx="3708400" cy="4300220"/>
        </p:xfrm>
        <a:graphic>
          <a:graphicData uri="http://schemas.openxmlformats.org/drawingml/2006/table">
            <a:tbl>
              <a:tblPr/>
              <a:tblGrid>
                <a:gridCol w="2882900"/>
                <a:gridCol w="8255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3/$140-$145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(IWM) 3/$82-$86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(F) 3/$11-$12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3/$110-$115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218585"/>
              </p:ext>
            </p:extLst>
          </p:nvPr>
        </p:nvGraphicFramePr>
        <p:xfrm>
          <a:off x="4724400" y="1981200"/>
          <a:ext cx="3987801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1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sz="3200" dirty="0" smtClean="0"/>
              <a:t>Trade Sheet-No Change</a:t>
            </a:r>
            <a:br>
              <a:rPr lang="en-US" sz="3200" dirty="0" smtClean="0"/>
            </a:br>
            <a:r>
              <a:rPr lang="en-US" sz="3200" dirty="0" smtClean="0"/>
              <a:t>“RISK ON” has returned big time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*Stocks- buy the dips, running to a new high</a:t>
            </a:r>
            <a:br>
              <a:rPr lang="en-US" sz="2400" dirty="0" smtClean="0"/>
            </a:br>
            <a:r>
              <a:rPr lang="en-US" sz="2400" dirty="0" smtClean="0"/>
              <a:t>*Bonds- sell rallies under a 1.90% yield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</a:t>
            </a:r>
            <a:r>
              <a:rPr lang="en-US" sz="2400" dirty="0" smtClean="0"/>
              <a:t>Commodities-stand aside</a:t>
            </a:r>
            <a:r>
              <a:rPr lang="en-US" sz="2400" dirty="0"/>
              <a:t> </a:t>
            </a:r>
            <a:r>
              <a:rPr lang="en-US" sz="2400" dirty="0" smtClean="0"/>
              <a:t>until global sell off ends</a:t>
            </a:r>
            <a:br>
              <a:rPr lang="en-US" sz="2400" dirty="0" smtClean="0"/>
            </a:br>
            <a:r>
              <a:rPr lang="en-US" sz="2400" dirty="0" smtClean="0"/>
              <a:t>*Currencies- sell yen on any rallies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Precious </a:t>
            </a:r>
            <a:r>
              <a:rPr lang="en-US" sz="2400" dirty="0" smtClean="0"/>
              <a:t>Metals –stand aside, wait for rebirth</a:t>
            </a:r>
            <a:br>
              <a:rPr lang="en-US" sz="2400" dirty="0" smtClean="0"/>
            </a:br>
            <a:r>
              <a:rPr lang="en-US" sz="2400" dirty="0" smtClean="0"/>
              <a:t>*Volatility-stand aside, will bounce along bottom</a:t>
            </a:r>
            <a:br>
              <a:rPr lang="en-US" sz="2400" dirty="0" smtClean="0"/>
            </a:br>
            <a:r>
              <a:rPr lang="en-US" sz="2400" dirty="0" smtClean="0"/>
              <a:t>*The ags –has gone dead, low priority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Real </a:t>
            </a:r>
            <a:r>
              <a:rPr lang="en-US" sz="2400" dirty="0" smtClean="0"/>
              <a:t>estate- rent, don’t buy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4038600"/>
            <a:ext cx="2457450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Wednesday, March 20, 2013</a:t>
            </a:r>
            <a:endParaRPr lang="en-US" sz="2700" dirty="0"/>
          </a:p>
        </p:txBody>
      </p:sp>
      <p:pic>
        <p:nvPicPr>
          <p:cNvPr id="4" name="Content Placeholder 3" descr="BusinessJohn Thomas Profile Map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>
            <a:fillRect/>
          </a:stretch>
        </p:blipFill>
        <p:spPr>
          <a:xfrm>
            <a:off x="2057400" y="2209800"/>
            <a:ext cx="5257800" cy="2891587"/>
          </a:xfr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27370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Strategy Outlook</a:t>
            </a:r>
            <a:r>
              <a:rPr lang="en-US" dirty="0" smtClean="0"/>
              <a:t>-</a:t>
            </a:r>
            <a:r>
              <a:rPr lang="en-US" sz="2400" dirty="0" smtClean="0"/>
              <a:t>sitting on my hands</a:t>
            </a:r>
            <a:br>
              <a:rPr lang="en-US" sz="2400" dirty="0" smtClean="0"/>
            </a:br>
            <a:r>
              <a:rPr lang="en-US" sz="2400" dirty="0" smtClean="0"/>
              <a:t>run all existing positions to March 15 expiration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*Too late to buy, too early to sell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*Volatility is too low to sell, but may go lower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*Capitulation top in stocks now underway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*Roll forward short yen position on</a:t>
            </a:r>
            <a:br>
              <a:rPr lang="en-US" sz="2000" dirty="0" smtClean="0"/>
            </a:br>
            <a:r>
              <a:rPr lang="en-US" sz="2000" dirty="0" smtClean="0"/>
              <a:t>  any 2 point pop in (FXY)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*Can’t establish put spreads in (SPX) or (IWM) as long as upside breakout underway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*Only add very deep OTM call spreads with room for a 10% correction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*Single stocks too risky because of greater volatility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524000"/>
            <a:ext cx="2305389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Year to Date- +27.8%</a:t>
            </a:r>
            <a:br>
              <a:rPr lang="en-US" sz="2800" dirty="0" smtClean="0"/>
            </a:br>
            <a:r>
              <a:rPr lang="en-US" sz="2800" dirty="0" smtClean="0"/>
              <a:t>Biggest Performance Burst Since Launch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17888450"/>
              </p:ext>
            </p:extLst>
          </p:nvPr>
        </p:nvGraphicFramePr>
        <p:xfrm>
          <a:off x="1219200" y="1676400"/>
          <a:ext cx="7162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5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Since Inception-Gone Hyperbolic</a:t>
            </a:r>
            <a:br>
              <a:rPr lang="en-US" sz="2800" dirty="0" smtClean="0"/>
            </a:br>
            <a:r>
              <a:rPr lang="en-US" sz="2800" dirty="0" smtClean="0"/>
              <a:t>+37% Average Annualized Return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01042682"/>
              </p:ext>
            </p:extLst>
          </p:nvPr>
        </p:nvGraphicFramePr>
        <p:xfrm>
          <a:off x="1447800" y="1600200"/>
          <a:ext cx="6553200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56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11376</TotalTime>
  <Words>533</Words>
  <Application>Microsoft Macintosh PowerPoint</Application>
  <PresentationFormat>On-screen Show (4:3)</PresentationFormat>
  <Paragraphs>109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Please Stand By for John Thomas Wednesday, March 6, 2013, San Francisco, CA Global Trading Dispatch</vt:lpstr>
      <vt:lpstr>The Mad Hedge Fund Trader “The Great Yawn of 2013”</vt:lpstr>
      <vt:lpstr>MHFT Global Strategy Luncheons Buy tickets at www.madhedgefundtrader.com  2013 Schedule-Updated</vt:lpstr>
      <vt:lpstr>MHFT Global Strategy Luncheons Buy tickets at www.madhedgefundtrader.com </vt:lpstr>
      <vt:lpstr>Trade Alert Performance Another all time high</vt:lpstr>
      <vt:lpstr>Portfolio Review-Balancing Out Longs and Shorts,  Volatility collapse causing  options premiums to shrink, increasing risk and reducing returns of option spread strategy Maximum return if nothing happens  </vt:lpstr>
      <vt:lpstr>Strategy Outlook-sitting on my hands run all existing positions to March 15 expiration</vt:lpstr>
      <vt:lpstr>Performance Year to Date- +27.8% Biggest Performance Burst Since Launch</vt:lpstr>
      <vt:lpstr>Performance Since Inception-Gone Hyperbolic +37% Average Annualized Return</vt:lpstr>
      <vt:lpstr>The Goldilocks Economy- Not too hot, not too cold-95% of data points positive with no inflation</vt:lpstr>
      <vt:lpstr>Weekly Jobless Claims -22,000 plunge to 344,000 is very market positive</vt:lpstr>
      <vt:lpstr>Bonds-More of the Same</vt:lpstr>
      <vt:lpstr>(TLT)</vt:lpstr>
      <vt:lpstr>Short Treasuries (TBT) See the 1:4 reverse Split—5% annual cost of carry</vt:lpstr>
      <vt:lpstr>Municipal Bonds (MUB)-3% yield, Mix of AAA, AA, and A rated bonds</vt:lpstr>
      <vt:lpstr>(JNK)-chase for yield continues</vt:lpstr>
      <vt:lpstr>Stocks-1,600 Not Looking so “Mad”</vt:lpstr>
      <vt:lpstr>Welcome to Fair Value 2009 low was a 2X event</vt:lpstr>
      <vt:lpstr>Dow Average</vt:lpstr>
      <vt:lpstr>(SPY)- Long the 3/$140-$145 call spread Long 3/$155-$158 put spread</vt:lpstr>
      <vt:lpstr>(SPX)-The 30,000 view</vt:lpstr>
      <vt:lpstr>Trading Market Tops-(SPX) H1, 2012</vt:lpstr>
      <vt:lpstr>The Next Trade March $155-$158 Bear Put Spread, roll out to   April $158-$161 and May $161-$164</vt:lpstr>
      <vt:lpstr>(QQQ)-Finally Waking Up? Awaiting a rotation-Apple stopped going down, others up</vt:lpstr>
      <vt:lpstr>(VIX)-Dying a slow death headed for the 9% handle</vt:lpstr>
      <vt:lpstr>(AAPL)-dead in the water, putting in a bottom</vt:lpstr>
      <vt:lpstr>(BAC)-Buy the Dip</vt:lpstr>
      <vt:lpstr>Ford Motors (F)-the bottom is in long the 3/$11-12 call spread</vt:lpstr>
      <vt:lpstr>Russell 2000 (IWM) Long the 3/$82-$86 call spread  </vt:lpstr>
      <vt:lpstr>Shanghai-Still on Fire</vt:lpstr>
      <vt:lpstr>China (FXI)</vt:lpstr>
      <vt:lpstr>Japan Nikkei-up 30% since October</vt:lpstr>
      <vt:lpstr>(DXJ)-the only way to play Japan -Nikkei with hedged yen Y150 targets (DXJ) at $80, up 100%</vt:lpstr>
      <vt:lpstr>Welcome Back King Dollar!</vt:lpstr>
      <vt:lpstr>Long Dollar Basket (UUP)</vt:lpstr>
      <vt:lpstr>Euro (FXE) Looking for a $1.38 top</vt:lpstr>
      <vt:lpstr> Australian Dollar (FXA) Commodity Bust Hits Ausie </vt:lpstr>
      <vt:lpstr> Japanese Yen (FXY)-worth the chase long (FXY) 3/$110-$115 in-the-money bear put spread use any yen strength to roll over into April  </vt:lpstr>
      <vt:lpstr>(YCS)-break to new high</vt:lpstr>
      <vt:lpstr>Energy- Commodity Bust Hits Oil</vt:lpstr>
      <vt:lpstr>Crude</vt:lpstr>
      <vt:lpstr>(USO)</vt:lpstr>
      <vt:lpstr>Natural Gas</vt:lpstr>
      <vt:lpstr>Copper (CU)-Demonetization risk could cap moves China growth rate may cap at 8%, not 13%, so slow grind up</vt:lpstr>
      <vt:lpstr>Precious Metals-Ouch!   </vt:lpstr>
      <vt:lpstr>Monetary Base Weekly December, 2011 to Feb, 2013</vt:lpstr>
      <vt:lpstr>Gold </vt:lpstr>
      <vt:lpstr>Silver</vt:lpstr>
      <vt:lpstr>(Platinum) (PPLT)</vt:lpstr>
      <vt:lpstr>Palladium (PALL) </vt:lpstr>
      <vt:lpstr>Ford Motors (F)-the bottom is in 53% move from October long the 3/$11-12 call spread</vt:lpstr>
      <vt:lpstr>The Ags-A bounce at last </vt:lpstr>
      <vt:lpstr>(CORN)</vt:lpstr>
      <vt:lpstr>Soybeans (SOYB)</vt:lpstr>
      <vt:lpstr>DB Commodities Index ETF (DBC)</vt:lpstr>
      <vt:lpstr>Real Estate-the bounce continues</vt:lpstr>
      <vt:lpstr>Real Estate -don’t touch the housing stocks-the risk/reward is terrible</vt:lpstr>
      <vt:lpstr>Biggest Bounces YOY</vt:lpstr>
      <vt:lpstr>(ITB)-US Home Construction Dow Sub index</vt:lpstr>
      <vt:lpstr>Trade Sheet-No Change “RISK ON” has returned big time</vt:lpstr>
      <vt:lpstr>To buy strategy luncheon tickets Please Go to www.madhedgefundtrader.com   Next Strategy Webinar Wednesday, March 20, 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tammi</dc:creator>
  <cp:lastModifiedBy>Randy Bronte</cp:lastModifiedBy>
  <cp:revision>2336</cp:revision>
  <cp:lastPrinted>2013-03-05T21:59:53Z</cp:lastPrinted>
  <dcterms:created xsi:type="dcterms:W3CDTF">2009-05-20T21:55:50Z</dcterms:created>
  <dcterms:modified xsi:type="dcterms:W3CDTF">2013-03-06T16:41:54Z</dcterms:modified>
</cp:coreProperties>
</file>