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15"/>
  </p:notesMasterIdLst>
  <p:sldIdLst>
    <p:sldId id="256" r:id="rId2"/>
    <p:sldId id="1498" r:id="rId3"/>
    <p:sldId id="888" r:id="rId4"/>
    <p:sldId id="1463" r:id="rId5"/>
    <p:sldId id="1462" r:id="rId6"/>
    <p:sldId id="605" r:id="rId7"/>
    <p:sldId id="1465" r:id="rId8"/>
    <p:sldId id="824" r:id="rId9"/>
    <p:sldId id="1118" r:id="rId10"/>
    <p:sldId id="1076" r:id="rId11"/>
    <p:sldId id="1442" r:id="rId12"/>
    <p:sldId id="898" r:id="rId13"/>
    <p:sldId id="1142" r:id="rId14"/>
    <p:sldId id="1397" r:id="rId15"/>
    <p:sldId id="1033" r:id="rId16"/>
    <p:sldId id="1073" r:id="rId17"/>
    <p:sldId id="1074" r:id="rId18"/>
    <p:sldId id="1026" r:id="rId19"/>
    <p:sldId id="570" r:id="rId20"/>
    <p:sldId id="280" r:id="rId21"/>
    <p:sldId id="1484" r:id="rId22"/>
    <p:sldId id="1297" r:id="rId23"/>
    <p:sldId id="563" r:id="rId24"/>
    <p:sldId id="835" r:id="rId25"/>
    <p:sldId id="613" r:id="rId26"/>
    <p:sldId id="1488" r:id="rId27"/>
    <p:sldId id="831" r:id="rId28"/>
    <p:sldId id="811" r:id="rId29"/>
    <p:sldId id="1047" r:id="rId30"/>
    <p:sldId id="1432" r:id="rId31"/>
    <p:sldId id="1399" r:id="rId32"/>
    <p:sldId id="814" r:id="rId33"/>
    <p:sldId id="1072" r:id="rId34"/>
    <p:sldId id="764" r:id="rId35"/>
    <p:sldId id="765" r:id="rId36"/>
    <p:sldId id="1071" r:id="rId37"/>
    <p:sldId id="1501" r:id="rId38"/>
    <p:sldId id="1195" r:id="rId39"/>
    <p:sldId id="1436" r:id="rId40"/>
    <p:sldId id="1070" r:id="rId41"/>
    <p:sldId id="1503" r:id="rId42"/>
    <p:sldId id="840" r:id="rId43"/>
    <p:sldId id="1068" r:id="rId44"/>
    <p:sldId id="1069" r:id="rId45"/>
    <p:sldId id="1400" r:id="rId46"/>
    <p:sldId id="893" r:id="rId47"/>
    <p:sldId id="289" r:id="rId48"/>
    <p:sldId id="730" r:id="rId49"/>
    <p:sldId id="1054" r:id="rId50"/>
    <p:sldId id="994" r:id="rId51"/>
    <p:sldId id="830" r:id="rId52"/>
    <p:sldId id="481" r:id="rId53"/>
    <p:sldId id="290" r:id="rId54"/>
    <p:sldId id="1133" r:id="rId55"/>
    <p:sldId id="669" r:id="rId56"/>
    <p:sldId id="1079" r:id="rId57"/>
    <p:sldId id="1043" r:id="rId58"/>
    <p:sldId id="1083" r:id="rId59"/>
    <p:sldId id="1449" r:id="rId60"/>
    <p:sldId id="1448" r:id="rId61"/>
    <p:sldId id="1452" r:id="rId62"/>
    <p:sldId id="1086" r:id="rId63"/>
    <p:sldId id="1080" r:id="rId64"/>
    <p:sldId id="1049" r:id="rId65"/>
    <p:sldId id="336" r:id="rId66"/>
    <p:sldId id="1084" r:id="rId67"/>
    <p:sldId id="295" r:id="rId68"/>
    <p:sldId id="501" r:id="rId69"/>
    <p:sldId id="539" r:id="rId70"/>
    <p:sldId id="1420" r:id="rId71"/>
    <p:sldId id="1114" r:id="rId72"/>
    <p:sldId id="654" r:id="rId73"/>
    <p:sldId id="659" r:id="rId74"/>
    <p:sldId id="655" r:id="rId75"/>
    <p:sldId id="1425" r:id="rId76"/>
    <p:sldId id="657" r:id="rId77"/>
    <p:sldId id="656" r:id="rId78"/>
    <p:sldId id="1500" r:id="rId79"/>
    <p:sldId id="1467" r:id="rId80"/>
    <p:sldId id="1407" r:id="rId81"/>
    <p:sldId id="1411" r:id="rId82"/>
    <p:sldId id="1412" r:id="rId83"/>
    <p:sldId id="1413" r:id="rId84"/>
    <p:sldId id="1414" r:id="rId85"/>
    <p:sldId id="1415" r:id="rId86"/>
    <p:sldId id="1405" r:id="rId87"/>
    <p:sldId id="388" r:id="rId88"/>
    <p:sldId id="312" r:id="rId89"/>
    <p:sldId id="380" r:id="rId90"/>
    <p:sldId id="747" r:id="rId91"/>
    <p:sldId id="1422" r:id="rId92"/>
    <p:sldId id="313" r:id="rId93"/>
    <p:sldId id="1216" r:id="rId94"/>
    <p:sldId id="1217" r:id="rId95"/>
    <p:sldId id="1496" r:id="rId96"/>
    <p:sldId id="1404" r:id="rId97"/>
    <p:sldId id="907" r:id="rId98"/>
    <p:sldId id="650" r:id="rId99"/>
    <p:sldId id="729" r:id="rId100"/>
    <p:sldId id="737" r:id="rId101"/>
    <p:sldId id="998" r:id="rId102"/>
    <p:sldId id="999" r:id="rId103"/>
    <p:sldId id="1000" r:id="rId104"/>
    <p:sldId id="1451" r:id="rId105"/>
    <p:sldId id="1457" r:id="rId106"/>
    <p:sldId id="1130" r:id="rId107"/>
    <p:sldId id="1132" r:id="rId108"/>
    <p:sldId id="1005" r:id="rId109"/>
    <p:sldId id="1006" r:id="rId110"/>
    <p:sldId id="1502" r:id="rId111"/>
    <p:sldId id="492" r:id="rId112"/>
    <p:sldId id="335" r:id="rId113"/>
    <p:sldId id="1230" r:id="rId114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/>
    <p:restoredTop sz="94830"/>
  </p:normalViewPr>
  <p:slideViewPr>
    <p:cSldViewPr snapToGrid="0">
      <p:cViewPr varScale="1">
        <p:scale>
          <a:sx n="121" d="100"/>
          <a:sy n="121" d="100"/>
        </p:scale>
        <p:origin x="32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484434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70073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838548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222099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3819093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4123452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401102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0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9.png"/><Relationship Id="rId4" Type="http://schemas.openxmlformats.org/officeDocument/2006/relationships/image" Target="../media/image2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“The Fed Wins”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Silicon Valley, CA December 13, 2023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CC862E-9CD1-EDB7-9644-B9C1C8140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331" y="1676400"/>
            <a:ext cx="5583127" cy="31178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365" y="457200"/>
            <a:ext cx="9911255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Drops Below 50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for the first time since April</a:t>
            </a:r>
            <a:r>
              <a:rPr lang="en-US" sz="3600" dirty="0">
                <a:effectLst/>
                <a:latin typeface="+mj-lt"/>
              </a:rPr>
              <a:t> 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/>
          </a:p>
        </p:txBody>
      </p:sp>
      <p:pic>
        <p:nvPicPr>
          <p:cNvPr id="6" name="Picture 5" descr="A close-up of a speedometer&#10;&#10;Description automatically generated">
            <a:extLst>
              <a:ext uri="{FF2B5EF4-FFF2-40B4-BE49-F238E27FC236}">
                <a16:creationId xmlns:a16="http://schemas.microsoft.com/office/drawing/2014/main" id="{B65C60B9-04DE-E81C-DD77-58E9B8239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792" y="2014762"/>
            <a:ext cx="7772400" cy="41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72706" name="Picture 2" descr="Chart">
            <a:extLst>
              <a:ext uri="{FF2B5EF4-FFF2-40B4-BE49-F238E27FC236}">
                <a16:creationId xmlns:a16="http://schemas.microsoft.com/office/drawing/2014/main" id="{49F1CCA4-F506-2908-DE15-BFF8441C5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182" y="1239704"/>
            <a:ext cx="7165756" cy="542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730" name="Picture 2" descr="Chart">
            <a:extLst>
              <a:ext uri="{FF2B5EF4-FFF2-40B4-BE49-F238E27FC236}">
                <a16:creationId xmlns:a16="http://schemas.microsoft.com/office/drawing/2014/main" id="{DB5B2862-B574-3F20-E718-8F0D4B284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096" y="1165187"/>
            <a:ext cx="7261646" cy="549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754" name="Picture 2" descr="Chart">
            <a:extLst>
              <a:ext uri="{FF2B5EF4-FFF2-40B4-BE49-F238E27FC236}">
                <a16:creationId xmlns:a16="http://schemas.microsoft.com/office/drawing/2014/main" id="{4A8BF712-665A-E435-D039-F6E335956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978" y="1066800"/>
            <a:ext cx="7404865" cy="560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778" name="Picture 2" descr="Chart">
            <a:extLst>
              <a:ext uri="{FF2B5EF4-FFF2-40B4-BE49-F238E27FC236}">
                <a16:creationId xmlns:a16="http://schemas.microsoft.com/office/drawing/2014/main" id="{C423F4C4-483F-8A6C-67E0-6B97208D9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79" y="1163481"/>
            <a:ext cx="6997241" cy="529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Platinum- (PPLT)- 556,000-ounce shortage this year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802" name="Picture 2" descr="Chart">
            <a:extLst>
              <a:ext uri="{FF2B5EF4-FFF2-40B4-BE49-F238E27FC236}">
                <a16:creationId xmlns:a16="http://schemas.microsoft.com/office/drawing/2014/main" id="{5D54BA39-F16A-1660-116A-0FEC0859C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366" y="1333040"/>
            <a:ext cx="6700541" cy="507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351806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5D8C-2C32-9779-A731-5C9E73F40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8DA874-05FF-7033-A94E-E4100A68C8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framed pennant on a brick wall&#10;&#10;Description automatically generated">
            <a:extLst>
              <a:ext uri="{FF2B5EF4-FFF2-40B4-BE49-F238E27FC236}">
                <a16:creationId xmlns:a16="http://schemas.microsoft.com/office/drawing/2014/main" id="{545144FA-7ED4-4EB5-8259-D5177C760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4570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The Bull is Back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19" y="1237070"/>
            <a:ext cx="11504883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/>
            </a:b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681EF-FD28-A06F-49B5-61F9E4857BFF}"/>
              </a:ext>
            </a:extLst>
          </p:cNvPr>
          <p:cNvSpPr txBox="1"/>
          <p:nvPr/>
        </p:nvSpPr>
        <p:spPr>
          <a:xfrm>
            <a:off x="399392" y="1237070"/>
            <a:ext cx="11583009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*Refi Demand Rockets, as interest rates plunge to four-month lows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The rate for the popular 30-year mortgage fell back toward 7% after hitting 8% earlier this fall</a:t>
            </a:r>
            <a:b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*Applications to refinance a home loan Index increased 14% from the previous week and were 10% higher than the same week one year ago</a:t>
            </a:r>
            <a:b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Zombie Malls are a New Term You Should Get Used to. People are just not coming back to work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*It’s worst in San Francisco where tech discovered the wonders of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cost cutting,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taking the office vacancy rate up to 35%. </a:t>
            </a:r>
            <a:b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Pending Home Sales Collapse,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dropping to the lowest level since</a:t>
            </a: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the National Association of Realtors began tracking them in 2001. </a:t>
            </a:r>
            <a:b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Tight supply and still-strong demand have kept pressure on home prices,</a:t>
            </a: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which not only continue to hit new highs.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S&amp;P Case Shiller Hits New Highs,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3.9% higher in Septe</a:t>
            </a:r>
            <a:r>
              <a:rPr lang="en-US" sz="1800" dirty="0">
                <a:solidFill>
                  <a:srgbClr val="171717"/>
                </a:solidFill>
                <a:latin typeface="+mj-lt"/>
                <a:ea typeface="Times New Roman" panose="02020603050405020304" pitchFamily="18" charset="0"/>
              </a:rPr>
              <a:t>mber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/>
          </a:p>
        </p:txBody>
      </p:sp>
      <p:pic>
        <p:nvPicPr>
          <p:cNvPr id="6" name="Picture 5" descr="A statue of a bull&#10;&#10;Description automatically generated">
            <a:extLst>
              <a:ext uri="{FF2B5EF4-FFF2-40B4-BE49-F238E27FC236}">
                <a16:creationId xmlns:a16="http://schemas.microsoft.com/office/drawing/2014/main" id="{DD8E0243-426E-80D7-EFF8-C8679DDA6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982" y="3763108"/>
            <a:ext cx="3980018" cy="299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Plunges</a:t>
            </a:r>
            <a:br>
              <a:rPr lang="en-US" dirty="0"/>
            </a:br>
            <a:r>
              <a:rPr lang="en-US" sz="1800" b="1" i="1" dirty="0">
                <a:latin typeface="+mj-lt"/>
              </a:rPr>
              <a:t>S&amp;P Case Shiller Rises to +3.90% in September,</a:t>
            </a:r>
            <a:r>
              <a:rPr lang="en-US" sz="1800" dirty="0">
                <a:latin typeface="+mj-lt"/>
              </a:rPr>
              <a:t> with its </a:t>
            </a:r>
            <a:r>
              <a:rPr lang="en-US" sz="1800" b="1" dirty="0">
                <a:latin typeface="+mj-lt"/>
              </a:rPr>
              <a:t>National Home Price Index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Detroit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gained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6.7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%,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San Diego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6.5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New York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+6.2%.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AAFCABB7-C13F-FBDD-DC2E-C6912A8B2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171" y="1454009"/>
            <a:ext cx="8728364" cy="489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6.26% yielding cell phone tower REIT</a:t>
            </a:r>
            <a:br>
              <a:rPr lang="en-US" sz="2000" dirty="0"/>
            </a:br>
            <a:r>
              <a:rPr lang="en-US" sz="2000" dirty="0"/>
              <a:t>Eliot Management Pushes up stock with activist bid</a:t>
            </a:r>
          </a:p>
        </p:txBody>
      </p:sp>
      <p:pic>
        <p:nvPicPr>
          <p:cNvPr id="77826" name="Picture 2" descr="Chart">
            <a:extLst>
              <a:ext uri="{FF2B5EF4-FFF2-40B4-BE49-F238E27FC236}">
                <a16:creationId xmlns:a16="http://schemas.microsoft.com/office/drawing/2014/main" id="{05D6D5E2-5A7F-6C06-6311-52DBEA577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649" y="1552375"/>
            <a:ext cx="6644701" cy="503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78850" name="Picture 2" descr="Chart">
            <a:extLst>
              <a:ext uri="{FF2B5EF4-FFF2-40B4-BE49-F238E27FC236}">
                <a16:creationId xmlns:a16="http://schemas.microsoft.com/office/drawing/2014/main" id="{03318B44-5C3C-5BFB-F765-BB7EDDDA2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995" y="1235404"/>
            <a:ext cx="7063342" cy="534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A5B47-AF3A-A0F0-CF91-D009D159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Buy Territory!! – Approaching Overbought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9103E7-29BC-B7A0-93C0-288DA36C9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12067" y="2722803"/>
            <a:ext cx="2001015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E5DAB41-39A9-6097-F07D-0143003A57B5}"/>
              </a:ext>
            </a:extLst>
          </p:cNvPr>
          <p:cNvSpPr txBox="1">
            <a:spLocks/>
          </p:cNvSpPr>
          <p:nvPr/>
        </p:nvSpPr>
        <p:spPr>
          <a:xfrm>
            <a:off x="9959974" y="4599469"/>
            <a:ext cx="2105199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91425" rIns="91425" bIns="91425" rtlCol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BUY</a:t>
            </a:r>
          </a:p>
        </p:txBody>
      </p:sp>
      <p:pic>
        <p:nvPicPr>
          <p:cNvPr id="4" name="Picture 3" descr="A graph of a stock market&#10;&#10;Description automatically generated">
            <a:extLst>
              <a:ext uri="{FF2B5EF4-FFF2-40B4-BE49-F238E27FC236}">
                <a16:creationId xmlns:a16="http://schemas.microsoft.com/office/drawing/2014/main" id="{F9FDBA53-260A-FA90-7CA2-4FFD1E6F3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469" y="1359139"/>
            <a:ext cx="8331330" cy="525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8803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B0C37-ECED-8C32-3257-2383B7DC5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F17AF-2A3A-A2C4-16AE-CB87FE1D9E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alm tree and a bridge&#10;&#10;Description automatically generated">
            <a:extLst>
              <a:ext uri="{FF2B5EF4-FFF2-40B4-BE49-F238E27FC236}">
                <a16:creationId xmlns:a16="http://schemas.microsoft.com/office/drawing/2014/main" id="{FE56DCAE-3026-817F-1F56-2442C19D2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8519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any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dollar rallies, buy currencies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*Energy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buy $12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January 10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on skis in the snow&#10;&#10;Description automatically generated">
            <a:extLst>
              <a:ext uri="{FF2B5EF4-FFF2-40B4-BE49-F238E27FC236}">
                <a16:creationId xmlns:a16="http://schemas.microsoft.com/office/drawing/2014/main" id="{2249577D-712C-6381-5DBA-3D500FDD5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9304" y="855784"/>
            <a:ext cx="3232992" cy="451338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00B050"/>
                </a:solidFill>
              </a:rPr>
              <a:t> 224,000 – -24,000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A9B91D39-A90F-FAAB-1721-96A49ED6C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047" y="1636999"/>
            <a:ext cx="8861368" cy="487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555078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Stocks – Buy Back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17600" y="1123627"/>
            <a:ext cx="11772261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BD925-29D0-2C18-50F5-1EB8EA655525}"/>
              </a:ext>
            </a:extLst>
          </p:cNvPr>
          <p:cNvSpPr txBox="1"/>
          <p:nvPr/>
        </p:nvSpPr>
        <p:spPr>
          <a:xfrm>
            <a:off x="470808" y="1123627"/>
            <a:ext cx="11619053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*Yearend rally started October 26, happened in November, now losing momentum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*Santa Came Early this Year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clearly confusing Thanksgiving with Christmas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*70% of corporate profits went into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stock buy backs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this year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*Alaska Air Buys Hawaiian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for $1.9 Billion in a big overpay. (ALK) dropped 15% of the news. 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Uber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Enters S&amp;P 500, on December 18, taking the stock up 10% on the news. 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*IBM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Announces New Quantum Computing Chip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*Snowflake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Delivers a Big Beat,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taking the stock up 10% in hours</a:t>
            </a: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Berkshire Hathaway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Fails to Fall on Munger Death. 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FA6079-6839-42BB-EF3C-C1A8EC683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2869" y="4373558"/>
            <a:ext cx="3586992" cy="238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New High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5/$420-$430 put spread,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1/$420-$430 put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11/$420-$430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8129" y="47277"/>
            <a:ext cx="1674141" cy="1674141"/>
          </a:xfrm>
          <a:prstGeom prst="rect">
            <a:avLst/>
          </a:prstGeom>
        </p:spPr>
      </p:pic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8919450" y="2730031"/>
            <a:ext cx="2263999" cy="12374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$445</a:t>
            </a:r>
            <a:br>
              <a:rPr lang="en-US" sz="2000" dirty="0"/>
            </a:br>
            <a:r>
              <a:rPr lang="en-US" sz="2000" dirty="0"/>
              <a:t>-3.20%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7FF881-F702-67A6-3E63-408536F2DB75}"/>
              </a:ext>
            </a:extLst>
          </p:cNvPr>
          <p:cNvCxnSpPr>
            <a:cxnSpLocks/>
          </p:cNvCxnSpPr>
          <p:nvPr/>
        </p:nvCxnSpPr>
        <p:spPr>
          <a:xfrm>
            <a:off x="6335236" y="2778180"/>
            <a:ext cx="670152" cy="38670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6F4BD8-C5D2-2EDC-9071-64ED68A6F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063" y="1288780"/>
            <a:ext cx="6884255" cy="5212365"/>
          </a:xfrm>
          <a:prstGeom prst="rect">
            <a:avLst/>
          </a:prstGeom>
        </p:spPr>
      </p:pic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8383265" y="1257640"/>
            <a:ext cx="2549633" cy="1375128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Yearend</a:t>
            </a:r>
            <a:br>
              <a:rPr lang="en-US" sz="2000" dirty="0"/>
            </a:br>
            <a:r>
              <a:rPr lang="en-US" sz="2000" dirty="0"/>
              <a:t>Target </a:t>
            </a:r>
            <a:br>
              <a:rPr lang="en-US" sz="2000" dirty="0"/>
            </a:br>
            <a:r>
              <a:rPr lang="en-US" sz="2000" dirty="0"/>
              <a:t>$480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D25D16-4DAE-F994-8FD7-B0FABB6EBBF2}"/>
              </a:ext>
            </a:extLst>
          </p:cNvPr>
          <p:cNvCxnSpPr>
            <a:cxnSpLocks/>
          </p:cNvCxnSpPr>
          <p:nvPr/>
        </p:nvCxnSpPr>
        <p:spPr>
          <a:xfrm>
            <a:off x="426603" y="3348764"/>
            <a:ext cx="819700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192B1F-BE65-5A8B-42C9-8EFDFB51C59B}"/>
              </a:ext>
            </a:extLst>
          </p:cNvPr>
          <p:cNvCxnSpPr>
            <a:cxnSpLocks/>
          </p:cNvCxnSpPr>
          <p:nvPr/>
        </p:nvCxnSpPr>
        <p:spPr>
          <a:xfrm flipV="1">
            <a:off x="4525108" y="2051538"/>
            <a:ext cx="3645877" cy="259445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41013" y="485877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2050" name="Picture 2" descr="Chart">
            <a:extLst>
              <a:ext uri="{FF2B5EF4-FFF2-40B4-BE49-F238E27FC236}">
                <a16:creationId xmlns:a16="http://schemas.microsoft.com/office/drawing/2014/main" id="{A803B3B1-6DA6-9336-D6B1-9DB21B830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807" y="1897117"/>
            <a:ext cx="5910385" cy="447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2883877" y="344855"/>
            <a:ext cx="6220131" cy="7359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Bargain of the Century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 descr="Chart">
            <a:extLst>
              <a:ext uri="{FF2B5EF4-FFF2-40B4-BE49-F238E27FC236}">
                <a16:creationId xmlns:a16="http://schemas.microsoft.com/office/drawing/2014/main" id="{B085669F-2883-4805-CBD9-F3CDFADDB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361" y="1425692"/>
            <a:ext cx="6719277" cy="508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 descr="Chart">
            <a:extLst>
              <a:ext uri="{FF2B5EF4-FFF2-40B4-BE49-F238E27FC236}">
                <a16:creationId xmlns:a16="http://schemas.microsoft.com/office/drawing/2014/main" id="{C80C0F02-9FFC-3804-64DB-17D3A6560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277" y="1224085"/>
            <a:ext cx="6789615" cy="514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2" name="Picture 2" descr="Chart">
            <a:extLst>
              <a:ext uri="{FF2B5EF4-FFF2-40B4-BE49-F238E27FC236}">
                <a16:creationId xmlns:a16="http://schemas.microsoft.com/office/drawing/2014/main" id="{167BF291-E9D1-721E-3A62-0261FD0F3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1118577"/>
            <a:ext cx="6883400" cy="521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8" name="Picture 4" descr="Chart">
            <a:extLst>
              <a:ext uri="{FF2B5EF4-FFF2-40B4-BE49-F238E27FC236}">
                <a16:creationId xmlns:a16="http://schemas.microsoft.com/office/drawing/2014/main" id="{C4B0A912-030B-DE29-02FB-B09CA2AF5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87" y="1488830"/>
            <a:ext cx="6806205" cy="515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D5B56-69F7-294F-1C4B-46C52E6CC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073D0-59C7-1A83-9A8A-B1A0A5D3B7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Walt Disney Family Museum with stairs leading to the front&#10;&#10;Description automatically generated">
            <a:extLst>
              <a:ext uri="{FF2B5EF4-FFF2-40B4-BE49-F238E27FC236}">
                <a16:creationId xmlns:a16="http://schemas.microsoft.com/office/drawing/2014/main" id="{F0D58492-1064-850B-9838-1C3BA841C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71" y="0"/>
            <a:ext cx="10285359" cy="686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91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5/$335-$345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1/$290-$300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7170" name="Picture 2" descr="Chart">
            <a:extLst>
              <a:ext uri="{FF2B5EF4-FFF2-40B4-BE49-F238E27FC236}">
                <a16:creationId xmlns:a16="http://schemas.microsoft.com/office/drawing/2014/main" id="{EB56CF5D-9081-589E-E4B7-23C17EE79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088" y="1556071"/>
            <a:ext cx="6639820" cy="502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C85C6-6297-C755-61B6-7AAF6776B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4BF07-D7E4-6416-0171-AE80E2BEDC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n old military vehicle in a museum&#10;&#10;Description automatically generated">
            <a:extLst>
              <a:ext uri="{FF2B5EF4-FFF2-40B4-BE49-F238E27FC236}">
                <a16:creationId xmlns:a16="http://schemas.microsoft.com/office/drawing/2014/main" id="{B79AB4D3-EB70-F9A0-A5D0-31D650F63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2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44" y="8836"/>
            <a:ext cx="12192000" cy="905564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1406" y="105204"/>
            <a:ext cx="1334668" cy="1334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97693" y="17778"/>
            <a:ext cx="1422094" cy="142209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668000" y="235593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-12294" y="602685"/>
            <a:ext cx="10553699" cy="16157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29782" y="13695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>
                <a:solidFill>
                  <a:srgbClr val="FFFFFF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274CD8-7985-2342-B091-AF521598516C}"/>
              </a:ext>
            </a:extLst>
          </p:cNvPr>
          <p:cNvSpPr txBox="1">
            <a:spLocks/>
          </p:cNvSpPr>
          <p:nvPr/>
        </p:nvSpPr>
        <p:spPr>
          <a:xfrm>
            <a:off x="315926" y="1019472"/>
            <a:ext cx="109728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r>
              <a:rPr lang="en-US" sz="2800" b="1" dirty="0"/>
              <a:t>The Barbell Portfolio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3F93B8-B94B-8D4A-822D-56D94EEEC0E4}"/>
              </a:ext>
            </a:extLst>
          </p:cNvPr>
          <p:cNvSpPr txBox="1">
            <a:spLocks/>
          </p:cNvSpPr>
          <p:nvPr/>
        </p:nvSpPr>
        <p:spPr>
          <a:xfrm>
            <a:off x="0" y="1690986"/>
            <a:ext cx="10972800" cy="45261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03200"/>
            <a:r>
              <a:rPr lang="en-US" sz="2800" b="1" dirty="0"/>
              <a:t>*75% Big Tech – 2% of US workforce, 25% of market cap and   25% of US earnings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25%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Railroads, airlines, cruise lines,</a:t>
            </a:r>
            <a:br>
              <a:rPr lang="en-US" sz="2400" dirty="0"/>
            </a:br>
            <a:r>
              <a:rPr lang="en-US" sz="2400" dirty="0"/>
              <a:t>Couriers, steel companies</a:t>
            </a:r>
            <a:br>
              <a:rPr lang="en-US" sz="2400" dirty="0"/>
            </a:br>
            <a:r>
              <a:rPr lang="en-US" sz="2400" dirty="0"/>
              <a:t>Banks, commodities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 Companies</a:t>
            </a:r>
            <a:br>
              <a:rPr lang="en-US" sz="2400" dirty="0"/>
            </a:br>
            <a:r>
              <a:rPr lang="en-US" sz="2400" dirty="0"/>
              <a:t>Hotels, casinos</a:t>
            </a:r>
            <a:br>
              <a:rPr lang="en-US" sz="2400" dirty="0"/>
            </a:br>
            <a:r>
              <a:rPr lang="en-US" sz="2400" dirty="0"/>
              <a:t>Online Ticket Sales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541A8-07CA-324C-B275-BD881BBE3D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42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The AI Wars Continue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the entire Open AI staff going to Microsoft (MSFT)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12/$320-$330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8194" name="Picture 2" descr="Chart">
            <a:extLst>
              <a:ext uri="{FF2B5EF4-FFF2-40B4-BE49-F238E27FC236}">
                <a16:creationId xmlns:a16="http://schemas.microsoft.com/office/drawing/2014/main" id="{C3815B19-55D3-B795-32AB-87A88BD4F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571" y="1810239"/>
            <a:ext cx="5970106" cy="452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(META)-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Soars an Incredible 20%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18" name="Picture 2" descr="Chart">
            <a:extLst>
              <a:ext uri="{FF2B5EF4-FFF2-40B4-BE49-F238E27FC236}">
                <a16:creationId xmlns:a16="http://schemas.microsoft.com/office/drawing/2014/main" id="{B97A4057-F12F-C2AD-950C-90C7EE99F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645" y="1602573"/>
            <a:ext cx="6437923" cy="487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10" y="237067"/>
            <a:ext cx="1079412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Apple (AAPL)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Apple Upgrades New iPhone 15, to deal with overheating from third party gaming</a:t>
            </a:r>
            <a:br>
              <a:rPr lang="en-US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1/$145-$155 put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10/$165-$175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 took profits on </a:t>
            </a:r>
            <a:r>
              <a:rPr lang="en-US" sz="1800" dirty="0">
                <a:solidFill>
                  <a:srgbClr val="00A64B"/>
                </a:solidFill>
              </a:rPr>
              <a:t>long 6/$155-$165 put spread, </a:t>
            </a:r>
            <a:r>
              <a:rPr lang="en-US" sz="1800" dirty="0">
                <a:solidFill>
                  <a:srgbClr val="FF0000"/>
                </a:solidFill>
              </a:rPr>
              <a:t>stopped out of long 6/$125-135 call spread,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1800" dirty="0">
                <a:solidFill>
                  <a:srgbClr val="00A64B"/>
                </a:solidFill>
              </a:rPr>
              <a:t>long 6/$110-$120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</a:t>
            </a:r>
            <a:r>
              <a:rPr lang="en-US" sz="1800" dirty="0">
                <a:solidFill>
                  <a:srgbClr val="00A64B"/>
                </a:solidFill>
              </a:rPr>
              <a:t>long 2/$180-$190 put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10242" name="Picture 2" descr="Chart">
            <a:extLst>
              <a:ext uri="{FF2B5EF4-FFF2-40B4-BE49-F238E27FC236}">
                <a16:creationId xmlns:a16="http://schemas.microsoft.com/office/drawing/2014/main" id="{20286F25-865B-D873-5037-17D4464C9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753" y="1995035"/>
            <a:ext cx="6109677" cy="462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18850-FB48-CE19-1845-D8AB295D0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9269E5-F5D8-C51D-5397-EF26CD654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splay of trophies in a glass case&#10;&#10;Description automatically generated">
            <a:extLst>
              <a:ext uri="{FF2B5EF4-FFF2-40B4-BE49-F238E27FC236}">
                <a16:creationId xmlns:a16="http://schemas.microsoft.com/office/drawing/2014/main" id="{09E4C5C1-65F7-1248-D752-65994FEF3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833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99872" y="457200"/>
            <a:ext cx="1118006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Google Ramps Up AI Effort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Alphabet Unveils New Gemini AI Model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long 12/$110-$120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– expires in 2 trading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11266" name="Picture 2" descr="Chart">
            <a:extLst>
              <a:ext uri="{FF2B5EF4-FFF2-40B4-BE49-F238E27FC236}">
                <a16:creationId xmlns:a16="http://schemas.microsoft.com/office/drawing/2014/main" id="{DA278599-C9DF-DB4A-867F-5A16631DF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562" y="1905000"/>
            <a:ext cx="6092683" cy="461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Jeff Bezos Sells Amazon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some 1.673 million shares worth $244 million. He still has 988 million shares left worth $144 billion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2/$3,400-$3,500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12290" name="Picture 2" descr="Chart">
            <a:extLst>
              <a:ext uri="{FF2B5EF4-FFF2-40B4-BE49-F238E27FC236}">
                <a16:creationId xmlns:a16="http://schemas.microsoft.com/office/drawing/2014/main" id="{530C765F-74D0-529F-87B1-B03D86CC7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923" y="1947901"/>
            <a:ext cx="5912154" cy="447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35050C-0F29-D14C-59CE-87C6FCCA0969}"/>
              </a:ext>
            </a:extLst>
          </p:cNvPr>
          <p:cNvSpPr txBox="1"/>
          <p:nvPr/>
        </p:nvSpPr>
        <p:spPr>
          <a:xfrm>
            <a:off x="1425490" y="199788"/>
            <a:ext cx="9341019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Tesla (TSLA) – The Price War Continues</a:t>
            </a:r>
            <a:br>
              <a:rPr lang="en-US" sz="2800" dirty="0"/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Tesla China Sales Drop 17.8%, in November, the sharpest drop in a year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New Cybertruck resales banned for one year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2400" dirty="0">
                <a:effectLst/>
              </a:rPr>
            </a:br>
            <a:r>
              <a:rPr lang="en-US" sz="1800" dirty="0">
                <a:solidFill>
                  <a:srgbClr val="00A64B"/>
                </a:solidFill>
                <a:effectLst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10/$200-$210 call spread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long 6/$120-$130 call spread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long 6/$210-$220 put spread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5/$110-$120 call spread, took profits on long 5/$220-$230 put spread</a:t>
            </a:r>
            <a:endParaRPr lang="en-US" sz="1800" dirty="0"/>
          </a:p>
        </p:txBody>
      </p:sp>
      <p:pic>
        <p:nvPicPr>
          <p:cNvPr id="13314" name="Picture 2" descr="Chart">
            <a:extLst>
              <a:ext uri="{FF2B5EF4-FFF2-40B4-BE49-F238E27FC236}">
                <a16:creationId xmlns:a16="http://schemas.microsoft.com/office/drawing/2014/main" id="{15214CEA-6D23-4EE7-2986-A6E62E9C2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343" y="2501986"/>
            <a:ext cx="5211311" cy="394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Beating 2022 – Best in 15 years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 out of 66 trade alerts profitable – No losers since August 4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+22.35%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+0.44%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+3.41%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-4.70%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+20.85%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-5.37%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+0.30%%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+15.37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+3.01% 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-2.85%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*2023 Year to Date </a:t>
            </a:r>
            <a:r>
              <a:rPr lang="en-US" sz="20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+78.86%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versus </a:t>
            </a:r>
            <a:r>
              <a:rPr lang="en-US" sz="20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+21.05%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the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S&amp;P 500 and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+676.05%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84.63% for all of 2022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52.00%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15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BCB56-5614-9C1F-9DC3-95E3B9DF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3814F-53B2-68DD-19EF-722EA81DC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graph with numbers and a number&#10;&#10;Description automatically generated">
            <a:extLst>
              <a:ext uri="{FF2B5EF4-FFF2-40B4-BE49-F238E27FC236}">
                <a16:creationId xmlns:a16="http://schemas.microsoft.com/office/drawing/2014/main" id="{4E2EDE21-B88E-75DC-D1C7-25315C13C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83" y="439450"/>
            <a:ext cx="10438732" cy="5763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98369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Netflix (NFLX) –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Netflix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subscribers beat -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Netflix Password Sharing Crackdown Goes Global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14338" name="Picture 2" descr="Chart">
            <a:extLst>
              <a:ext uri="{FF2B5EF4-FFF2-40B4-BE49-F238E27FC236}">
                <a16:creationId xmlns:a16="http://schemas.microsoft.com/office/drawing/2014/main" id="{BCB0A45E-2412-D779-FCDF-3662C83AA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316" y="1561798"/>
            <a:ext cx="6449368" cy="488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199" y="380999"/>
            <a:ext cx="10570029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57200" lvl="0" indent="-457200">
              <a:buClr>
                <a:schemeClr val="dk1"/>
              </a:buClr>
              <a:buSzPct val="25000"/>
              <a:buFont typeface="+mj-lt"/>
              <a:buAutoNum type="alphaLcParenR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Blowout Profits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NVIDIA Beats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a profit triple, but that stock sells off 6% on the news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It was a classic buy the rumor, sell the news move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NVIDIA is Designing Dumbed Down Chips for China, to bypass government sanctions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10/$370-$380 call spread – took profits on long 11/$370-$380 call spread 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3/$260-$270 put spread, 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10/$95-$100 call spread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7/$120-$130 call spread, 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6/$120-$130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62" name="Picture 2" descr="Chart">
            <a:extLst>
              <a:ext uri="{FF2B5EF4-FFF2-40B4-BE49-F238E27FC236}">
                <a16:creationId xmlns:a16="http://schemas.microsoft.com/office/drawing/2014/main" id="{5D671396-F539-F0E1-761F-A26FE5D8D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359" y="2337777"/>
            <a:ext cx="5769708" cy="436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3094885" y="345830"/>
            <a:ext cx="6024791" cy="90892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Palo Alto Networks Dives on Weak Guidance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even though reported earnings were great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16386" name="Picture 2" descr="Chart">
            <a:extLst>
              <a:ext uri="{FF2B5EF4-FFF2-40B4-BE49-F238E27FC236}">
                <a16:creationId xmlns:a16="http://schemas.microsoft.com/office/drawing/2014/main" id="{079A6048-55C3-93C9-F581-4CC42DF48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752" y="1799354"/>
            <a:ext cx="6379307" cy="483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10" name="Picture 2" descr="Chart">
            <a:extLst>
              <a:ext uri="{FF2B5EF4-FFF2-40B4-BE49-F238E27FC236}">
                <a16:creationId xmlns:a16="http://schemas.microsoft.com/office/drawing/2014/main" id="{CA6DF9F6-9FEA-5C53-02CA-52A4B4D74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946" y="1528885"/>
            <a:ext cx="6684108" cy="50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Salesforce Soars 16%, on better-than-expected guidance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12/$185-$195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18434" name="Picture 2" descr="Chart">
            <a:extLst>
              <a:ext uri="{FF2B5EF4-FFF2-40B4-BE49-F238E27FC236}">
                <a16:creationId xmlns:a16="http://schemas.microsoft.com/office/drawing/2014/main" id="{B836324F-78F2-D997-C776-C1026BD1F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48" y="2004408"/>
            <a:ext cx="5945904" cy="450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19458" name="Picture 2" descr="Chart">
            <a:extLst>
              <a:ext uri="{FF2B5EF4-FFF2-40B4-BE49-F238E27FC236}">
                <a16:creationId xmlns:a16="http://schemas.microsoft.com/office/drawing/2014/main" id="{D5176BD2-0D45-7368-539C-ED00A1AFC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843" y="1013069"/>
            <a:ext cx="7471988" cy="565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Snowflake (SNOW)- Blockbuster AI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12/$135-$140 call spread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0482" name="Picture 2" descr="Chart">
            <a:extLst>
              <a:ext uri="{FF2B5EF4-FFF2-40B4-BE49-F238E27FC236}">
                <a16:creationId xmlns:a16="http://schemas.microsoft.com/office/drawing/2014/main" id="{5828D404-B392-52D3-D4B0-F7EC2B313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232" y="1676400"/>
            <a:ext cx="6473313" cy="490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220050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1506" name="Picture 2" descr="Chart">
            <a:extLst>
              <a:ext uri="{FF2B5EF4-FFF2-40B4-BE49-F238E27FC236}">
                <a16:creationId xmlns:a16="http://schemas.microsoft.com/office/drawing/2014/main" id="{AE27EA08-50AF-5A10-B1A1-E5D6BA373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244" y="1698200"/>
            <a:ext cx="6334848" cy="479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453E3-4891-EF9A-7B8E-9F3E6E498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E291F-8208-F274-DA1B-D793C47E2F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osters on a wall&#10;&#10;Description automatically generated">
            <a:extLst>
              <a:ext uri="{FF2B5EF4-FFF2-40B4-BE49-F238E27FC236}">
                <a16:creationId xmlns:a16="http://schemas.microsoft.com/office/drawing/2014/main" id="{69F64D93-6E15-62CA-E568-3F7C2366E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254"/>
            <a:ext cx="12488908" cy="669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65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FA7CC-72AA-D139-A331-FA7896F2F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A1136-43DB-C30E-DCB6-E5E44E465C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CAEC4ABB-BFB9-02FB-2F25-7B3004DA8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954" y="9542"/>
            <a:ext cx="10424616" cy="684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17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2024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ten years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A3DCD-325F-742E-5CAD-EF6EBFD9D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4D0A3-51CE-FA34-F96D-F351838FA9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ovie camera on a stand&#10;&#10;Description automatically generated">
            <a:extLst>
              <a:ext uri="{FF2B5EF4-FFF2-40B4-BE49-F238E27FC236}">
                <a16:creationId xmlns:a16="http://schemas.microsoft.com/office/drawing/2014/main" id="{E38396A1-B691-549E-CE9D-E162A40C1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059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15815" y="178676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 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Boeing's single-aisle deliveries up to 351 units for the year so far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5/$17-$175 call spread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2530" name="Picture 2" descr="Chart">
            <a:extLst>
              <a:ext uri="{FF2B5EF4-FFF2-40B4-BE49-F238E27FC236}">
                <a16:creationId xmlns:a16="http://schemas.microsoft.com/office/drawing/2014/main" id="{95827132-C952-2D2A-5705-E3FC01570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649" y="1486826"/>
            <a:ext cx="6778976" cy="513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– strike averted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3554" name="Picture 2" descr="Chart">
            <a:extLst>
              <a:ext uri="{FF2B5EF4-FFF2-40B4-BE49-F238E27FC236}">
                <a16:creationId xmlns:a16="http://schemas.microsoft.com/office/drawing/2014/main" id="{5F8D71DC-EBB0-6BC6-94C5-A657BDC18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184" y="1600200"/>
            <a:ext cx="6789615" cy="514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12/$220-$230 calls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– expires in 2 trading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78" name="Picture 2" descr="Chart">
            <a:extLst>
              <a:ext uri="{FF2B5EF4-FFF2-40B4-BE49-F238E27FC236}">
                <a16:creationId xmlns:a16="http://schemas.microsoft.com/office/drawing/2014/main" id="{14894CDE-AEAC-6BD7-9223-6607F7B8A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788" y="1997808"/>
            <a:ext cx="5954623" cy="450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5103" y="183931"/>
            <a:ext cx="1154035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rmAutofit fontScale="90000"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- (FCX)- Coming Copper Crisis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6/$32-$35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4/$30-$33 call spread, 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02" name="Picture 2" descr="Chart">
            <a:extLst>
              <a:ext uri="{FF2B5EF4-FFF2-40B4-BE49-F238E27FC236}">
                <a16:creationId xmlns:a16="http://schemas.microsoft.com/office/drawing/2014/main" id="{E86C65A1-3AB9-EF4E-B25A-F16DAC12C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616" y="1214763"/>
            <a:ext cx="7453332" cy="564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57049" y="651640"/>
            <a:ext cx="11098924" cy="12086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Disney Beats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The big profit boost came from the parks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6626" name="Picture 2" descr="Chart">
            <a:extLst>
              <a:ext uri="{FF2B5EF4-FFF2-40B4-BE49-F238E27FC236}">
                <a16:creationId xmlns:a16="http://schemas.microsoft.com/office/drawing/2014/main" id="{AD68841F-D27A-AC38-3176-CDBD6BA2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407" y="1393940"/>
            <a:ext cx="6883400" cy="521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7650" name="Picture 2" descr="Chart">
            <a:extLst>
              <a:ext uri="{FF2B5EF4-FFF2-40B4-BE49-F238E27FC236}">
                <a16:creationId xmlns:a16="http://schemas.microsoft.com/office/drawing/2014/main" id="{E5FADA6F-C5EE-E443-3451-CAA9AC995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198" y="1482074"/>
            <a:ext cx="6365473" cy="481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599"/>
            <a:ext cx="8229600" cy="15471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Boom and commodity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Bidding war breaks out with 5 buyers, taking stock up 50% and LEAPS up 101%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74" name="Picture 2" descr="Chart">
            <a:extLst>
              <a:ext uri="{FF2B5EF4-FFF2-40B4-BE49-F238E27FC236}">
                <a16:creationId xmlns:a16="http://schemas.microsoft.com/office/drawing/2014/main" id="{5F68E7C9-B1CE-3907-0661-A9E8BD020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817" y="1775790"/>
            <a:ext cx="6303837" cy="477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98" name="Picture 2" descr="Chart">
            <a:extLst>
              <a:ext uri="{FF2B5EF4-FFF2-40B4-BE49-F238E27FC236}">
                <a16:creationId xmlns:a16="http://schemas.microsoft.com/office/drawing/2014/main" id="{921D4776-FD0E-11C4-3E84-CC3E7C6A5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290" y="1603873"/>
            <a:ext cx="6437419" cy="487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7BFBD-D53E-0E10-80D7-95F992E48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17B7A-3B45-6E9C-F843-4686CAD66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C35F554B-D5D6-A7E7-48C1-67B4DF3AE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45" y="0"/>
            <a:ext cx="11534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685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22" name="Picture 2" descr="Chart">
            <a:extLst>
              <a:ext uri="{FF2B5EF4-FFF2-40B4-BE49-F238E27FC236}">
                <a16:creationId xmlns:a16="http://schemas.microsoft.com/office/drawing/2014/main" id="{195CE12A-CED1-B592-5A19-19F99EF81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022" y="1705225"/>
            <a:ext cx="6329955" cy="479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Delta Airlines (DAL) – Travel is Back!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Delta Posts Strong Earnings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on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Robust international travel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46" name="Picture 2" descr="Chart">
            <a:extLst>
              <a:ext uri="{FF2B5EF4-FFF2-40B4-BE49-F238E27FC236}">
                <a16:creationId xmlns:a16="http://schemas.microsoft.com/office/drawing/2014/main" id="{7B6D026D-13C7-D20C-F207-AE9D77BC3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327" y="1471058"/>
            <a:ext cx="6554632" cy="496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2770" name="Picture 2" descr="Chart">
            <a:extLst>
              <a:ext uri="{FF2B5EF4-FFF2-40B4-BE49-F238E27FC236}">
                <a16:creationId xmlns:a16="http://schemas.microsoft.com/office/drawing/2014/main" id="{E085DA79-5518-FA2D-6C0B-03BFE89AF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694" y="1295400"/>
            <a:ext cx="6973164" cy="527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94" name="Picture 2" descr="Chart">
            <a:extLst>
              <a:ext uri="{FF2B5EF4-FFF2-40B4-BE49-F238E27FC236}">
                <a16:creationId xmlns:a16="http://schemas.microsoft.com/office/drawing/2014/main" id="{76623862-E2AD-CA8F-6064-0E722CF15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165" y="1363491"/>
            <a:ext cx="6442725" cy="487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18" name="Picture 2" descr="Chart">
            <a:extLst>
              <a:ext uri="{FF2B5EF4-FFF2-40B4-BE49-F238E27FC236}">
                <a16:creationId xmlns:a16="http://schemas.microsoft.com/office/drawing/2014/main" id="{107F23E8-D4FC-10E3-64EA-F44CC7857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750" y="1363490"/>
            <a:ext cx="6638500" cy="502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Earnings Down but Less than Expected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42" name="Picture 2" descr="Chart">
            <a:extLst>
              <a:ext uri="{FF2B5EF4-FFF2-40B4-BE49-F238E27FC236}">
                <a16:creationId xmlns:a16="http://schemas.microsoft.com/office/drawing/2014/main" id="{E65C641F-4848-CF20-D676-4B7D8A833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791" y="1480392"/>
            <a:ext cx="6862417" cy="519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</a:t>
            </a:r>
            <a:r>
              <a:rPr lang="en-US" sz="2000" b="1" i="1" dirty="0"/>
              <a:t>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Capital ratio net of mark to market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CEO to Step Down in a Year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4/$65-$70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66" name="Picture 2" descr="Chart">
            <a:extLst>
              <a:ext uri="{FF2B5EF4-FFF2-40B4-BE49-F238E27FC236}">
                <a16:creationId xmlns:a16="http://schemas.microsoft.com/office/drawing/2014/main" id="{119BC7F1-5E37-202F-9EC0-3B23FCD75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266" y="1676400"/>
            <a:ext cx="6540081" cy="495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56138" y="533400"/>
            <a:ext cx="9054662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Monster Earnings Surprise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4/$105-$115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90" name="Picture 2" descr="Chart">
            <a:extLst>
              <a:ext uri="{FF2B5EF4-FFF2-40B4-BE49-F238E27FC236}">
                <a16:creationId xmlns:a16="http://schemas.microsoft.com/office/drawing/2014/main" id="{AD73E14D-A431-B36F-D32C-AEB66A3A7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691" y="1407558"/>
            <a:ext cx="6885860" cy="52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398585" y="381000"/>
            <a:ext cx="1124243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– </a:t>
            </a:r>
            <a:r>
              <a:rPr lang="en-US" sz="1800" b="1" i="1" dirty="0">
                <a:effectLst/>
                <a:latin typeface="+mn-lt"/>
                <a:ea typeface="Times New Roman" panose="02020603050405020304" pitchFamily="18" charset="0"/>
              </a:rPr>
              <a:t>Bank of America Rips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on a great earnings report</a:t>
            </a:r>
            <a:r>
              <a:rPr lang="en-US" sz="3600" dirty="0">
                <a:effectLst/>
                <a:latin typeface="+mn-lt"/>
              </a:rPr>
              <a:t>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4/$20-$23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914" name="Picture 2" descr="Chart">
            <a:extLst>
              <a:ext uri="{FF2B5EF4-FFF2-40B4-BE49-F238E27FC236}">
                <a16:creationId xmlns:a16="http://schemas.microsoft.com/office/drawing/2014/main" id="{9C347F49-2CAB-A2A6-08DF-74DCB4265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274" y="1588265"/>
            <a:ext cx="6653051" cy="503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38" name="Picture 2" descr="Chart">
            <a:extLst>
              <a:ext uri="{FF2B5EF4-FFF2-40B4-BE49-F238E27FC236}">
                <a16:creationId xmlns:a16="http://schemas.microsoft.com/office/drawing/2014/main" id="{358B850B-F34A-C9B4-E18B-705EBD0C1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375" y="1676400"/>
            <a:ext cx="6187432" cy="468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506918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8153580" y="1235679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+79.34%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1968306" y="-452580"/>
            <a:ext cx="77957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2400" b="1" dirty="0"/>
            </a:br>
            <a:r>
              <a:rPr lang="en-US" sz="2400" b="1" dirty="0"/>
              <a:t>Portfolio Review – Big Tech Bet</a:t>
            </a:r>
            <a:br>
              <a:rPr lang="en-US" sz="2400" b="1" dirty="0"/>
            </a:br>
            <a:r>
              <a:rPr lang="en-US" sz="2400" b="1" dirty="0"/>
              <a:t>90% Long, 10% Short, 0% cash</a:t>
            </a: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FB8F0C-73AE-F034-DB54-F7C14F1A7F59}"/>
              </a:ext>
            </a:extLst>
          </p:cNvPr>
          <p:cNvSpPr txBox="1"/>
          <p:nvPr/>
        </p:nvSpPr>
        <p:spPr>
          <a:xfrm>
            <a:off x="2112110" y="1189513"/>
            <a:ext cx="1858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POSITIONS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799C2A2-2A9D-EB9F-8CC5-2231597F6F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223752"/>
              </p:ext>
            </p:extLst>
          </p:nvPr>
        </p:nvGraphicFramePr>
        <p:xfrm>
          <a:off x="1173773" y="1855744"/>
          <a:ext cx="4076742" cy="4534503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148932">
                  <a:extLst>
                    <a:ext uri="{9D8B030D-6E8A-4147-A177-3AD203B41FA5}">
                      <a16:colId xmlns:a16="http://schemas.microsoft.com/office/drawing/2014/main" val="2467392600"/>
                    </a:ext>
                  </a:extLst>
                </a:gridCol>
                <a:gridCol w="927810">
                  <a:extLst>
                    <a:ext uri="{9D8B030D-6E8A-4147-A177-3AD203B41FA5}">
                      <a16:colId xmlns:a16="http://schemas.microsoft.com/office/drawing/2014/main" val="144983849"/>
                    </a:ext>
                  </a:extLst>
                </a:gridCol>
              </a:tblGrid>
              <a:tr h="2765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Current Capital at Risk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92" marR="6492" marT="6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92" marR="6492" marT="6492" marB="0" anchor="b"/>
                </a:tc>
                <a:extLst>
                  <a:ext uri="{0D108BD9-81ED-4DB2-BD59-A6C34878D82A}">
                    <a16:rowId xmlns:a16="http://schemas.microsoft.com/office/drawing/2014/main" val="2372016119"/>
                  </a:ext>
                </a:extLst>
              </a:tr>
              <a:tr h="2765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92" marR="6492" marT="6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92" marR="6492" marT="6492" marB="0" anchor="b"/>
                </a:tc>
                <a:extLst>
                  <a:ext uri="{0D108BD9-81ED-4DB2-BD59-A6C34878D82A}">
                    <a16:rowId xmlns:a16="http://schemas.microsoft.com/office/drawing/2014/main" val="4102255053"/>
                  </a:ext>
                </a:extLst>
              </a:tr>
              <a:tr h="2661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Risk On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92" marR="6492" marT="6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92" marR="6492" marT="6492" marB="0" anchor="b"/>
                </a:tc>
                <a:extLst>
                  <a:ext uri="{0D108BD9-81ED-4DB2-BD59-A6C34878D82A}">
                    <a16:rowId xmlns:a16="http://schemas.microsoft.com/office/drawing/2014/main" val="851091402"/>
                  </a:ext>
                </a:extLst>
              </a:tr>
              <a:tr h="2661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 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92" marR="6492" marT="6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92" marR="6492" marT="6492" marB="0" anchor="b"/>
                </a:tc>
                <a:extLst>
                  <a:ext uri="{0D108BD9-81ED-4DB2-BD59-A6C34878D82A}">
                    <a16:rowId xmlns:a16="http://schemas.microsoft.com/office/drawing/2014/main" val="3094008539"/>
                  </a:ext>
                </a:extLst>
              </a:tr>
              <a:tr h="266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(NLY) 12/$15-$16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92" marR="6492" marT="6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92" marR="6492" marT="6492" marB="0" anchor="b"/>
                </a:tc>
                <a:extLst>
                  <a:ext uri="{0D108BD9-81ED-4DB2-BD59-A6C34878D82A}">
                    <a16:rowId xmlns:a16="http://schemas.microsoft.com/office/drawing/2014/main" val="1615680754"/>
                  </a:ext>
                </a:extLst>
              </a:tr>
              <a:tr h="2596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(BRK/B) 12/$320-$330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92" marR="6492" marT="6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92" marR="6492" marT="6492" marB="0" anchor="b"/>
                </a:tc>
                <a:extLst>
                  <a:ext uri="{0D108BD9-81ED-4DB2-BD59-A6C34878D82A}">
                    <a16:rowId xmlns:a16="http://schemas.microsoft.com/office/drawing/2014/main" val="2545398266"/>
                  </a:ext>
                </a:extLst>
              </a:tr>
              <a:tr h="2596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(GOOGL) 12/$110-$120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92" marR="6492" marT="6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92" marR="6492" marT="6492" marB="0" anchor="b"/>
                </a:tc>
                <a:extLst>
                  <a:ext uri="{0D108BD9-81ED-4DB2-BD59-A6C34878D82A}">
                    <a16:rowId xmlns:a16="http://schemas.microsoft.com/office/drawing/2014/main" val="2296262114"/>
                  </a:ext>
                </a:extLst>
              </a:tr>
              <a:tr h="2596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(CAT) 12/$220-$230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92" marR="6492" marT="6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92" marR="6492" marT="6492" marB="0" anchor="b"/>
                </a:tc>
                <a:extLst>
                  <a:ext uri="{0D108BD9-81ED-4DB2-BD59-A6C34878D82A}">
                    <a16:rowId xmlns:a16="http://schemas.microsoft.com/office/drawing/2014/main" val="1355822884"/>
                  </a:ext>
                </a:extLst>
              </a:tr>
              <a:tr h="2661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 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92" marR="6492" marT="6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92" marR="6492" marT="6492" marB="0" anchor="b"/>
                </a:tc>
                <a:extLst>
                  <a:ext uri="{0D108BD9-81ED-4DB2-BD59-A6C34878D82A}">
                    <a16:rowId xmlns:a16="http://schemas.microsoft.com/office/drawing/2014/main" val="3453805078"/>
                  </a:ext>
                </a:extLst>
              </a:tr>
              <a:tr h="2661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Risk Off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92" marR="6492" marT="6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92" marR="6492" marT="6492" marB="0" anchor="b"/>
                </a:tc>
                <a:extLst>
                  <a:ext uri="{0D108BD9-81ED-4DB2-BD59-A6C34878D82A}">
                    <a16:rowId xmlns:a16="http://schemas.microsoft.com/office/drawing/2014/main" val="806015072"/>
                  </a:ext>
                </a:extLst>
              </a:tr>
              <a:tr h="2661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 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92" marR="6492" marT="6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92" marR="6492" marT="6492" marB="0" anchor="b"/>
                </a:tc>
                <a:extLst>
                  <a:ext uri="{0D108BD9-81ED-4DB2-BD59-A6C34878D82A}">
                    <a16:rowId xmlns:a16="http://schemas.microsoft.com/office/drawing/2014/main" val="4038060051"/>
                  </a:ext>
                </a:extLst>
              </a:tr>
              <a:tr h="2661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NO POSITIONS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6492" marR="6492" marT="6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92" marR="6492" marT="6492" marB="0" anchor="b"/>
                </a:tc>
                <a:extLst>
                  <a:ext uri="{0D108BD9-81ED-4DB2-BD59-A6C34878D82A}">
                    <a16:rowId xmlns:a16="http://schemas.microsoft.com/office/drawing/2014/main" val="3347032002"/>
                  </a:ext>
                </a:extLst>
              </a:tr>
              <a:tr h="266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92" marR="6492" marT="6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92" marR="6492" marT="6492" marB="0" anchor="b"/>
                </a:tc>
                <a:extLst>
                  <a:ext uri="{0D108BD9-81ED-4DB2-BD59-A6C34878D82A}">
                    <a16:rowId xmlns:a16="http://schemas.microsoft.com/office/drawing/2014/main" val="4176408997"/>
                  </a:ext>
                </a:extLst>
              </a:tr>
              <a:tr h="2661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Total Net Position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92" marR="6492" marT="6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92" marR="6492" marT="6492" marB="0" anchor="b"/>
                </a:tc>
                <a:extLst>
                  <a:ext uri="{0D108BD9-81ED-4DB2-BD59-A6C34878D82A}">
                    <a16:rowId xmlns:a16="http://schemas.microsoft.com/office/drawing/2014/main" val="2143884867"/>
                  </a:ext>
                </a:extLst>
              </a:tr>
              <a:tr h="2661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92" marR="6492" marT="6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92" marR="6492" marT="6492" marB="0" anchor="b"/>
                </a:tc>
                <a:extLst>
                  <a:ext uri="{0D108BD9-81ED-4DB2-BD59-A6C34878D82A}">
                    <a16:rowId xmlns:a16="http://schemas.microsoft.com/office/drawing/2014/main" val="1934210695"/>
                  </a:ext>
                </a:extLst>
              </a:tr>
              <a:tr h="266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92" marR="6492" marT="6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92" marR="6492" marT="6492" marB="0" anchor="b"/>
                </a:tc>
                <a:extLst>
                  <a:ext uri="{0D108BD9-81ED-4DB2-BD59-A6C34878D82A}">
                    <a16:rowId xmlns:a16="http://schemas.microsoft.com/office/drawing/2014/main" val="3156004623"/>
                  </a:ext>
                </a:extLst>
              </a:tr>
              <a:tr h="2661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Total Aggregate Position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92" marR="6492" marT="6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40.00%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92" marR="6492" marT="6492" marB="0" anchor="b"/>
                </a:tc>
                <a:extLst>
                  <a:ext uri="{0D108BD9-81ED-4DB2-BD59-A6C34878D82A}">
                    <a16:rowId xmlns:a16="http://schemas.microsoft.com/office/drawing/2014/main" val="912482810"/>
                  </a:ext>
                </a:extLst>
              </a:tr>
            </a:tbl>
          </a:graphicData>
        </a:graphic>
      </p:graphicFrame>
      <p:pic>
        <p:nvPicPr>
          <p:cNvPr id="6" name="Picture 5" descr="A diagram of a circle&#10;&#10;Description automatically generated">
            <a:extLst>
              <a:ext uri="{FF2B5EF4-FFF2-40B4-BE49-F238E27FC236}">
                <a16:creationId xmlns:a16="http://schemas.microsoft.com/office/drawing/2014/main" id="{FB77AA9E-275F-A5E8-5078-73EBC1E9C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154" y="2499946"/>
            <a:ext cx="3774022" cy="365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Schwab (SCHW)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LEAPS up 67% in three months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62" name="Picture 2" descr="Chart">
            <a:extLst>
              <a:ext uri="{FF2B5EF4-FFF2-40B4-BE49-F238E27FC236}">
                <a16:creationId xmlns:a16="http://schemas.microsoft.com/office/drawing/2014/main" id="{F86825E0-97BA-3196-6222-F885698C5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105" y="1495693"/>
            <a:ext cx="6784005" cy="513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439461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Brokers (IBKR) – Best Risk Control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4/$60-$65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86" name="Picture 2" descr="Chart">
            <a:extLst>
              <a:ext uri="{FF2B5EF4-FFF2-40B4-BE49-F238E27FC236}">
                <a16:creationId xmlns:a16="http://schemas.microsoft.com/office/drawing/2014/main" id="{10F29ED6-D242-B8F3-91E7-21C75E5DA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702" y="1504108"/>
            <a:ext cx="6729239" cy="509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229930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43010" name="Picture 2" descr="Chart">
            <a:extLst>
              <a:ext uri="{FF2B5EF4-FFF2-40B4-BE49-F238E27FC236}">
                <a16:creationId xmlns:a16="http://schemas.microsoft.com/office/drawing/2014/main" id="{F8F81F03-247B-F973-39FD-8BF358C85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998" y="1517727"/>
            <a:ext cx="6685096" cy="506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034" name="Picture 2" descr="Chart">
            <a:extLst>
              <a:ext uri="{FF2B5EF4-FFF2-40B4-BE49-F238E27FC236}">
                <a16:creationId xmlns:a16="http://schemas.microsoft.com/office/drawing/2014/main" id="{B818B2AF-D680-A6DC-6D4E-E5307A5D8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480" y="1676400"/>
            <a:ext cx="6507545" cy="492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170793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Inflation boost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Transaction grew by an inflationary 10% back to pre-pandemic levels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45058" name="Picture 2" descr="Chart">
            <a:extLst>
              <a:ext uri="{FF2B5EF4-FFF2-40B4-BE49-F238E27FC236}">
                <a16:creationId xmlns:a16="http://schemas.microsoft.com/office/drawing/2014/main" id="{7237A3D6-2C86-C593-CCF7-E0724C5EC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562" y="1768359"/>
            <a:ext cx="5987363" cy="453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082" name="Picture 2" descr="Chart">
            <a:extLst>
              <a:ext uri="{FF2B5EF4-FFF2-40B4-BE49-F238E27FC236}">
                <a16:creationId xmlns:a16="http://schemas.microsoft.com/office/drawing/2014/main" id="{C3F7BDE5-5398-9953-93C9-D1F111CFF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592" y="1164269"/>
            <a:ext cx="7016815" cy="531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65647" y="453571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Berkshire Hathaway Knocks it Out of the Park, with a 41% gain in operating earnings</a:t>
            </a:r>
            <a:br>
              <a:rPr lang="en-US" sz="2400" dirty="0"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long 12/$320-$330 call spread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– expires in 2 trading days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4/$260-$270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10/$220-$230 call spread,</a:t>
            </a: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6/$260-$270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026" name="Picture 2" descr="Chart">
            <a:extLst>
              <a:ext uri="{FF2B5EF4-FFF2-40B4-BE49-F238E27FC236}">
                <a16:creationId xmlns:a16="http://schemas.microsoft.com/office/drawing/2014/main" id="{C6D8DFA6-A2A1-2570-A392-5813FFEB0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877" y="2422322"/>
            <a:ext cx="5464908" cy="413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106" name="Picture 2" descr="Chart">
            <a:extLst>
              <a:ext uri="{FF2B5EF4-FFF2-40B4-BE49-F238E27FC236}">
                <a16:creationId xmlns:a16="http://schemas.microsoft.com/office/drawing/2014/main" id="{B8DB7E13-511D-2AD5-C65F-4F2666455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340" y="1066035"/>
            <a:ext cx="7176872" cy="543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130" name="Picture 2" descr="Chart">
            <a:extLst>
              <a:ext uri="{FF2B5EF4-FFF2-40B4-BE49-F238E27FC236}">
                <a16:creationId xmlns:a16="http://schemas.microsoft.com/office/drawing/2014/main" id="{E468B0FE-D5D9-00AB-2A37-A8FC5FB03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839" y="1050581"/>
            <a:ext cx="7267610" cy="550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49154" name="Picture 2" descr="Chart">
            <a:extLst>
              <a:ext uri="{FF2B5EF4-FFF2-40B4-BE49-F238E27FC236}">
                <a16:creationId xmlns:a16="http://schemas.microsoft.com/office/drawing/2014/main" id="{BFA1C422-8ABF-E66D-9CDD-F73FEA8A6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547" y="1231288"/>
            <a:ext cx="6754905" cy="511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5E984-745C-8331-D09D-3B863A006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7660F-69E1-A3E2-06B6-7E69110819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mera on a tripod&#10;&#10;Description automatically generated">
            <a:extLst>
              <a:ext uri="{FF2B5EF4-FFF2-40B4-BE49-F238E27FC236}">
                <a16:creationId xmlns:a16="http://schemas.microsoft.com/office/drawing/2014/main" id="{2CE84925-A960-26EF-BFC6-C9B1CEFB3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324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90CDD-C014-E67E-556A-2523A69D3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CC40-CF38-0886-8C50-6C1F9606D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model of a city&#10;&#10;Description automatically generated">
            <a:extLst>
              <a:ext uri="{FF2B5EF4-FFF2-40B4-BE49-F238E27FC236}">
                <a16:creationId xmlns:a16="http://schemas.microsoft.com/office/drawing/2014/main" id="{53F81E74-5BEC-D290-2243-A383C242B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712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81000" y="944475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Panic Buying Drives Treasury Yields to 4.13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%, down nearly a full percentage point in little more than a month on weakening economic data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US Government to Finance Million Dollar Mortgage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through its Fannie Mae and Freddie Mac finance agencies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Fed to Cut Interest Rates </a:t>
            </a:r>
            <a:r>
              <a:rPr lang="en-US" sz="1800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as Early as March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or so says the futures market, which gives this a 40% probability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Crown Castle International Catches Activist Bid,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from Elliot Management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*Junk bond ETF’s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(JNK) and (HYG)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are holding up extremely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well with a 8.74% yield and 18 month high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*Buy (TLT) on the dip.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2800" dirty="0"/>
              <a:t>Bonds – Blowout Top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169EC7-5BC2-30E5-B9A8-18FFE6E86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7653" y="4147757"/>
            <a:ext cx="4328161" cy="249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1864"/>
            <a:ext cx="12192000" cy="1869788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On Fire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long 12/$95-$98 put spread – expires in 12 trading days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B050"/>
                </a:solidFill>
              </a:rPr>
              <a:t> 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12/$79-$82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long 11/$76-79 call spread, 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10/$89-92 put spread, took profits on long 5/$98-$101 call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5/$97-$100 call spread, long 2/$98-$101 call spread,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4/$96-$99 call spread</a:t>
            </a:r>
            <a:br>
              <a:rPr lang="en-US" sz="24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50178" name="Picture 2" descr="Chart">
            <a:extLst>
              <a:ext uri="{FF2B5EF4-FFF2-40B4-BE49-F238E27FC236}">
                <a16:creationId xmlns:a16="http://schemas.microsoft.com/office/drawing/2014/main" id="{33F44DC3-4D78-5F7A-B9EF-F1AB8961F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057" y="1837215"/>
            <a:ext cx="6449342" cy="488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4.24%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51202" name="Picture 2" descr="Chart">
            <a:extLst>
              <a:ext uri="{FF2B5EF4-FFF2-40B4-BE49-F238E27FC236}">
                <a16:creationId xmlns:a16="http://schemas.microsoft.com/office/drawing/2014/main" id="{29539AC4-0006-6280-AF10-9553B6B97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89" y="1110102"/>
            <a:ext cx="7158822" cy="542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3860520" y="196467"/>
            <a:ext cx="5270626" cy="80862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(JNK) 8.18%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226" name="Picture 2" descr="Chart">
            <a:extLst>
              <a:ext uri="{FF2B5EF4-FFF2-40B4-BE49-F238E27FC236}">
                <a16:creationId xmlns:a16="http://schemas.microsoft.com/office/drawing/2014/main" id="{0960B81E-9F8F-181F-5A9D-01D3E5870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190" y="1247460"/>
            <a:ext cx="6289286" cy="476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3.79%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250" name="Picture 2" descr="Chart">
            <a:extLst>
              <a:ext uri="{FF2B5EF4-FFF2-40B4-BE49-F238E27FC236}">
                <a16:creationId xmlns:a16="http://schemas.microsoft.com/office/drawing/2014/main" id="{BAF6A033-64DF-C2E8-A55C-A0FD1A411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775" y="1166870"/>
            <a:ext cx="6540082" cy="495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6.69%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274" name="Picture 2" descr="Chart">
            <a:extLst>
              <a:ext uri="{FF2B5EF4-FFF2-40B4-BE49-F238E27FC236}">
                <a16:creationId xmlns:a16="http://schemas.microsoft.com/office/drawing/2014/main" id="{6A153201-83CC-24CC-A3C8-DC4079452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67" y="1052417"/>
            <a:ext cx="7049351" cy="533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298" name="Picture 2" descr="Chart">
            <a:extLst>
              <a:ext uri="{FF2B5EF4-FFF2-40B4-BE49-F238E27FC236}">
                <a16:creationId xmlns:a16="http://schemas.microsoft.com/office/drawing/2014/main" id="{B6FC5A20-62DD-F7D9-3A87-B5F47F8B1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701" y="1371600"/>
            <a:ext cx="6536646" cy="494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Anally Capital Management (NLY) – Leveraged REIT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long 12/$15-$16 call spread – expires in 2 trading days</a:t>
            </a:r>
          </a:p>
        </p:txBody>
      </p:sp>
      <p:pic>
        <p:nvPicPr>
          <p:cNvPr id="56322" name="Picture 2" descr="Chart">
            <a:extLst>
              <a:ext uri="{FF2B5EF4-FFF2-40B4-BE49-F238E27FC236}">
                <a16:creationId xmlns:a16="http://schemas.microsoft.com/office/drawing/2014/main" id="{38EF71FE-2C14-31E7-A25B-02C753796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583" y="1515126"/>
            <a:ext cx="6612834" cy="50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89513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B90ED-FA26-2FBA-BE91-0DDE4FF25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0C7FDF-BD33-E1FF-3395-34D0633607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toy train on a shelf&#10;&#10;Description automatically generated">
            <a:extLst>
              <a:ext uri="{FF2B5EF4-FFF2-40B4-BE49-F238E27FC236}">
                <a16:creationId xmlns:a16="http://schemas.microsoft.com/office/drawing/2014/main" id="{D56AE636-4D7B-4F95-3FE0-7B45AE466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33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43001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*Fed is done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raising interest rates, markets are now discounting first cut in as early as March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*All interest rate plays go wild, including bonds, REIT’s, precious metals, and financials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yearend rally is on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but what happens in January?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*All economic data is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globa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ll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y slowing</a:t>
            </a:r>
            <a:br>
              <a:rPr lang="en-US" sz="24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24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*Oil prices and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commodities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are now trading as one,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selling off on slowing economy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tech bull market is back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and will continue for years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*Time to go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aggressively long on stocks and bonds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*Commodities and industrials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are a second half play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0828" y="3723834"/>
            <a:ext cx="3634192" cy="285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Massive Yen Reversal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*Massive short cover hits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Japanese yen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taking it up 10% in days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prospect of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falling US interest rates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adds fuel to the fire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*Buy (FXY) on dips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*Bank of Japan Eases Grip on Bond Yields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ending its unlimited buying operation to keep interest rates down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*Japan is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 last country to allow rates to rise</a:t>
            </a:r>
            <a:b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Expect the Japanese yen to take off like a rocket.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Dollar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weekending on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“high for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shorter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  <a:sym typeface="Calibri"/>
              </a:rPr>
              <a:t>*Collapse of dollar is now 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  <a:sym typeface="Calibri"/>
              </a:rPr>
              <a:t>a 2024 story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F20B53-8FB3-57F6-1748-F75CC5A37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0" y="35814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85894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6D1E6246-2B90-614A-9571-486C52AA7D14}"/>
              </a:ext>
            </a:extLst>
          </p:cNvPr>
          <p:cNvSpPr/>
          <p:nvPr/>
        </p:nvSpPr>
        <p:spPr>
          <a:xfrm>
            <a:off x="10607988" y="1247825"/>
            <a:ext cx="1143000" cy="101237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1:1</a:t>
            </a:r>
          </a:p>
        </p:txBody>
      </p:sp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CB8C500C-BBD9-564F-B999-2E17ACB71E3C}"/>
              </a:ext>
            </a:extLst>
          </p:cNvPr>
          <p:cNvSpPr/>
          <p:nvPr/>
        </p:nvSpPr>
        <p:spPr>
          <a:xfrm>
            <a:off x="7444366" y="4700270"/>
            <a:ext cx="1644024" cy="1014729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6705600" y="2265842"/>
            <a:ext cx="4554397" cy="289162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827DE5-04F1-3C3B-E95E-49A26DD9292A}"/>
              </a:ext>
            </a:extLst>
          </p:cNvPr>
          <p:cNvCxnSpPr>
            <a:cxnSpLocks/>
          </p:cNvCxnSpPr>
          <p:nvPr/>
        </p:nvCxnSpPr>
        <p:spPr>
          <a:xfrm>
            <a:off x="6096000" y="4800600"/>
            <a:ext cx="579687" cy="35687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346" name="Picture 2" descr="Chart">
            <a:extLst>
              <a:ext uri="{FF2B5EF4-FFF2-40B4-BE49-F238E27FC236}">
                <a16:creationId xmlns:a16="http://schemas.microsoft.com/office/drawing/2014/main" id="{430BB337-7C09-A6F5-D5C9-AA98AF503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63" y="1754010"/>
            <a:ext cx="5271427" cy="399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370" name="Picture 2" descr="Chart">
            <a:extLst>
              <a:ext uri="{FF2B5EF4-FFF2-40B4-BE49-F238E27FC236}">
                <a16:creationId xmlns:a16="http://schemas.microsoft.com/office/drawing/2014/main" id="{CB9F3066-3D68-F058-8DA3-B889E5452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256" y="1374507"/>
            <a:ext cx="6347488" cy="480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6400800" y="2286000"/>
            <a:ext cx="2438400" cy="21336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own Arrow Callout 5">
            <a:extLst>
              <a:ext uri="{FF2B5EF4-FFF2-40B4-BE49-F238E27FC236}">
                <a16:creationId xmlns:a16="http://schemas.microsoft.com/office/drawing/2014/main" id="{92ACD874-47DB-E0ED-D0CF-ACE9587E7379}"/>
              </a:ext>
            </a:extLst>
          </p:cNvPr>
          <p:cNvSpPr/>
          <p:nvPr/>
        </p:nvSpPr>
        <p:spPr>
          <a:xfrm>
            <a:off x="8458200" y="7620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pic>
        <p:nvPicPr>
          <p:cNvPr id="59394" name="Picture 2" descr="Chart">
            <a:extLst>
              <a:ext uri="{FF2B5EF4-FFF2-40B4-BE49-F238E27FC236}">
                <a16:creationId xmlns:a16="http://schemas.microsoft.com/office/drawing/2014/main" id="{1F11D2B4-C74D-481F-1E94-48F6C1D4E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" y="1485900"/>
            <a:ext cx="6711253" cy="50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4BF40178-3327-E230-650E-C086E04A96BA}"/>
              </a:ext>
            </a:extLst>
          </p:cNvPr>
          <p:cNvSpPr/>
          <p:nvPr/>
        </p:nvSpPr>
        <p:spPr>
          <a:xfrm>
            <a:off x="8458200" y="775138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15%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5943600" y="2209800"/>
            <a:ext cx="2819400" cy="201798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418" name="Picture 2" descr="Chart">
            <a:extLst>
              <a:ext uri="{FF2B5EF4-FFF2-40B4-BE49-F238E27FC236}">
                <a16:creationId xmlns:a16="http://schemas.microsoft.com/office/drawing/2014/main" id="{156F0B3D-F1D7-7840-D616-72BD0EDCC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05" y="1658345"/>
            <a:ext cx="6314195" cy="478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0DFF2895-CC50-235C-2906-63FB828F1A65}"/>
              </a:ext>
            </a:extLst>
          </p:cNvPr>
          <p:cNvSpPr/>
          <p:nvPr/>
        </p:nvSpPr>
        <p:spPr>
          <a:xfrm>
            <a:off x="8367408" y="12954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40%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5929008" y="2743200"/>
            <a:ext cx="2438400" cy="21336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501" y="3886200"/>
            <a:ext cx="4800600" cy="2700338"/>
          </a:xfrm>
          <a:prstGeom prst="rect">
            <a:avLst/>
          </a:prstGeom>
        </p:spPr>
      </p:pic>
      <p:pic>
        <p:nvPicPr>
          <p:cNvPr id="79874" name="Picture 2" descr="Chart">
            <a:extLst>
              <a:ext uri="{FF2B5EF4-FFF2-40B4-BE49-F238E27FC236}">
                <a16:creationId xmlns:a16="http://schemas.microsoft.com/office/drawing/2014/main" id="{C9223959-0E6D-9A93-2485-3FA403745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17" y="1905917"/>
            <a:ext cx="5874594" cy="444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New Lows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0193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575620" y="723900"/>
            <a:ext cx="1126935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br>
              <a:rPr lang="en-US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Exploding Sales of EV’s Are Ringing the Bell for Oil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leading forecasters to speed their projections for when global oil use will peak, as public subsidies and improved technology help consumers overcome the sometimes eye-popping sticker prices for battery-powered cars</a:t>
            </a:r>
            <a:b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b="1" i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Oil Crashes,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from $96 down to $68 in less than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six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months, as fears of a global economic slowdown continue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US Gasoline Prices Hit Three Year Low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on recession fears and replacement concerns by EV’s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*Energy stocks are tracking the downside tic for tic,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pulling down all other commodities</a:t>
            </a:r>
            <a:r>
              <a:rPr lang="en-US" sz="2400" b="1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24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There is a 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“BUY”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setting up here when the global economy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reaccelerates on a lower interest rates world. Watch (XOM) and (OXY).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*Warm weather is capping rallies in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natural gas (UNG)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51506A-CA75-D809-4D27-B55FF3F8F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431" y="4181672"/>
            <a:ext cx="3783898" cy="250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12194"/>
      </p:ext>
    </p:extLst>
  </p:cSld>
  <p:clrMapOvr>
    <a:masterClrMapping/>
  </p:clrMapOvr>
  <p:transition spd="slow">
    <p:wip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42" name="Picture 2" descr="Chart">
            <a:extLst>
              <a:ext uri="{FF2B5EF4-FFF2-40B4-BE49-F238E27FC236}">
                <a16:creationId xmlns:a16="http://schemas.microsoft.com/office/drawing/2014/main" id="{BCC51BCD-2A9C-F0ED-56EB-055B23E1B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687" y="1066800"/>
            <a:ext cx="7307827" cy="553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62466" name="Picture 2" descr="Chart">
            <a:extLst>
              <a:ext uri="{FF2B5EF4-FFF2-40B4-BE49-F238E27FC236}">
                <a16:creationId xmlns:a16="http://schemas.microsoft.com/office/drawing/2014/main" id="{C0A8ED5E-FABD-20DC-C0A7-9A3974622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721" y="1010356"/>
            <a:ext cx="7307827" cy="553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490" name="Picture 2" descr="Chart">
            <a:extLst>
              <a:ext uri="{FF2B5EF4-FFF2-40B4-BE49-F238E27FC236}">
                <a16:creationId xmlns:a16="http://schemas.microsoft.com/office/drawing/2014/main" id="{F802690C-0FA8-D2F0-C2B9-D31298DC3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953" y="1176204"/>
            <a:ext cx="6842208" cy="518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Shrinking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3268" y="1014532"/>
            <a:ext cx="11645464" cy="5232334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*Nonfarm Payroll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Comes in Soft, in November at 199,000. The headline Unemployment Rate fell to 3.7%, near a 50-year low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*US GDP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Revised Up to a Blistering 5.2%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*S&amp;P Global 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ervices PMI Comes in Flat, at 50.8, but still above the boom/bust level. It’s the 11</a:t>
            </a:r>
            <a:r>
              <a:rPr lang="en-US" sz="1800" baseline="30000" dirty="0">
                <a:effectLst/>
                <a:latin typeface="+mj-lt"/>
                <a:ea typeface="Times New Roman" panose="02020603050405020304" pitchFamily="18" charset="0"/>
              </a:rPr>
              <a:t>th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consecutive month over 50 in expansion territory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*Fed’s Favorite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Inflation Gauge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Rises a Modest 0.2%,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3.5% on a YOY basis, a new cycle low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*ISM Services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came in at 52.7 versus and estimated 52.4.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No recession here, nor super-heated economy. Another Fed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friendly number.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*China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Moves to Further Stimulate Economy, after many failed efforts,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this time through reduced reserve requirements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effectLst/>
              </a:rPr>
            </a:br>
            <a:br>
              <a:rPr lang="en-US" sz="2400" dirty="0">
                <a:effectLst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15F367-0636-1103-2B0F-A59B98AAD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230" y="3544928"/>
            <a:ext cx="4097215" cy="318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483476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ExxonMobile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Exxon Moves Big into Lithium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the construction of a major mining operation in Arkansas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stopped out of Long 12/$97-$100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514" name="Picture 2" descr="Chart">
            <a:extLst>
              <a:ext uri="{FF2B5EF4-FFF2-40B4-BE49-F238E27FC236}">
                <a16:creationId xmlns:a16="http://schemas.microsoft.com/office/drawing/2014/main" id="{11B48F4C-47A0-27DE-3D07-9CBEEEE4A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733" y="1749081"/>
            <a:ext cx="6420241" cy="486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52248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 Buffet’s a Buyer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2/$55-$60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538" name="Picture 2" descr="Chart">
            <a:extLst>
              <a:ext uri="{FF2B5EF4-FFF2-40B4-BE49-F238E27FC236}">
                <a16:creationId xmlns:a16="http://schemas.microsoft.com/office/drawing/2014/main" id="{DCAE16A7-2980-F6B0-BF2A-998E295E9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241" y="1169234"/>
            <a:ext cx="7180307" cy="543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– Free Fall on Warm Winter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January 2025 $14 - $15 Call Spread LEAPS</a:t>
            </a:r>
          </a:p>
        </p:txBody>
      </p:sp>
      <p:pic>
        <p:nvPicPr>
          <p:cNvPr id="66562" name="Picture 2" descr="Chart">
            <a:extLst>
              <a:ext uri="{FF2B5EF4-FFF2-40B4-BE49-F238E27FC236}">
                <a16:creationId xmlns:a16="http://schemas.microsoft.com/office/drawing/2014/main" id="{0A274F71-A47B-A618-8CB5-9973D051F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846" y="1066800"/>
            <a:ext cx="6960518" cy="527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Freeport McMoRan (FCX) -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Codelco Sees Profit Slump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the world’s largest copper producer based in Chile</a:t>
            </a:r>
            <a:endParaRPr lang="en-US" sz="2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67586" name="Picture 2" descr="Chart">
            <a:extLst>
              <a:ext uri="{FF2B5EF4-FFF2-40B4-BE49-F238E27FC236}">
                <a16:creationId xmlns:a16="http://schemas.microsoft.com/office/drawing/2014/main" id="{E129C948-47CE-B47A-48B2-9D9064628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947" y="1151568"/>
            <a:ext cx="7122105" cy="539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034162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long 12/$35-$38 call spread – expires in 12 trading days</a:t>
            </a:r>
            <a:br>
              <a:rPr lang="en-US" sz="24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5/$20-$23 bull call spread</a:t>
            </a:r>
          </a:p>
        </p:txBody>
      </p:sp>
      <p:pic>
        <p:nvPicPr>
          <p:cNvPr id="68610" name="Picture 2" descr="Chart">
            <a:extLst>
              <a:ext uri="{FF2B5EF4-FFF2-40B4-BE49-F238E27FC236}">
                <a16:creationId xmlns:a16="http://schemas.microsoft.com/office/drawing/2014/main" id="{3B92F6E2-9B53-BB8A-138E-78D6C2BE3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010" y="1264340"/>
            <a:ext cx="6696702" cy="507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3A65-7C46-7375-BD5B-80EE148CF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0E5B71-EB8F-2587-1C28-1CE6C684C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addle on a wooden stand&#10;&#10;Description automatically generated">
            <a:extLst>
              <a:ext uri="{FF2B5EF4-FFF2-40B4-BE49-F238E27FC236}">
                <a16:creationId xmlns:a16="http://schemas.microsoft.com/office/drawing/2014/main" id="{BB50BECD-5195-6DC8-B693-7B1B49E84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0303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A New 10 Year Bull Market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51460" y="1417639"/>
            <a:ext cx="1017778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0E985182-1909-350F-38CA-D252E1D5B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7158" y="3707641"/>
            <a:ext cx="3143381" cy="31239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8C750D-DF05-371F-CD9D-CE1E2B0A3C3B}"/>
              </a:ext>
            </a:extLst>
          </p:cNvPr>
          <p:cNvSpPr txBox="1"/>
          <p:nvPr/>
        </p:nvSpPr>
        <p:spPr>
          <a:xfrm>
            <a:off x="693658" y="1312536"/>
            <a:ext cx="9840686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*Gold Hits  new all-time High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and another falling interest rate play.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*Sharp drop in interest is very positive for gold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*Investors are picking up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gold as a hedge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for 2024 volatility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Gold headed for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$3,000 by 2025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but back off first from new all-time highs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*The new drivers are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soon to fall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interest rates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and the demise of crypto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*Silver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is the better play with a higher beta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*Russia and China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ar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e also stockpiling gold to sidestep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international sanctions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880562"/>
      </p:ext>
    </p:extLst>
  </p:cSld>
  <p:clrMapOvr>
    <a:masterClrMapping/>
  </p:clrMapOvr>
  <p:transition spd="slow">
    <p:wip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- Deflation call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634" name="Picture 2" descr="Chart">
            <a:extLst>
              <a:ext uri="{FF2B5EF4-FFF2-40B4-BE49-F238E27FC236}">
                <a16:creationId xmlns:a16="http://schemas.microsoft.com/office/drawing/2014/main" id="{7D84BF79-5400-F34F-A362-0D0D4F90E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035" y="1559193"/>
            <a:ext cx="6292721" cy="476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658" name="Picture 2" descr="Chart">
            <a:extLst>
              <a:ext uri="{FF2B5EF4-FFF2-40B4-BE49-F238E27FC236}">
                <a16:creationId xmlns:a16="http://schemas.microsoft.com/office/drawing/2014/main" id="{E5C47309-0B93-AEB5-A7AC-8A1ED1F9C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72" y="1066800"/>
            <a:ext cx="6898089" cy="522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 </a:t>
            </a:r>
          </a:p>
        </p:txBody>
      </p:sp>
      <p:pic>
        <p:nvPicPr>
          <p:cNvPr id="71682" name="Picture 2" descr="Chart">
            <a:extLst>
              <a:ext uri="{FF2B5EF4-FFF2-40B4-BE49-F238E27FC236}">
                <a16:creationId xmlns:a16="http://schemas.microsoft.com/office/drawing/2014/main" id="{6F3B1DBA-2C1B-9F5F-BA3D-796C87E32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824" y="1154170"/>
            <a:ext cx="7249624" cy="548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5781</TotalTime>
  <Words>4585</Words>
  <Application>Microsoft Macintosh PowerPoint</Application>
  <PresentationFormat>Widescreen</PresentationFormat>
  <Paragraphs>168</Paragraphs>
  <Slides>113</Slides>
  <Notes>85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20" baseType="lpstr">
      <vt:lpstr>Arial</vt:lpstr>
      <vt:lpstr>Calibri</vt:lpstr>
      <vt:lpstr>Glacial Indifference</vt:lpstr>
      <vt:lpstr>Helvetica</vt:lpstr>
      <vt:lpstr>Helvetica Neue</vt:lpstr>
      <vt:lpstr>Times New Roman</vt:lpstr>
      <vt:lpstr>Office Theme</vt:lpstr>
      <vt:lpstr> The Mad Hedge Fund Trader “The Fed Wins” </vt:lpstr>
      <vt:lpstr>PowerPoint Presentation</vt:lpstr>
      <vt:lpstr>  Trade Alert Performance Beating 2022 – Best in 15 years 60 out of 66 trade alerts profitable – No losers since August 4   </vt:lpstr>
      <vt:lpstr>PowerPoint Presentation</vt:lpstr>
      <vt:lpstr>PowerPoint Presentation</vt:lpstr>
      <vt:lpstr>PowerPoint Presentation</vt:lpstr>
      <vt:lpstr>PowerPoint Presentation</vt:lpstr>
      <vt:lpstr>The Method to My Madness </vt:lpstr>
      <vt:lpstr>The Global Economy – Shrinking</vt:lpstr>
      <vt:lpstr>The Mad Hedge Profit Predictor Market Timing Index – Drops Below 50, for the first time since April  An artificial intelligence driven algorithm that analyzes 30 different economic, technical, and momentum driven indicators </vt:lpstr>
      <vt:lpstr>Buy Territory!! – Approaching Overbought</vt:lpstr>
      <vt:lpstr> Weekly Jobless Claims – Falling  224,000 – -24,000 </vt:lpstr>
      <vt:lpstr>Stocks – Buy Back Boom </vt:lpstr>
      <vt:lpstr>            S&amp;P 500 – New High took profits on long 5/$420-$430 put spread, took profits on long 1/$420-$430 put spread, took profits on long 11/$420-$430 put spread               </vt:lpstr>
      <vt:lpstr>ProShares Ultra Short S&amp;P 500 (SDS)-  a great hedge for long stocks and bonds long 2X position has a hedge against longs and bond shorts</vt:lpstr>
      <vt:lpstr>(VIX) – Bargain of the Century 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took profits on Long 5/$335-$345 put spread took profits on long (QQQ) 1/$290-$300 put spread, took profits on long (QQQ) 4/$330-$335 put spread  took profits on long (QQQ) 3/$340-$345 put spread, covered long (QQQ) $325-$330 put spread </vt:lpstr>
      <vt:lpstr>PowerPoint Presentation</vt:lpstr>
      <vt:lpstr>PowerPoint Presentation</vt:lpstr>
      <vt:lpstr> Microsoft (MSFT)- Earnings Beat The AI Wars Continue, with the entire Open AI staff going to Microsoft (MSFT) took profits on long 12/$320-$330 call spread took profits on long  9/$235-$245 call spread, took profits on long 7/$220-$210 call spread,  took profits on long 6/$220-$230 call spread, took profits on long 2/$200-$210 bear put spread   </vt:lpstr>
      <vt:lpstr>Meta (META)- Soars an Incredible 20% took profits on Long 9/$290-$300 vertical bear put spread stopped out of Long 9/$190-$200 vertical bear put spread  </vt:lpstr>
      <vt:lpstr>  Apple (AAPL) Apple Upgrades New iPhone 15, to deal with overheating from third party gaming took profits on long 1/$145-$155 put spread, Took profits on long 10/$165-$175 put spread   took profits on long 6/$155-$165 put spread, stopped out of long 6/$125-135 call spread,  took profits on long 6/$110-$120 call spread, took profits on long 2/$180-$190 put spread</vt:lpstr>
      <vt:lpstr>PowerPoint Presentation</vt:lpstr>
      <vt:lpstr>Alphabet (GOOGL) – Google Ramps Up AI Effort Alphabet Unveils New Gemini AI Model long 12/$110-$120 call spread – expires in 2 trading days took profits on long 12/$1,200-$1,230 bull call spread, took profits on long 9/$1,030-$1,080 vertical bull call spread</vt:lpstr>
      <vt:lpstr> Amazon (AMZN) –  Jeff Bezos Sells Amazon, some 1.673 million shares worth $244 million. He still has 988 million shares left worth $144 billion  took profits on long 2/$3,400-$3,500 bear put spread took profits on long 9/$2,800-$2,900 bull call spread</vt:lpstr>
      <vt:lpstr>PowerPoint Presentation</vt:lpstr>
      <vt:lpstr>PowerPoint Presentation</vt:lpstr>
      <vt:lpstr>Netflix (NFLX) – Netflix subscribers beat - Netflix Password Sharing Crackdown Goes Global </vt:lpstr>
      <vt:lpstr> NVIDIA (NVDA) – Blowout Profits –  NVIDIA Beats, with a profit triple, but that stock sells off 6% on the news It was a classic buy the rumor, sell the news move NVIDIA is Designing Dumbed Down Chips for China, to bypass government sanctions  took profits on long 10/$370-$380 call spread – took profits on long 11/$370-$380 call spread  took profits on long 3/$260-$270 put spread, took profits on long 10/$95-$100 call spread took profits on long 7/$120-$130 call spread, took profits on  long 6/$120-$130 call spread </vt:lpstr>
      <vt:lpstr>Palo Alto Networks (PANW)- Hacking never goes out of fashion Palo Alto Networks Dives on Weak Guidance, even though reported earnings were great took profits on long 10/$130-$140 call spread</vt:lpstr>
      <vt:lpstr>  Advanced Micro Devices (AMD)- Recession fears programable logic devices took profits on long 2/$75-$80 call spread  </vt:lpstr>
      <vt:lpstr>Salesforce (CRM)- Massive Online Migration Salesforce Soars 16%, on better-than-expected guidance  took profits on long 12/$185-$195 call spread took profits on long 9/$125-$130 vertical bull call spread took profits on long 8/$125-$130 vertical bull call spread </vt:lpstr>
      <vt:lpstr>Adobe (ADBE)- Cloud play The Quality Non-China tech play </vt:lpstr>
      <vt:lpstr>Snowflake (SNOW)- Blockbuster AI Earnings took profits on long 12/$135-$140 call spread</vt:lpstr>
      <vt:lpstr>ProShares Ultra Technology ETF (ROM) – 2X Long Technology ETF took profits on long 10/$62-65 call spread</vt:lpstr>
      <vt:lpstr>PowerPoint Presentation</vt:lpstr>
      <vt:lpstr>The Second Half of the Barbell</vt:lpstr>
      <vt:lpstr>PowerPoint Presentation</vt:lpstr>
      <vt:lpstr>Boeing (BA) –  Boeing's single-aisle deliveries up to 351 units for the year so far took profits on long 5/$17-$175 call spread  </vt:lpstr>
      <vt:lpstr>Package Delivery- United Parcel Service (UPS) – strike averted took profits on long 11/$130-$140 call spread</vt:lpstr>
      <vt:lpstr> Caterpillar (CAT)- Ag + Infrastructure + Housing long 12/$220-$230 calls – expires in 2 trading days took profits on long 12/$145-$150 call spread took profits on long 11/$125-$135 call spread  </vt:lpstr>
      <vt:lpstr>  Freeport McMoRan - (FCX)- Coming Copper Crisis took profits on long 6/$32-$35 call spread  took profits on long 4/$30-$33 call spread, took profits on long 10/$20-$23 call spread   </vt:lpstr>
      <vt:lpstr> Walt Disney (DIS) -Disney Beats The big profit boost came from the parks   </vt:lpstr>
      <vt:lpstr>Industrials Sector SPDR (XLI)- (GE), (MMM), (UNP), (UTX), (BA), (HON)</vt:lpstr>
      <vt:lpstr>  US Steel (X) – Commodity Boom and commodity Bidding war breaks out with 5 buyers, taking stock up 50% and LEAPS up 101%  </vt:lpstr>
      <vt:lpstr>  Union Pacific RR (UNP)- Big Stuff to Ship took profits on long 5/$200-$210 call spread took profits on 11/$150-$160 call spread </vt:lpstr>
      <vt:lpstr>  Wal-Mart (WMT)- took profit on Long 11/$125-$130 bear put spread took profit on Long 10/$119-$121 bear put spread took profits on Long 8/$114-$117 bear put spread  </vt:lpstr>
      <vt:lpstr> Delta Airlines (DAL) – Travel is Back! Delta Posts Strong Earnings on Robust international travel 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Goldman Sachs (GS) – Earnings Down but Less than Expected  took profits 12/$330-$350 call spread took profits 11/$330-$350 call spread stop loss on long 11/$385-$395 call spreads  </vt:lpstr>
      <vt:lpstr>Morgan Stanley (MS) – Highest Capital ratio net of mark to market  CEO to Step Down in a Year took profits on long 4/$65-$70 call spread </vt:lpstr>
      <vt:lpstr>  JP Morgan Chase (JPM) – Monster Earnings Surprise took profits on long 4/$105-$115 call spread      </vt:lpstr>
      <vt:lpstr>Bank of America (BAC) – Bank of America Rips, on a great earnings report  took profits on long 4/$20-$23 call spread </vt:lpstr>
      <vt:lpstr>Citigroup (C) –  took profits on long 4/$30-$35 call spread </vt:lpstr>
      <vt:lpstr>Charles Schwab (SCHW) – LEAPS up 67% in three months took profits on long 4/$30-$35 call spread  </vt:lpstr>
      <vt:lpstr>Interactive Brokers (IBKR) – Best Risk Control took profits on long 4/$60-$65 call spread </vt:lpstr>
      <vt:lpstr> SPDR Metals &amp; Mining ETF (XME) –  long 2/$28-$30 call spread</vt:lpstr>
      <vt:lpstr>Blackrock (BLK)-Asset Collection Boom took profits on long 3/$770-$790 call spread took profits on long 3/$310-$340 call spread </vt:lpstr>
      <vt:lpstr>Visa (V) – Inflation boost Transaction grew by an inflationary 10% back to pre-pandemic levels took profits on long 10/$160-$170 bull call spread took profits on long 6/$150-$160 bull call spread</vt:lpstr>
      <vt:lpstr>Consumer Discretionary SPDR (XLY) (DIS), (AMZN), (HD), (CMCSA), (MCD), (SBUX) </vt:lpstr>
      <vt:lpstr> Berkshire Hathaway (BRKB)- Natural Barbell Berkshire Hathaway Knocks it Out of the Park, with a 41% gain in operating earnings long 12/$320-$330 call spread – expires in 2 trading days  took profits on long 4/$260-$270 call spread, took profits on long 1/$290-$300 call spread took profits on long 10/$220-$230 call spread, took profits on long 7/$220-$230 call spread took profits on long 7/$220-$230 call spread, took profits on long 6/$260-$270 call spread  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Blowout Top</vt:lpstr>
      <vt:lpstr>                Treasury ETF (TLT) – On Fire long 12/$95-$98 put spread – expires in 12 trading days  took profits on long 12/$79-$82 call spread, took profits on long 11/$76-79 call spread,  took profits on long 10/$89-92 put spread, took profits on long 5/$98-$101 call spread took profits on long 5/$97-$100 call spread, long 2/$98-$101 call spread, took profits on long 4/$96-$99 call spread                       </vt:lpstr>
      <vt:lpstr> Ten Year Treasury Yield ($TNX) – 4.24%  </vt:lpstr>
      <vt:lpstr> Junk Bonds (JNK) 8.18% Yield  </vt:lpstr>
      <vt:lpstr>Municipal Bonds (MUB) 3.79% Yield-  </vt:lpstr>
      <vt:lpstr>Emerging Market Debt (ELD) 6.69% Yield-  </vt:lpstr>
      <vt:lpstr>2X Short Treasuries (TBT)-Out of Favor</vt:lpstr>
      <vt:lpstr>Anally Capital Management (NLY) – Leveraged REIT Play long 12/$15-$16 call spread – expires in 2 trading days</vt:lpstr>
      <vt:lpstr>PowerPoint Presentation</vt:lpstr>
      <vt:lpstr>Foreign Currencies – Massive Yen Reversal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Energy &amp; Commodities – New Lows</vt:lpstr>
      <vt:lpstr>Oil-($WTIC)</vt:lpstr>
      <vt:lpstr>  United States Oil Fund (USO) </vt:lpstr>
      <vt:lpstr>Energy Select Sector SPDR (XLE)-No Performance! (XOM), (CVX), (SLB), (KMI), (EOG), (COP) </vt:lpstr>
      <vt:lpstr>ExxonMobile (XOM)- Exxon Moves Big into Lithium, with the construction of a major mining operation in Arkansas  stopped out of Long 12/$97-$100 call spread took profits on long 12/$120-$125 put spread </vt:lpstr>
      <vt:lpstr>Occidental Petroleum (OXY)- Buffet’s a Buyer took profits on long 2/$55-$60 call spread took profits on long 12/$77.50-$82.50 put spread </vt:lpstr>
      <vt:lpstr>Natural Gas (UNG) – Free Fall on Warm Winter Long January 2025 $14 - $15 Call Spread LEAPS</vt:lpstr>
      <vt:lpstr>Freeport McMoRan (FCX) - Codelco Sees Profit Slump, the world’s largest copper producer based in Chile</vt:lpstr>
      <vt:lpstr>Cameco (CCJ) – Global Uranium Renaissance long 12/$35-$38 call spread – expires in 12 trading days  profits on long 5/$20-$23 bull call spread</vt:lpstr>
      <vt:lpstr>PowerPoint Presentation</vt:lpstr>
      <vt:lpstr>Precious Metals – A New 10 Year Bull Market</vt:lpstr>
      <vt:lpstr> Gold (GLD) - Deflation call took profits on long 5/$165-$170 bull call spread   </vt:lpstr>
      <vt:lpstr> Market Vectors Gold Miners ETF- (GDX) –   </vt:lpstr>
      <vt:lpstr> Barrick Gold (GOLD) took profit on long 1/$15.50-$16.50 call spread 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1/$36-$39 call spread </vt:lpstr>
      <vt:lpstr> Platinum- (PPLT)- 556,000-ounce shortage this year took profits on long 1/$36-$39 call spread </vt:lpstr>
      <vt:lpstr>PowerPoint Presentation</vt:lpstr>
      <vt:lpstr>Real Estate – The Bull is Back</vt:lpstr>
      <vt:lpstr>S&amp;P Case Shiller Plunges S&amp;P Case Shiller Rises to +3.90% in September, with its National Home Price Index Detroit gained +6.7%, San Diego +6.5%, and New York +6.2%.  </vt:lpstr>
      <vt:lpstr>Crown Castle International (CCI) – 6.26% yielding cell phone tower REIT Eliot Management Pushes up stock with activist bid</vt:lpstr>
      <vt:lpstr>US Home Construction Index (ITB) (DHI), (LEN), (PHM), (TOL), (NVR)   </vt:lpstr>
      <vt:lpstr>PowerPoint Presentation</vt:lpstr>
      <vt:lpstr>Trade Sheet- So What Do We Do About All This?</vt:lpstr>
      <vt:lpstr>       Next Strategy Webinar   12:00 EST Wednesday, January 10  from Silicon Valley      email me questions at support@madhedgefundtrader.com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Thomas</cp:lastModifiedBy>
  <cp:revision>883</cp:revision>
  <cp:lastPrinted>2022-01-05T03:44:27Z</cp:lastPrinted>
  <dcterms:created xsi:type="dcterms:W3CDTF">2015-02-05T17:12:57Z</dcterms:created>
  <dcterms:modified xsi:type="dcterms:W3CDTF">2023-12-13T15:36:42Z</dcterms:modified>
</cp:coreProperties>
</file>