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8"/>
  </p:notesMasterIdLst>
  <p:sldIdLst>
    <p:sldId id="256" r:id="rId2"/>
    <p:sldId id="1575" r:id="rId3"/>
    <p:sldId id="888" r:id="rId4"/>
    <p:sldId id="1579" r:id="rId5"/>
    <p:sldId id="1578" r:id="rId6"/>
    <p:sldId id="1563" r:id="rId7"/>
    <p:sldId id="605" r:id="rId8"/>
    <p:sldId id="824" r:id="rId9"/>
    <p:sldId id="1118" r:id="rId10"/>
    <p:sldId id="1076" r:id="rId11"/>
    <p:sldId id="1442" r:id="rId12"/>
    <p:sldId id="898" r:id="rId13"/>
    <p:sldId id="1564" r:id="rId14"/>
    <p:sldId id="1142" r:id="rId15"/>
    <p:sldId id="1397" r:id="rId16"/>
    <p:sldId id="1033" r:id="rId17"/>
    <p:sldId id="1073" r:id="rId18"/>
    <p:sldId id="1026" r:id="rId19"/>
    <p:sldId id="570" r:id="rId20"/>
    <p:sldId id="280" r:id="rId21"/>
    <p:sldId id="1511" r:id="rId22"/>
    <p:sldId id="1512" r:id="rId23"/>
    <p:sldId id="1544" r:id="rId24"/>
    <p:sldId id="1545" r:id="rId25"/>
    <p:sldId id="1546" r:id="rId26"/>
    <p:sldId id="1297" r:id="rId27"/>
    <p:sldId id="1542" r:id="rId28"/>
    <p:sldId id="563" r:id="rId29"/>
    <p:sldId id="835" r:id="rId30"/>
    <p:sldId id="613" r:id="rId31"/>
    <p:sldId id="1523" r:id="rId32"/>
    <p:sldId id="831" r:id="rId33"/>
    <p:sldId id="811" r:id="rId34"/>
    <p:sldId id="1047" r:id="rId35"/>
    <p:sldId id="1432" r:id="rId36"/>
    <p:sldId id="1399" r:id="rId37"/>
    <p:sldId id="1072" r:id="rId38"/>
    <p:sldId id="764" r:id="rId39"/>
    <p:sldId id="765" r:id="rId40"/>
    <p:sldId id="1071" r:id="rId41"/>
    <p:sldId id="1501" r:id="rId42"/>
    <p:sldId id="1195" r:id="rId43"/>
    <p:sldId id="1569" r:id="rId44"/>
    <p:sldId id="1070" r:id="rId45"/>
    <p:sldId id="840" r:id="rId46"/>
    <p:sldId id="1068" r:id="rId47"/>
    <p:sldId id="1069" r:id="rId48"/>
    <p:sldId id="1566" r:id="rId49"/>
    <p:sldId id="1400" r:id="rId50"/>
    <p:sldId id="893" r:id="rId51"/>
    <p:sldId id="289" r:id="rId52"/>
    <p:sldId id="1054" r:id="rId53"/>
    <p:sldId id="994" r:id="rId54"/>
    <p:sldId id="830" r:id="rId55"/>
    <p:sldId id="481" r:id="rId56"/>
    <p:sldId id="290" r:id="rId57"/>
    <p:sldId id="1133" r:id="rId58"/>
    <p:sldId id="669" r:id="rId59"/>
    <p:sldId id="1079" r:id="rId60"/>
    <p:sldId id="1043" r:id="rId61"/>
    <p:sldId id="1083" r:id="rId62"/>
    <p:sldId id="1449" r:id="rId63"/>
    <p:sldId id="1448" r:id="rId64"/>
    <p:sldId id="1452" r:id="rId65"/>
    <p:sldId id="1086" r:id="rId66"/>
    <p:sldId id="1080" r:id="rId67"/>
    <p:sldId id="1049" r:id="rId68"/>
    <p:sldId id="336" r:id="rId69"/>
    <p:sldId id="1084" r:id="rId70"/>
    <p:sldId id="1582" r:id="rId71"/>
    <p:sldId id="1114" r:id="rId72"/>
    <p:sldId id="654" r:id="rId73"/>
    <p:sldId id="659" r:id="rId74"/>
    <p:sldId id="655" r:id="rId75"/>
    <p:sldId id="1425" r:id="rId76"/>
    <p:sldId id="657" r:id="rId77"/>
    <p:sldId id="656" r:id="rId78"/>
    <p:sldId id="1500" r:id="rId79"/>
    <p:sldId id="1567" r:id="rId80"/>
    <p:sldId id="1560" r:id="rId81"/>
    <p:sldId id="1407" r:id="rId82"/>
    <p:sldId id="1411" r:id="rId83"/>
    <p:sldId id="1412" r:id="rId84"/>
    <p:sldId id="1413" r:id="rId85"/>
    <p:sldId id="1414" r:id="rId86"/>
    <p:sldId id="1415" r:id="rId87"/>
    <p:sldId id="1572" r:id="rId88"/>
    <p:sldId id="1405" r:id="rId89"/>
    <p:sldId id="1587" r:id="rId90"/>
    <p:sldId id="388" r:id="rId91"/>
    <p:sldId id="312" r:id="rId92"/>
    <p:sldId id="380" r:id="rId93"/>
    <p:sldId id="747" r:id="rId94"/>
    <p:sldId id="1422" r:id="rId95"/>
    <p:sldId id="313" r:id="rId96"/>
    <p:sldId id="1556" r:id="rId97"/>
    <p:sldId id="1404" r:id="rId98"/>
    <p:sldId id="907" r:id="rId99"/>
    <p:sldId id="650" r:id="rId100"/>
    <p:sldId id="729" r:id="rId101"/>
    <p:sldId id="737" r:id="rId102"/>
    <p:sldId id="998" r:id="rId103"/>
    <p:sldId id="1588" r:id="rId104"/>
    <p:sldId id="999" r:id="rId105"/>
    <p:sldId id="1000" r:id="rId106"/>
    <p:sldId id="1451" r:id="rId107"/>
    <p:sldId id="1130" r:id="rId108"/>
    <p:sldId id="1132" r:id="rId109"/>
    <p:sldId id="1005" r:id="rId110"/>
    <p:sldId id="1006" r:id="rId111"/>
    <p:sldId id="1586" r:id="rId112"/>
    <p:sldId id="1585" r:id="rId113"/>
    <p:sldId id="1577" r:id="rId114"/>
    <p:sldId id="1584" r:id="rId115"/>
    <p:sldId id="335" r:id="rId116"/>
    <p:sldId id="1230" r:id="rId117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04"/>
    <p:restoredTop sz="92109"/>
  </p:normalViewPr>
  <p:slideViewPr>
    <p:cSldViewPr snapToGrid="0">
      <p:cViewPr varScale="1">
        <p:scale>
          <a:sx n="117" d="100"/>
          <a:sy n="117" d="100"/>
        </p:scale>
        <p:origin x="79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microsoft.com/office/2015/10/relationships/revisionInfo" Target="revisionInfo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3140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02832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49314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294402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70073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38548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2209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181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05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8206160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>
          <a:extLst>
            <a:ext uri="{FF2B5EF4-FFF2-40B4-BE49-F238E27FC236}">
              <a16:creationId xmlns:a16="http://schemas.microsoft.com/office/drawing/2014/main" id="{91D80F28-B2C1-85F5-F700-D1E5006AD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>
            <a:extLst>
              <a:ext uri="{FF2B5EF4-FFF2-40B4-BE49-F238E27FC236}">
                <a16:creationId xmlns:a16="http://schemas.microsoft.com/office/drawing/2014/main" id="{4CF90F9A-337E-2DF5-9A93-1C02DED377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>
            <a:extLst>
              <a:ext uri="{FF2B5EF4-FFF2-40B4-BE49-F238E27FC236}">
                <a16:creationId xmlns:a16="http://schemas.microsoft.com/office/drawing/2014/main" id="{5D60C2F4-E0F5-6D75-CEA5-1652962242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884437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>
          <a:extLst>
            <a:ext uri="{FF2B5EF4-FFF2-40B4-BE49-F238E27FC236}">
              <a16:creationId xmlns:a16="http://schemas.microsoft.com/office/drawing/2014/main" id="{AF88151C-43D1-6833-FF2D-78EA0EBF1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>
            <a:extLst>
              <a:ext uri="{FF2B5EF4-FFF2-40B4-BE49-F238E27FC236}">
                <a16:creationId xmlns:a16="http://schemas.microsoft.com/office/drawing/2014/main" id="{A769B3CC-2C5E-B401-17FB-7C4C54C511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>
            <a:extLst>
              <a:ext uri="{FF2B5EF4-FFF2-40B4-BE49-F238E27FC236}">
                <a16:creationId xmlns:a16="http://schemas.microsoft.com/office/drawing/2014/main" id="{DBFDD98B-0524-7059-4B33-8BF12CBE6A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54830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5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0.png"/><Relationship Id="rId4" Type="http://schemas.openxmlformats.org/officeDocument/2006/relationships/image" Target="../media/image3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5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“The Melt Up Market”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Lake Tahoe, NV September 25, 2024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5EF14B-6995-5574-44CC-F68CE4F1A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486" y="1483616"/>
            <a:ext cx="2209800" cy="332609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DO NOTHING Territory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5" name="Picture 4" descr="A close-up of a speedometer&#10;&#10;Description automatically generated">
            <a:extLst>
              <a:ext uri="{FF2B5EF4-FFF2-40B4-BE49-F238E27FC236}">
                <a16:creationId xmlns:a16="http://schemas.microsoft.com/office/drawing/2014/main" id="{077FDD35-C5E4-BAD5-A442-24D8277E4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1" y="1977962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69634" name="Picture 2" descr="Chart">
            <a:extLst>
              <a:ext uri="{FF2B5EF4-FFF2-40B4-BE49-F238E27FC236}">
                <a16:creationId xmlns:a16="http://schemas.microsoft.com/office/drawing/2014/main" id="{E1E27B66-D9CA-1868-56F5-572C2950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621" y="1191923"/>
            <a:ext cx="7023894" cy="525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10/$47-$50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70658" name="Picture 2" descr="Chart">
            <a:extLst>
              <a:ext uri="{FF2B5EF4-FFF2-40B4-BE49-F238E27FC236}">
                <a16:creationId xmlns:a16="http://schemas.microsoft.com/office/drawing/2014/main" id="{25D7365E-9A48-E822-0F29-02A6C25C6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685" y="1324321"/>
            <a:ext cx="6861401" cy="513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6/$23-$25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682" name="Picture 2" descr="Chart">
            <a:extLst>
              <a:ext uri="{FF2B5EF4-FFF2-40B4-BE49-F238E27FC236}">
                <a16:creationId xmlns:a16="http://schemas.microsoft.com/office/drawing/2014/main" id="{2A08D728-85EB-41AB-A41B-C009497E0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92" y="1066800"/>
            <a:ext cx="7176661" cy="536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>
          <a:extLst>
            <a:ext uri="{FF2B5EF4-FFF2-40B4-BE49-F238E27FC236}">
              <a16:creationId xmlns:a16="http://schemas.microsoft.com/office/drawing/2014/main" id="{B1E038B0-E2CE-56D9-E60F-19F422DD7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>
            <a:extLst>
              <a:ext uri="{FF2B5EF4-FFF2-40B4-BE49-F238E27FC236}">
                <a16:creationId xmlns:a16="http://schemas.microsoft.com/office/drawing/2014/main" id="{F1F5333F-AEB6-C8CE-8664-96A45E8F36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ProShares Ultra Silver- (AGQ)-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24C645-2D6C-AB42-7F88-95390697B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786" y="1295399"/>
            <a:ext cx="6881326" cy="51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0866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706" name="Picture 2" descr="Chart">
            <a:extLst>
              <a:ext uri="{FF2B5EF4-FFF2-40B4-BE49-F238E27FC236}">
                <a16:creationId xmlns:a16="http://schemas.microsoft.com/office/drawing/2014/main" id="{03100187-3B82-4AB8-D3F3-F7ED19FDE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4" y="1363580"/>
            <a:ext cx="6153830" cy="460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903383" y="0"/>
            <a:ext cx="10289753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 LEAPS Approaching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4/$39-$42 call spread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730" name="Picture 2" descr="Chart">
            <a:extLst>
              <a:ext uri="{FF2B5EF4-FFF2-40B4-BE49-F238E27FC236}">
                <a16:creationId xmlns:a16="http://schemas.microsoft.com/office/drawing/2014/main" id="{F410029D-11A2-E5D9-055A-81F694BA1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885" y="1218400"/>
            <a:ext cx="6959373" cy="520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754" name="Picture 2" descr="Chart">
            <a:extLst>
              <a:ext uri="{FF2B5EF4-FFF2-40B4-BE49-F238E27FC236}">
                <a16:creationId xmlns:a16="http://schemas.microsoft.com/office/drawing/2014/main" id="{66219DE0-2842-480B-C8DC-589537CEF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570" y="1291663"/>
            <a:ext cx="6861401" cy="513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Rate Shock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/>
            </a:br>
            <a:br>
              <a:rPr lang="en-US" sz="1800" b="1"/>
            </a:br>
            <a:br>
              <a:rPr lang="en-US" sz="1800" b="1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/>
            </a:br>
            <a:br>
              <a:rPr lang="en-US" sz="1800"/>
            </a:br>
            <a:br>
              <a:rPr lang="en-US" sz="1800">
                <a:solidFill>
                  <a:srgbClr val="FF0000"/>
                </a:solidFill>
              </a:rPr>
            </a:br>
            <a:br>
              <a:rPr lang="en-US"/>
            </a:br>
            <a:br>
              <a:rPr lang="en-US" sz="1800">
                <a:solidFill>
                  <a:schemeClr val="tx1"/>
                </a:solidFill>
              </a:rPr>
            </a:br>
            <a:br>
              <a:rPr lang="en-US" sz="1800">
                <a:solidFill>
                  <a:schemeClr val="tx1"/>
                </a:solidFill>
              </a:rPr>
            </a:br>
            <a:endParaRPr lang="en-US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477519" y="1237070"/>
            <a:ext cx="11504883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*Existing Home Sales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Drop 4.2%, in August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to a seasonally adjusted annualized rate of 3.86 million unit</a:t>
            </a:r>
            <a:b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*Ther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e were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1.35 million units for sale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at the end of August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*That’s up 0.7% from July and up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22.7% year over year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*Median price of an existing home sold in August was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$416,700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up 3.1% from August 2023, a new all-time high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*Real estate should pick up once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lower interest rates feed through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*US Homebuilder Sentiment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Rises, in the wake of the massive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drop in mortgage rates in recent months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*The NAHB/Wells Fargo Housing Market Index of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builder confidence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rose to 41 this month from 39 in August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 Buy (DHI), (LEN), (PHM), and (KBH) on dips.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9C461-CCDD-D0FE-EA73-0458B44AD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286" y="4112622"/>
            <a:ext cx="4285343" cy="257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Turns Hot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+6.3% YOY in May,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San Diego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11.4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Chicago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8.9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Detroit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+8.9%.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74D4B-BCBE-E500-F802-CE384966E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036" y="1417637"/>
            <a:ext cx="7543134" cy="516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6.62%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  <a:br>
              <a:rPr lang="en-US" sz="2000" dirty="0"/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8/$90-$95 call spread,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75778" name="Picture 2" descr="Chart">
            <a:extLst>
              <a:ext uri="{FF2B5EF4-FFF2-40B4-BE49-F238E27FC236}">
                <a16:creationId xmlns:a16="http://schemas.microsoft.com/office/drawing/2014/main" id="{9739F315-2578-FA94-1297-2F91D9517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193" y="1701284"/>
            <a:ext cx="6098608" cy="456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5B47-AF3A-A0F0-CF91-D009D159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Neutral Territory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E5DAB41-39A9-6097-F07D-0143003A57B5}"/>
              </a:ext>
            </a:extLst>
          </p:cNvPr>
          <p:cNvSpPr txBox="1">
            <a:spLocks/>
          </p:cNvSpPr>
          <p:nvPr/>
        </p:nvSpPr>
        <p:spPr>
          <a:xfrm>
            <a:off x="10144372" y="4488607"/>
            <a:ext cx="2047628" cy="131431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9103E7-29BC-B7A0-93C0-288DA36C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92487" y="1787220"/>
            <a:ext cx="2001015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91E09F0-9E3E-0CD0-BA75-BE6876B84FD5}"/>
              </a:ext>
            </a:extLst>
          </p:cNvPr>
          <p:cNvSpPr txBox="1">
            <a:spLocks/>
          </p:cNvSpPr>
          <p:nvPr/>
        </p:nvSpPr>
        <p:spPr>
          <a:xfrm>
            <a:off x="10092487" y="2930220"/>
            <a:ext cx="2047628" cy="131431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NOW</a:t>
            </a:r>
          </a:p>
        </p:txBody>
      </p:sp>
      <p:pic>
        <p:nvPicPr>
          <p:cNvPr id="4" name="Picture 3" descr="A graph showing the price of the stock market&#10;&#10;Description automatically generated">
            <a:extLst>
              <a:ext uri="{FF2B5EF4-FFF2-40B4-BE49-F238E27FC236}">
                <a16:creationId xmlns:a16="http://schemas.microsoft.com/office/drawing/2014/main" id="{C0615CDB-3AA3-0A4B-9BA4-4132127B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86" y="1650093"/>
            <a:ext cx="8979185" cy="49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8803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76802" name="Picture 2" descr="Chart">
            <a:extLst>
              <a:ext uri="{FF2B5EF4-FFF2-40B4-BE49-F238E27FC236}">
                <a16:creationId xmlns:a16="http://schemas.microsoft.com/office/drawing/2014/main" id="{DAE93E0A-82CA-6E8C-A1F6-DE237D9DF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135" y="1242779"/>
            <a:ext cx="6740865" cy="504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AE14-F84D-37FE-18F4-54BCD10C9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D2F4-FC8B-3F04-A407-BA494ED6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b="1" dirty="0"/>
            </a:br>
            <a:r>
              <a:rPr lang="en-US" sz="2400" b="1" dirty="0"/>
              <a:t>DH Horton (DHI)</a:t>
            </a:r>
            <a:br>
              <a:rPr lang="en-US" sz="2400" dirty="0"/>
            </a:br>
            <a:r>
              <a:rPr lang="en-US" sz="1800" dirty="0"/>
              <a:t>Blowout Earnings Report</a:t>
            </a:r>
            <a:br>
              <a:rPr lang="en-US" sz="2400" dirty="0"/>
            </a:br>
            <a:r>
              <a:rPr lang="en-US" sz="1800" dirty="0"/>
              <a:t>long 10/$165-$175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77826" name="Picture 2" descr="Chart">
            <a:extLst>
              <a:ext uri="{FF2B5EF4-FFF2-40B4-BE49-F238E27FC236}">
                <a16:creationId xmlns:a16="http://schemas.microsoft.com/office/drawing/2014/main" id="{313B96B5-60B4-0C5D-0D71-7738BCBFE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820" y="1417637"/>
            <a:ext cx="6773523" cy="506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91806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BAAD-E63C-E35E-0EC8-1919B837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56C15-BE6E-FAE1-6A7C-9FA7558ECF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on the side of a road&#10;&#10;Description automatically generated">
            <a:extLst>
              <a:ext uri="{FF2B5EF4-FFF2-40B4-BE49-F238E27FC236}">
                <a16:creationId xmlns:a16="http://schemas.microsoft.com/office/drawing/2014/main" id="{C4B3018C-699E-1481-1E2E-006EA3C56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6" y="1307586"/>
            <a:ext cx="5428343" cy="4071257"/>
          </a:xfrm>
          <a:prstGeom prst="rect">
            <a:avLst/>
          </a:prstGeom>
        </p:spPr>
      </p:pic>
      <p:pic>
        <p:nvPicPr>
          <p:cNvPr id="7" name="Picture 6" descr="A sign on a tree&#10;&#10;Description automatically generated">
            <a:extLst>
              <a:ext uri="{FF2B5EF4-FFF2-40B4-BE49-F238E27FC236}">
                <a16:creationId xmlns:a16="http://schemas.microsoft.com/office/drawing/2014/main" id="{A4A504D7-0B57-6245-6970-5BF703EF2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3" y="1307586"/>
            <a:ext cx="5428341" cy="407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9655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998C-4E2F-00C5-D3DC-B45BAA27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8BAD3-A174-5959-45C7-9FD612E44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next big dip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rallies, buy currencies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avoid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– sell over $30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37F6F-830C-AB8A-345F-E72A954A6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5179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C2CE9-0269-2B6B-12A8-E74639508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00F93-467D-DEA9-28E1-3A49D38876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unset over a lake&#10;&#10;Description automatically generated">
            <a:extLst>
              <a:ext uri="{FF2B5EF4-FFF2-40B4-BE49-F238E27FC236}">
                <a16:creationId xmlns:a16="http://schemas.microsoft.com/office/drawing/2014/main" id="{754ACDAE-F2C5-FE5B-9B83-4D3EF0F23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2456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4365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October 9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Tahoe, Nevada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>
                <a:solidFill>
                  <a:schemeClr val="dk1"/>
                </a:solidFill>
              </a:rPr>
              <a:t>Good Luck and Good Trading</a:t>
            </a:r>
            <a:r>
              <a:rPr lang="en-US" sz="3200" b="1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taking a selfie&#10;&#10;Description automatically generated">
            <a:extLst>
              <a:ext uri="{FF2B5EF4-FFF2-40B4-BE49-F238E27FC236}">
                <a16:creationId xmlns:a16="http://schemas.microsoft.com/office/drawing/2014/main" id="{745F5ED3-E7D1-DC4D-8ECC-2931F2414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751" y="870857"/>
            <a:ext cx="4596225" cy="4191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00A64B"/>
                </a:solidFill>
              </a:rPr>
              <a:t> 219,000  -10,000 – a 4 Month Low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graph with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A181FA75-DEBA-BC26-69C9-7E5AF92E8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93" y="1613580"/>
            <a:ext cx="10044206" cy="524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7AB18-4F34-DB3C-87B8-D13E397E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AFD26-AC2B-BC3C-9D6A-956F9B18C4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silver airplane with a propeller on a concrete surface&#10;&#10;Description automatically generated">
            <a:extLst>
              <a:ext uri="{FF2B5EF4-FFF2-40B4-BE49-F238E27FC236}">
                <a16:creationId xmlns:a16="http://schemas.microsoft.com/office/drawing/2014/main" id="{803B3A9D-4FDE-CCAB-3EA9-03043E43F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8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400" b="1" dirty="0">
                <a:sym typeface="Calibri"/>
              </a:rPr>
              <a:t>Stocks – New Lease on Life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299998" y="913945"/>
            <a:ext cx="10832459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Market Scores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Biggest Turnaround in Two Years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now that the presidential debate is history, scoring an amazing 900-point intraday swing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*Solar Stocks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get Harris Bump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FedEx (FDX)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Gets Crushed 10%, on disappointing earnings and guidance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*Intel (INTC)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Cuts Amazon Deal, to supply the online marketing behemoth with a steady supply of high-end chips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effectLst/>
                <a:latin typeface="+mj-lt"/>
              </a:rPr>
              <a:t>*</a:t>
            </a:r>
            <a:r>
              <a:rPr lang="en-US" sz="1800" dirty="0">
                <a:solidFill>
                  <a:srgbClr val="001E20"/>
                </a:solidFill>
                <a:effectLst/>
                <a:latin typeface="+mj-lt"/>
                <a:ea typeface="Times New Roman" panose="02020603050405020304" pitchFamily="18" charset="0"/>
              </a:rPr>
              <a:t>Charles Schwab</a:t>
            </a:r>
            <a:r>
              <a:rPr lang="en-US" sz="1800" b="1" dirty="0">
                <a:solidFill>
                  <a:srgbClr val="001E20"/>
                </a:solidFill>
                <a:effectLst/>
                <a:latin typeface="+mj-lt"/>
                <a:ea typeface="Times New Roman" panose="02020603050405020304" pitchFamily="18" charset="0"/>
              </a:rPr>
              <a:t> (SCHW)</a:t>
            </a:r>
            <a:r>
              <a:rPr lang="en-US" sz="1800" dirty="0">
                <a:solidFill>
                  <a:srgbClr val="001E20"/>
                </a:solidFill>
                <a:effectLst/>
                <a:latin typeface="+mj-lt"/>
                <a:ea typeface="Times New Roman" panose="02020603050405020304" pitchFamily="18" charset="0"/>
              </a:rPr>
              <a:t> Pops 5%,</a:t>
            </a:r>
            <a:r>
              <a:rPr lang="en-US" sz="1800" dirty="0">
                <a:solidFill>
                  <a:srgbClr val="001E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after the brokerage firm reported steady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growth in net new assets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Wells Fargo (WFC) Gets Hit with Another Regulatory Action for failure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to control money laundering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Palantir (PLTR), Dell (DELL),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Erie Indemnity (ERIE) to Join S&amp;P 500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BC2BAD-7FB2-CC65-1CF8-F45E70624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543" y="4488579"/>
            <a:ext cx="3646714" cy="21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Double Top Risk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837057" y="3224448"/>
            <a:ext cx="2263999" cy="123746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$510</a:t>
            </a:r>
            <a:br>
              <a:rPr lang="en-US" sz="2000" dirty="0"/>
            </a:br>
            <a:r>
              <a:rPr lang="en-US" sz="2000" dirty="0"/>
              <a:t>-9.7%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817899" y="1662459"/>
            <a:ext cx="2263999" cy="137512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 </a:t>
            </a:r>
            <a:br>
              <a:rPr lang="en-US" sz="2000" dirty="0"/>
            </a:br>
            <a:r>
              <a:rPr lang="en-US" sz="2000" dirty="0"/>
              <a:t>$600 +25%</a:t>
            </a: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5DF9A354-6724-8165-0D84-CE2656589758}"/>
              </a:ext>
            </a:extLst>
          </p:cNvPr>
          <p:cNvSpPr/>
          <p:nvPr/>
        </p:nvSpPr>
        <p:spPr>
          <a:xfrm>
            <a:off x="9653600" y="4550105"/>
            <a:ext cx="2263999" cy="123746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$493</a:t>
            </a:r>
            <a:br>
              <a:rPr lang="en-US" sz="2000" dirty="0"/>
            </a:br>
            <a:r>
              <a:rPr lang="en-US" sz="2000" dirty="0"/>
              <a:t>-12.7%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C694DF-5C2B-5299-9BC3-EDDD92D42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29" y="1520370"/>
            <a:ext cx="6682067" cy="498927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D8BE42-99AC-DF00-FEC3-8D421E6AFCEC}"/>
              </a:ext>
            </a:extLst>
          </p:cNvPr>
          <p:cNvCxnSpPr>
            <a:cxnSpLocks/>
          </p:cNvCxnSpPr>
          <p:nvPr/>
        </p:nvCxnSpPr>
        <p:spPr>
          <a:xfrm flipV="1">
            <a:off x="1066800" y="4447233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9F2564-9E4A-1D3F-7CD8-777001E7358E}"/>
              </a:ext>
            </a:extLst>
          </p:cNvPr>
          <p:cNvCxnSpPr>
            <a:cxnSpLocks/>
          </p:cNvCxnSpPr>
          <p:nvPr/>
        </p:nvCxnSpPr>
        <p:spPr>
          <a:xfrm>
            <a:off x="551186" y="3843181"/>
            <a:ext cx="935879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192B1F-BE65-5A8B-42C9-8EFDFB51C59B}"/>
              </a:ext>
            </a:extLst>
          </p:cNvPr>
          <p:cNvCxnSpPr>
            <a:cxnSpLocks/>
          </p:cNvCxnSpPr>
          <p:nvPr/>
        </p:nvCxnSpPr>
        <p:spPr>
          <a:xfrm flipV="1">
            <a:off x="968829" y="1780273"/>
            <a:ext cx="9312727" cy="367347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799839" y="394624"/>
            <a:ext cx="6592322" cy="6415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1026" name="Picture 2" descr="Chart">
            <a:extLst>
              <a:ext uri="{FF2B5EF4-FFF2-40B4-BE49-F238E27FC236}">
                <a16:creationId xmlns:a16="http://schemas.microsoft.com/office/drawing/2014/main" id="{8879C289-EB81-9B2B-A3CE-263AD44B1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627" y="1373135"/>
            <a:ext cx="6592323" cy="492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Rare Spike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Volatility Index Hits Four Year High at $65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most since the 2020 pandemic. That implies a 2% move in the S&amp;P 500 (SPX) every day for the next 30 days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Chart">
            <a:extLst>
              <a:ext uri="{FF2B5EF4-FFF2-40B4-BE49-F238E27FC236}">
                <a16:creationId xmlns:a16="http://schemas.microsoft.com/office/drawing/2014/main" id="{BBE4693D-27C6-8361-D1DD-9223C73B8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992" y="1297362"/>
            <a:ext cx="6708208" cy="501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Chart">
            <a:extLst>
              <a:ext uri="{FF2B5EF4-FFF2-40B4-BE49-F238E27FC236}">
                <a16:creationId xmlns:a16="http://schemas.microsoft.com/office/drawing/2014/main" id="{83DDB55F-019F-B3B7-475E-DCB486D08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391" y="1163988"/>
            <a:ext cx="6697323" cy="500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Chart">
            <a:extLst>
              <a:ext uri="{FF2B5EF4-FFF2-40B4-BE49-F238E27FC236}">
                <a16:creationId xmlns:a16="http://schemas.microsoft.com/office/drawing/2014/main" id="{A836097E-2C59-2186-1DCE-AB833CC9E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392" y="1652651"/>
            <a:ext cx="6261894" cy="468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3F4FD-9273-969A-7569-AB16CA96A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FEC82-4D85-E824-0D1D-3EF915894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road sign on a highway&#10;&#10;Description automatically generated">
            <a:extLst>
              <a:ext uri="{FF2B5EF4-FFF2-40B4-BE49-F238E27FC236}">
                <a16:creationId xmlns:a16="http://schemas.microsoft.com/office/drawing/2014/main" id="{F9D05014-27B7-D4C5-ED11-FE3B0748E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146" y="0"/>
            <a:ext cx="7031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36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5122" name="Picture 2" descr="Chart">
            <a:extLst>
              <a:ext uri="{FF2B5EF4-FFF2-40B4-BE49-F238E27FC236}">
                <a16:creationId xmlns:a16="http://schemas.microsoft.com/office/drawing/2014/main" id="{C2AD777F-CF16-2723-C234-D94FC86F1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451" y="1785257"/>
            <a:ext cx="6059098" cy="453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</a:t>
            </a:r>
          </a:p>
        </p:txBody>
      </p:sp>
      <p:pic>
        <p:nvPicPr>
          <p:cNvPr id="6146" name="Picture 2" descr="Chart">
            <a:extLst>
              <a:ext uri="{FF2B5EF4-FFF2-40B4-BE49-F238E27FC236}">
                <a16:creationId xmlns:a16="http://schemas.microsoft.com/office/drawing/2014/main" id="{95CA601E-A1AF-6C83-845A-A004298BD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713" y="1417637"/>
            <a:ext cx="6654573" cy="497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</a:t>
            </a:r>
            <a:br>
              <a:rPr lang="en-US" sz="2400" b="1" dirty="0"/>
            </a:br>
            <a:r>
              <a:rPr lang="en-US" sz="2400" dirty="0"/>
              <a:t>THE BIG STORY THIS WEEK</a:t>
            </a:r>
          </a:p>
        </p:txBody>
      </p:sp>
      <p:pic>
        <p:nvPicPr>
          <p:cNvPr id="7170" name="Picture 2" descr="Chart">
            <a:extLst>
              <a:ext uri="{FF2B5EF4-FFF2-40B4-BE49-F238E27FC236}">
                <a16:creationId xmlns:a16="http://schemas.microsoft.com/office/drawing/2014/main" id="{BB901B7F-BC35-05B5-7BEC-30EDCEEDC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661" y="1567541"/>
            <a:ext cx="6288677" cy="470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4" name="Picture 2" descr="Chart">
            <a:extLst>
              <a:ext uri="{FF2B5EF4-FFF2-40B4-BE49-F238E27FC236}">
                <a16:creationId xmlns:a16="http://schemas.microsoft.com/office/drawing/2014/main" id="{BE2D1AF2-A1EC-8AA0-77F9-81A1644A5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857" y="1014221"/>
            <a:ext cx="6926716" cy="517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98882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Traders are Lining up for a Big Emerging Market Bet. Falling US interest rates will bring a weak US dollar and runaway bull markets in most emerging markets, which have remained unchanged for more than a decade</a:t>
            </a:r>
            <a:r>
              <a:rPr lang="en-US" sz="2800" dirty="0">
                <a:effectLst/>
                <a:latin typeface="+mj-lt"/>
              </a:rPr>
              <a:t> </a:t>
            </a: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9218" name="Picture 2" descr="Chart">
            <a:extLst>
              <a:ext uri="{FF2B5EF4-FFF2-40B4-BE49-F238E27FC236}">
                <a16:creationId xmlns:a16="http://schemas.microsoft.com/office/drawing/2014/main" id="{9F110FE2-6677-ED8C-4F62-BCBA87BEE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621" y="1718872"/>
            <a:ext cx="6566694" cy="49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546407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9A338-5FA5-A1EB-3567-87CE1434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66AA0-B630-C860-E1A9-72D2ED70F3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smoke coming out of the sky&#10;&#10;Description automatically generated">
            <a:extLst>
              <a:ext uri="{FF2B5EF4-FFF2-40B4-BE49-F238E27FC236}">
                <a16:creationId xmlns:a16="http://schemas.microsoft.com/office/drawing/2014/main" id="{BE52E96A-26AE-8F94-D223-EEC711D6C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26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08473" y="380999"/>
            <a:ext cx="11677880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Blowout Top is In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No Subpoena’s Here Says NVIDIA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refuting yesterday’s rumors that it was the target of an antitrust action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8/70-$73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8/137-$140 put spread, 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8/85-$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5/155-$160 put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5/98-$99 put spread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42" name="Picture 2" descr="Chart">
            <a:extLst>
              <a:ext uri="{FF2B5EF4-FFF2-40B4-BE49-F238E27FC236}">
                <a16:creationId xmlns:a16="http://schemas.microsoft.com/office/drawing/2014/main" id="{32DA56C5-AF44-AC50-1F80-7423BE19D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284" y="2105594"/>
            <a:ext cx="5729287" cy="428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334273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Microsoft Bombs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with an earnings and revenue beat, but with a slight shortfall in their Azure cloud business</a:t>
            </a:r>
            <a:r>
              <a:rPr lang="en-US" sz="180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5/$430-$440 put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11266" name="Picture 2" descr="Chart">
            <a:extLst>
              <a:ext uri="{FF2B5EF4-FFF2-40B4-BE49-F238E27FC236}">
                <a16:creationId xmlns:a16="http://schemas.microsoft.com/office/drawing/2014/main" id="{6BEDF4E5-FBD6-C6A0-A49A-749884BFA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98" y="2232803"/>
            <a:ext cx="5413601" cy="404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-76200" y="381000"/>
            <a:ext cx="11887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Meta Beats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as advertising revenue kicks in big time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8/$420-$430 call spread took profits on Long 5/$360-$370 vertical bull call spread, took profits on Long 9/$290-$300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90" name="Picture 2" descr="Chart">
            <a:extLst>
              <a:ext uri="{FF2B5EF4-FFF2-40B4-BE49-F238E27FC236}">
                <a16:creationId xmlns:a16="http://schemas.microsoft.com/office/drawing/2014/main" id="{5E80BF66-5298-63B8-CBA9-FDFDFB67B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963" y="1670317"/>
            <a:ext cx="6762637" cy="505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-4.28%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+10.92%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+7.42%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+3.74%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+6.23%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+9.67%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+5.24%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-5.37%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+3.74%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+15.37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+1.94%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-2.27%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*2024 YTD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+44.36%,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versus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 and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+720.99%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84.63% for all of 2022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51.62%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16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09" y="237067"/>
            <a:ext cx="112195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16 Sales Expected to Bomb</a:t>
            </a:r>
            <a:r>
              <a:rPr lang="en-US" sz="3200" dirty="0">
                <a:effectLst/>
                <a:latin typeface="+mj-lt"/>
              </a:rPr>
              <a:t> 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5/$225-$235 vertical bear put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8/$160-$170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6/$200-$210 bear put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5/$185-$195 vertical bear put spread</a:t>
            </a: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3314" name="Picture 2" descr="Chart">
            <a:extLst>
              <a:ext uri="{FF2B5EF4-FFF2-40B4-BE49-F238E27FC236}">
                <a16:creationId xmlns:a16="http://schemas.microsoft.com/office/drawing/2014/main" id="{24EA17DE-F1D9-8406-A7B6-5BCA748ED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971" y="2067775"/>
            <a:ext cx="5896315" cy="440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7EF3-597E-0CC9-81AA-EC3C4B5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019AF-9D03-B740-B008-799D32B7C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phone market share&#10;&#10;Description automatically generated">
            <a:extLst>
              <a:ext uri="{FF2B5EF4-FFF2-40B4-BE49-F238E27FC236}">
                <a16:creationId xmlns:a16="http://schemas.microsoft.com/office/drawing/2014/main" id="{AD612380-5773-0A6D-B52E-50D9B8362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" y="293011"/>
            <a:ext cx="12131257" cy="6453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75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83127" y="457200"/>
            <a:ext cx="115968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Back in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Google Gets Hit with an Antitrust Suit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14338" name="Picture 2" descr="Chart">
            <a:extLst>
              <a:ext uri="{FF2B5EF4-FFF2-40B4-BE49-F238E27FC236}">
                <a16:creationId xmlns:a16="http://schemas.microsoft.com/office/drawing/2014/main" id="{8F8AC493-3B2E-618F-C886-DC3E1B2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335" y="1905713"/>
            <a:ext cx="6142151" cy="459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95647" y="398585"/>
            <a:ext cx="105927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Best Value AI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Amazon Puts AI to Work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using it to plan new delivery routes which save time and millions of gallons of gasoline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3/$150-$160 bull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3/$155-$160 bull call spread , took profits on long 2/$130-$135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5362" name="Picture 2" descr="Chart">
            <a:extLst>
              <a:ext uri="{FF2B5EF4-FFF2-40B4-BE49-F238E27FC236}">
                <a16:creationId xmlns:a16="http://schemas.microsoft.com/office/drawing/2014/main" id="{1A656E52-1D5D-04C5-A6AF-A7C559D6F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871" y="2088641"/>
            <a:ext cx="5446258" cy="407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1499608" y="275989"/>
            <a:ext cx="9584675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Tesla (TSLA) </a:t>
            </a:r>
            <a:r>
              <a:rPr lang="en-US" sz="2800" dirty="0">
                <a:latin typeface="+mj-lt"/>
              </a:rPr>
              <a:t>–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Tesla sold about 304,000 cars in the first half of the year to Americans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down about 10% from a year ago. </a:t>
            </a:r>
            <a:br>
              <a:rPr lang="en-US" sz="2800" dirty="0"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Long 10/$180-$190 call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long 9/$250-$260 put spread 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8/$245-$255 put spread, Took profits on long 8/$150-$160 call spread,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 Took profits on long 6/$310-$320 put spread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FF0000"/>
                </a:solidFill>
                <a:effectLst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long 4/$140-4150 call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 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endParaRPr lang="en-US" sz="1800" dirty="0"/>
          </a:p>
        </p:txBody>
      </p:sp>
      <p:pic>
        <p:nvPicPr>
          <p:cNvPr id="16386" name="Picture 2" descr="Chart">
            <a:extLst>
              <a:ext uri="{FF2B5EF4-FFF2-40B4-BE49-F238E27FC236}">
                <a16:creationId xmlns:a16="http://schemas.microsoft.com/office/drawing/2014/main" id="{C0AFBD09-11FC-51C8-4D14-B763144F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667" y="2168039"/>
            <a:ext cx="5902665" cy="441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graph with numbers and a number&#10;&#10;Description automatically generated">
            <a:extLst>
              <a:ext uri="{FF2B5EF4-FFF2-40B4-BE49-F238E27FC236}">
                <a16:creationId xmlns:a16="http://schemas.microsoft.com/office/drawing/2014/main" id="{4E2EDE21-B88E-75DC-D1C7-25315C13C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83" y="439450"/>
            <a:ext cx="10438732" cy="576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0" y="706186"/>
            <a:ext cx="1206533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Netflix to Stream NFL Games from Christmas,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creating another huge revenue stream for the dominant player in the sector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effectLst/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17410" name="Picture 2" descr="Chart">
            <a:extLst>
              <a:ext uri="{FF2B5EF4-FFF2-40B4-BE49-F238E27FC236}">
                <a16:creationId xmlns:a16="http://schemas.microsoft.com/office/drawing/2014/main" id="{F937CE15-7FAC-F48F-B3D7-3E42DEDC8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99" y="1638661"/>
            <a:ext cx="6251801" cy="467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02888" y="228600"/>
            <a:ext cx="1053790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Palo Alto Networks Disappoints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18434" name="Picture 2" descr="Chart">
            <a:extLst>
              <a:ext uri="{FF2B5EF4-FFF2-40B4-BE49-F238E27FC236}">
                <a16:creationId xmlns:a16="http://schemas.microsoft.com/office/drawing/2014/main" id="{D7B110A3-58C7-7EC1-F772-FD583EDDB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728" y="1725169"/>
            <a:ext cx="5990544" cy="447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58" name="Picture 2" descr="Chart">
            <a:extLst>
              <a:ext uri="{FF2B5EF4-FFF2-40B4-BE49-F238E27FC236}">
                <a16:creationId xmlns:a16="http://schemas.microsoft.com/office/drawing/2014/main" id="{6267181C-ABD3-64AD-A71A-5C10DA0FE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99" y="1752600"/>
            <a:ext cx="6480401" cy="484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Salesforce Soars 16%, on better-than-expected guidance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0482" name="Picture 2" descr="Chart">
            <a:extLst>
              <a:ext uri="{FF2B5EF4-FFF2-40B4-BE49-F238E27FC236}">
                <a16:creationId xmlns:a16="http://schemas.microsoft.com/office/drawing/2014/main" id="{092C6B5A-F8F5-3CDF-7718-D01B4E227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56" y="1978191"/>
            <a:ext cx="5957887" cy="445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CFFB-0CFE-8EFC-412C-764682A47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68D8F-81A7-F01B-0657-8AA25CC4A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f a stock market&#10;&#10;Description automatically generated">
            <a:extLst>
              <a:ext uri="{FF2B5EF4-FFF2-40B4-BE49-F238E27FC236}">
                <a16:creationId xmlns:a16="http://schemas.microsoft.com/office/drawing/2014/main" id="{4CD8E235-4E09-DE18-1F02-0391DA447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15" y="0"/>
            <a:ext cx="11252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810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1506" name="Picture 2" descr="Chart">
            <a:extLst>
              <a:ext uri="{FF2B5EF4-FFF2-40B4-BE49-F238E27FC236}">
                <a16:creationId xmlns:a16="http://schemas.microsoft.com/office/drawing/2014/main" id="{6FE4EF01-3CA6-AF54-DF5B-837B25D29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793" y="1422597"/>
            <a:ext cx="6729980" cy="503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65018" y="533400"/>
            <a:ext cx="1075904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Snowflake Crashes, down 20%, on weak guidance. CEO Frank Slootman is retiring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4/$150-$255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2530" name="Picture 2" descr="Chart">
            <a:extLst>
              <a:ext uri="{FF2B5EF4-FFF2-40B4-BE49-F238E27FC236}">
                <a16:creationId xmlns:a16="http://schemas.microsoft.com/office/drawing/2014/main" id="{7B189564-8014-B3AB-CA43-5A9B20FBD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284" y="1918464"/>
            <a:ext cx="6023201" cy="450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3554" name="Picture 2" descr="Chart">
            <a:extLst>
              <a:ext uri="{FF2B5EF4-FFF2-40B4-BE49-F238E27FC236}">
                <a16:creationId xmlns:a16="http://schemas.microsoft.com/office/drawing/2014/main" id="{3A036AA7-D523-D737-DADE-67949F94B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057" y="1676400"/>
            <a:ext cx="6589258" cy="492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AA439-E98C-29AD-BF78-054DA0C1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7FA56-C052-3254-FBFD-F7DA3B49F6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 person standing next to a large stack of luggage&#10;&#10;Description automatically generated">
            <a:extLst>
              <a:ext uri="{FF2B5EF4-FFF2-40B4-BE49-F238E27FC236}">
                <a16:creationId xmlns:a16="http://schemas.microsoft.com/office/drawing/2014/main" id="{3BD1C645-AFC2-FB39-ED67-B3F5A6FB6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352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Boeing Battles Fake Part Supplies,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originating in China, in a desperate effort to lift flagging quality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b="0" i="1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il pesce marcisce dalla testa”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stopped out of long 2/$190-$200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5/$17-$175 call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4578" name="Picture 2" descr="Chart">
            <a:extLst>
              <a:ext uri="{FF2B5EF4-FFF2-40B4-BE49-F238E27FC236}">
                <a16:creationId xmlns:a16="http://schemas.microsoft.com/office/drawing/2014/main" id="{0440BCEB-3288-62F1-89B0-86CA7FF3E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61" y="1855295"/>
            <a:ext cx="6392523" cy="478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5602" name="Picture 2" descr="Chart">
            <a:extLst>
              <a:ext uri="{FF2B5EF4-FFF2-40B4-BE49-F238E27FC236}">
                <a16:creationId xmlns:a16="http://schemas.microsoft.com/office/drawing/2014/main" id="{83DACE52-19DC-0276-AB4C-FB8D76B07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192" y="1501445"/>
            <a:ext cx="6697323" cy="500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8/$310-$320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12/$220-$230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26" name="Picture 2" descr="Chart">
            <a:extLst>
              <a:ext uri="{FF2B5EF4-FFF2-40B4-BE49-F238E27FC236}">
                <a16:creationId xmlns:a16="http://schemas.microsoft.com/office/drawing/2014/main" id="{CC7C30D6-596E-9C25-BCB0-019B55E9A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653" y="1600200"/>
            <a:ext cx="6642894" cy="496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Deere &amp; Co. (DE)-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8/$330-$340 put spread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8/$330-$340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50" name="Picture 2" descr="Chart">
            <a:extLst>
              <a:ext uri="{FF2B5EF4-FFF2-40B4-BE49-F238E27FC236}">
                <a16:creationId xmlns:a16="http://schemas.microsoft.com/office/drawing/2014/main" id="{8ACEB5C4-8991-2157-B30D-141DE638B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724" y="1331996"/>
            <a:ext cx="6370751" cy="476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59916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Freeport McMoRan Beats, 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helped by higher production and easing costs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4/$37-$40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5/$42-$45 call spread,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$48-$51 put spread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spread, 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74" name="Picture 2" descr="Chart">
            <a:extLst>
              <a:ext uri="{FF2B5EF4-FFF2-40B4-BE49-F238E27FC236}">
                <a16:creationId xmlns:a16="http://schemas.microsoft.com/office/drawing/2014/main" id="{F792792E-FCC4-3803-7271-A99DB7BF2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593" y="1837941"/>
            <a:ext cx="6261894" cy="468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7A147-D1F4-C7D6-42F3-800B1C7E2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E7D2B-AEC1-44B9-7448-F9ACB206B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n a screen&#10;&#10;Description automatically generated">
            <a:extLst>
              <a:ext uri="{FF2B5EF4-FFF2-40B4-BE49-F238E27FC236}">
                <a16:creationId xmlns:a16="http://schemas.microsoft.com/office/drawing/2014/main" id="{9C4B472C-BC5A-B2D9-7857-8E6686992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49" y="298450"/>
            <a:ext cx="11242803" cy="655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06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75583" y="30480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Dives on Earnings Bust, although streaming broke even versus an expected loss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9698" name="Picture 2" descr="Chart">
            <a:extLst>
              <a:ext uri="{FF2B5EF4-FFF2-40B4-BE49-F238E27FC236}">
                <a16:creationId xmlns:a16="http://schemas.microsoft.com/office/drawing/2014/main" id="{337C0FB9-C3DA-4970-963B-087E2A3B7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610" y="1746476"/>
            <a:ext cx="5510780" cy="412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0722" name="Picture 2" descr="Chart">
            <a:extLst>
              <a:ext uri="{FF2B5EF4-FFF2-40B4-BE49-F238E27FC236}">
                <a16:creationId xmlns:a16="http://schemas.microsoft.com/office/drawing/2014/main" id="{4AB16C4F-FD67-6B3E-9E2B-260DAD228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856" y="1711827"/>
            <a:ext cx="6110287" cy="456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46" name="Picture 2" descr="Chart">
            <a:extLst>
              <a:ext uri="{FF2B5EF4-FFF2-40B4-BE49-F238E27FC236}">
                <a16:creationId xmlns:a16="http://schemas.microsoft.com/office/drawing/2014/main" id="{349C733D-CE1E-9181-6FA1-564157E0F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42" y="1772322"/>
            <a:ext cx="6393316" cy="478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70" name="Picture 2" descr="Chart">
            <a:extLst>
              <a:ext uri="{FF2B5EF4-FFF2-40B4-BE49-F238E27FC236}">
                <a16:creationId xmlns:a16="http://schemas.microsoft.com/office/drawing/2014/main" id="{D9895359-B29A-3F12-4396-F04406085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906" y="1621189"/>
            <a:ext cx="6697323" cy="500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Travel is Back!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The Non-Boeing Airline – uses Airbuses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long 2/$35-$38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94" name="Picture 2" descr="Chart">
            <a:extLst>
              <a:ext uri="{FF2B5EF4-FFF2-40B4-BE49-F238E27FC236}">
                <a16:creationId xmlns:a16="http://schemas.microsoft.com/office/drawing/2014/main" id="{67552F7C-BD6A-A889-DFE9-778CCAAAF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41" y="1585288"/>
            <a:ext cx="6730773" cy="503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4818" name="Picture 2" descr="Chart">
            <a:extLst>
              <a:ext uri="{FF2B5EF4-FFF2-40B4-BE49-F238E27FC236}">
                <a16:creationId xmlns:a16="http://schemas.microsoft.com/office/drawing/2014/main" id="{E593F977-EA8F-397E-9F51-99469E5C9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227" y="1295400"/>
            <a:ext cx="6785201" cy="507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2595324" y="517538"/>
            <a:ext cx="7001351" cy="645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42" name="Picture 2" descr="Chart">
            <a:extLst>
              <a:ext uri="{FF2B5EF4-FFF2-40B4-BE49-F238E27FC236}">
                <a16:creationId xmlns:a16="http://schemas.microsoft.com/office/drawing/2014/main" id="{2BF7F93D-3AA6-D199-3971-4205D1577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09" y="1163216"/>
            <a:ext cx="7001352" cy="52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66" name="Picture 2" descr="Chart">
            <a:extLst>
              <a:ext uri="{FF2B5EF4-FFF2-40B4-BE49-F238E27FC236}">
                <a16:creationId xmlns:a16="http://schemas.microsoft.com/office/drawing/2014/main" id="{6064A33F-0F06-4C95-05A2-6E25E0740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896" y="1384448"/>
            <a:ext cx="6708208" cy="501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51114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Goldman Sachs Beats, with 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Revenues of $12.73 billion vs. $12.46 billion estimate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90" name="Picture 2" descr="Chart">
            <a:extLst>
              <a:ext uri="{FF2B5EF4-FFF2-40B4-BE49-F238E27FC236}">
                <a16:creationId xmlns:a16="http://schemas.microsoft.com/office/drawing/2014/main" id="{CC0F8546-E3C8-2119-6E10-BDA68A31E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536" y="2219669"/>
            <a:ext cx="5358380" cy="400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979714" y="381000"/>
            <a:ext cx="1029788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Morgan Stanley Beats, with 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Revenues in at $15.02 billion vs. $14.3 billion estimate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14" name="Picture 2" descr="Chart">
            <a:extLst>
              <a:ext uri="{FF2B5EF4-FFF2-40B4-BE49-F238E27FC236}">
                <a16:creationId xmlns:a16="http://schemas.microsoft.com/office/drawing/2014/main" id="{4E3E1F78-516E-7F7F-1D6B-8CB77ED6A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267" y="1676400"/>
            <a:ext cx="6207465" cy="464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46A7-F90B-B572-B49D-03EF07B2B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CF6F4-1140-2870-8FDD-F17E7CFDA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truck with a large container full of food&#10;&#10;Description automatically generated">
            <a:extLst>
              <a:ext uri="{FF2B5EF4-FFF2-40B4-BE49-F238E27FC236}">
                <a16:creationId xmlns:a16="http://schemas.microsoft.com/office/drawing/2014/main" id="{46560FC4-B626-A71D-6DF8-B612972BB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405" y="0"/>
            <a:ext cx="7661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054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JP Morgan Misses on Earnings, tanking the shares by $10</a:t>
            </a:r>
            <a:r>
              <a:rPr lang="en-US" sz="360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4/$215-225 put spread, took profits on 4/$190-$195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38" name="Picture 2" descr="Chart">
            <a:extLst>
              <a:ext uri="{FF2B5EF4-FFF2-40B4-BE49-F238E27FC236}">
                <a16:creationId xmlns:a16="http://schemas.microsoft.com/office/drawing/2014/main" id="{2E7941C6-C75E-C510-5BCB-158A49E84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286" y="1989462"/>
            <a:ext cx="6132058" cy="458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Buffet Hammers (BAC) for a 9</a:t>
            </a:r>
            <a:r>
              <a:rPr lang="en-US" sz="1800" baseline="30000" dirty="0">
                <a:effectLst/>
                <a:latin typeface="+mj-lt"/>
                <a:ea typeface="Times New Roman" panose="02020603050405020304" pitchFamily="18" charset="0"/>
              </a:rPr>
              <a:t>th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Straight Days,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taking profits from a much lower level.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62" name="Picture 2" descr="Chart">
            <a:extLst>
              <a:ext uri="{FF2B5EF4-FFF2-40B4-BE49-F238E27FC236}">
                <a16:creationId xmlns:a16="http://schemas.microsoft.com/office/drawing/2014/main" id="{814D4BDC-4232-97C1-BD50-B4DF03B3D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049" y="1820509"/>
            <a:ext cx="5761151" cy="430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</a:t>
            </a:r>
            <a:b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86" name="Picture 2" descr="Chart">
            <a:extLst>
              <a:ext uri="{FF2B5EF4-FFF2-40B4-BE49-F238E27FC236}">
                <a16:creationId xmlns:a16="http://schemas.microsoft.com/office/drawing/2014/main" id="{AC2A34D4-BAFB-4EFA-403D-D3F2E9FA4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583" y="1458685"/>
            <a:ext cx="6710834" cy="501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06918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10" name="Picture 2" descr="Chart">
            <a:extLst>
              <a:ext uri="{FF2B5EF4-FFF2-40B4-BE49-F238E27FC236}">
                <a16:creationId xmlns:a16="http://schemas.microsoft.com/office/drawing/2014/main" id="{E766C2CE-D151-34A8-B2E1-B90E5CA87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135" y="1552456"/>
            <a:ext cx="6381637" cy="47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439461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expired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8/$110-$115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34" name="Picture 2" descr="Chart">
            <a:extLst>
              <a:ext uri="{FF2B5EF4-FFF2-40B4-BE49-F238E27FC236}">
                <a16:creationId xmlns:a16="http://schemas.microsoft.com/office/drawing/2014/main" id="{CE2A3435-6C14-7B72-5FBE-BAFD77482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963" y="1801482"/>
            <a:ext cx="5772037" cy="431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29930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461657" y="157842"/>
            <a:ext cx="5619832" cy="8327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45058" name="Picture 2" descr="Chart">
            <a:extLst>
              <a:ext uri="{FF2B5EF4-FFF2-40B4-BE49-F238E27FC236}">
                <a16:creationId xmlns:a16="http://schemas.microsoft.com/office/drawing/2014/main" id="{8D997A73-DEE2-0A79-40D3-3E4AA96DF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229" y="1576092"/>
            <a:ext cx="6262687" cy="468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82" name="Picture 2" descr="Chart">
            <a:extLst>
              <a:ext uri="{FF2B5EF4-FFF2-40B4-BE49-F238E27FC236}">
                <a16:creationId xmlns:a16="http://schemas.microsoft.com/office/drawing/2014/main" id="{A7E62854-ED9F-69E9-0463-518FC6D00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367" y="1815882"/>
            <a:ext cx="6131265" cy="45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9" y="170793"/>
            <a:ext cx="1079438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Visa (V) – Inflation boost</a:t>
            </a:r>
            <a:b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Antitrust woes with 47% marker share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2/$240-$250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47106" name="Picture 2" descr="Chart">
            <a:extLst>
              <a:ext uri="{FF2B5EF4-FFF2-40B4-BE49-F238E27FC236}">
                <a16:creationId xmlns:a16="http://schemas.microsoft.com/office/drawing/2014/main" id="{01A95257-CF32-7E08-98EF-D042AF376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192" y="1894733"/>
            <a:ext cx="6098608" cy="456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30" name="Picture 2" descr="Chart">
            <a:extLst>
              <a:ext uri="{FF2B5EF4-FFF2-40B4-BE49-F238E27FC236}">
                <a16:creationId xmlns:a16="http://schemas.microsoft.com/office/drawing/2014/main" id="{0DD8E80E-FD90-C68A-CCE8-A310D773B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021" y="1297843"/>
            <a:ext cx="6925923" cy="517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Berkshire Hathaway Cash Approaches $300 Billion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long 12/$405-$415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9154" name="Picture 2" descr="Chart">
            <a:extLst>
              <a:ext uri="{FF2B5EF4-FFF2-40B4-BE49-F238E27FC236}">
                <a16:creationId xmlns:a16="http://schemas.microsoft.com/office/drawing/2014/main" id="{2BDFEA90-579F-575B-CC7C-A5D0EE771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793" y="2181715"/>
            <a:ext cx="5423694" cy="40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8364146" y="2170158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+50.08%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1968306" y="-91999"/>
            <a:ext cx="77957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Aggressively Long</a:t>
            </a:r>
            <a:br>
              <a:rPr lang="en-US" sz="2400" b="1" dirty="0"/>
            </a:br>
            <a:r>
              <a:rPr lang="en-US" sz="2400" b="1" dirty="0"/>
              <a:t>60% risk on, long, 10% risk off, 30%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pic>
        <p:nvPicPr>
          <p:cNvPr id="5" name="Picture 4" descr="A colorful circle with many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0D514454-8669-5A61-CBF8-C07A5206A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725" y="3059835"/>
            <a:ext cx="3500602" cy="3575957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3196836-16EC-03BB-A953-0468C5A96A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699077"/>
              </p:ext>
            </p:extLst>
          </p:nvPr>
        </p:nvGraphicFramePr>
        <p:xfrm>
          <a:off x="677673" y="1707924"/>
          <a:ext cx="4592961" cy="4532172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316130">
                  <a:extLst>
                    <a:ext uri="{9D8B030D-6E8A-4147-A177-3AD203B41FA5}">
                      <a16:colId xmlns:a16="http://schemas.microsoft.com/office/drawing/2014/main" val="3026324463"/>
                    </a:ext>
                  </a:extLst>
                </a:gridCol>
                <a:gridCol w="1276831">
                  <a:extLst>
                    <a:ext uri="{9D8B030D-6E8A-4147-A177-3AD203B41FA5}">
                      <a16:colId xmlns:a16="http://schemas.microsoft.com/office/drawing/2014/main" val="3924135306"/>
                    </a:ext>
                  </a:extLst>
                </a:gridCol>
              </a:tblGrid>
              <a:tr h="277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On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extLst>
                  <a:ext uri="{0D108BD9-81ED-4DB2-BD59-A6C34878D82A}">
                    <a16:rowId xmlns:a16="http://schemas.microsoft.com/office/drawing/2014/main" val="2120828806"/>
                  </a:ext>
                </a:extLst>
              </a:tr>
              <a:tr h="277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 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extLst>
                  <a:ext uri="{0D108BD9-81ED-4DB2-BD59-A6C34878D82A}">
                    <a16:rowId xmlns:a16="http://schemas.microsoft.com/office/drawing/2014/main" val="1534715613"/>
                  </a:ext>
                </a:extLst>
              </a:tr>
              <a:tr h="248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(GLD) 10/$220-$225 call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extLst>
                  <a:ext uri="{0D108BD9-81ED-4DB2-BD59-A6C34878D82A}">
                    <a16:rowId xmlns:a16="http://schemas.microsoft.com/office/drawing/2014/main" val="2493157384"/>
                  </a:ext>
                </a:extLst>
              </a:tr>
              <a:tr h="248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(CCJ) 10/$33-$36 call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extLst>
                  <a:ext uri="{0D108BD9-81ED-4DB2-BD59-A6C34878D82A}">
                    <a16:rowId xmlns:a16="http://schemas.microsoft.com/office/drawing/2014/main" val="1951266386"/>
                  </a:ext>
                </a:extLst>
              </a:tr>
              <a:tr h="248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(NEM) 10/$47-$50 call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extLst>
                  <a:ext uri="{0D108BD9-81ED-4DB2-BD59-A6C34878D82A}">
                    <a16:rowId xmlns:a16="http://schemas.microsoft.com/office/drawing/2014/main" val="2116501130"/>
                  </a:ext>
                </a:extLst>
              </a:tr>
              <a:tr h="248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(TSLA) 10/$180-$190 call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extLst>
                  <a:ext uri="{0D108BD9-81ED-4DB2-BD59-A6C34878D82A}">
                    <a16:rowId xmlns:a16="http://schemas.microsoft.com/office/drawing/2014/main" val="2837284834"/>
                  </a:ext>
                </a:extLst>
              </a:tr>
              <a:tr h="248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(DHI) 10/$165-$175 call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extLst>
                  <a:ext uri="{0D108BD9-81ED-4DB2-BD59-A6C34878D82A}">
                    <a16:rowId xmlns:a16="http://schemas.microsoft.com/office/drawing/2014/main" val="3188577599"/>
                  </a:ext>
                </a:extLst>
              </a:tr>
              <a:tr h="248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(TLT) 10/$93-$96 call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extLst>
                  <a:ext uri="{0D108BD9-81ED-4DB2-BD59-A6C34878D82A}">
                    <a16:rowId xmlns:a16="http://schemas.microsoft.com/office/drawing/2014/main" val="2256035353"/>
                  </a:ext>
                </a:extLst>
              </a:tr>
              <a:tr h="248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extLst>
                  <a:ext uri="{0D108BD9-81ED-4DB2-BD59-A6C34878D82A}">
                    <a16:rowId xmlns:a16="http://schemas.microsoft.com/office/drawing/2014/main" val="619067274"/>
                  </a:ext>
                </a:extLst>
              </a:tr>
              <a:tr h="2482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Off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extLst>
                  <a:ext uri="{0D108BD9-81ED-4DB2-BD59-A6C34878D82A}">
                    <a16:rowId xmlns:a16="http://schemas.microsoft.com/office/drawing/2014/main" val="186531976"/>
                  </a:ext>
                </a:extLst>
              </a:tr>
              <a:tr h="2482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 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extLst>
                  <a:ext uri="{0D108BD9-81ED-4DB2-BD59-A6C34878D82A}">
                    <a16:rowId xmlns:a16="http://schemas.microsoft.com/office/drawing/2014/main" val="1185165312"/>
                  </a:ext>
                </a:extLst>
              </a:tr>
              <a:tr h="248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(TLT) 10/$103-$106 put spread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extLst>
                  <a:ext uri="{0D108BD9-81ED-4DB2-BD59-A6C34878D82A}">
                    <a16:rowId xmlns:a16="http://schemas.microsoft.com/office/drawing/2014/main" val="1632165100"/>
                  </a:ext>
                </a:extLst>
              </a:tr>
              <a:tr h="2482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extLst>
                  <a:ext uri="{0D108BD9-81ED-4DB2-BD59-A6C34878D82A}">
                    <a16:rowId xmlns:a16="http://schemas.microsoft.com/office/drawing/2014/main" val="2391828656"/>
                  </a:ext>
                </a:extLst>
              </a:tr>
              <a:tr h="248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extLst>
                  <a:ext uri="{0D108BD9-81ED-4DB2-BD59-A6C34878D82A}">
                    <a16:rowId xmlns:a16="http://schemas.microsoft.com/office/drawing/2014/main" val="2930653647"/>
                  </a:ext>
                </a:extLst>
              </a:tr>
              <a:tr h="2482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Net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50.00%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extLst>
                  <a:ext uri="{0D108BD9-81ED-4DB2-BD59-A6C34878D82A}">
                    <a16:rowId xmlns:a16="http://schemas.microsoft.com/office/drawing/2014/main" val="3063822135"/>
                  </a:ext>
                </a:extLst>
              </a:tr>
              <a:tr h="2482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extLst>
                  <a:ext uri="{0D108BD9-81ED-4DB2-BD59-A6C34878D82A}">
                    <a16:rowId xmlns:a16="http://schemas.microsoft.com/office/drawing/2014/main" val="2464328334"/>
                  </a:ext>
                </a:extLst>
              </a:tr>
              <a:tr h="248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extLst>
                  <a:ext uri="{0D108BD9-81ED-4DB2-BD59-A6C34878D82A}">
                    <a16:rowId xmlns:a16="http://schemas.microsoft.com/office/drawing/2014/main" val="4225211540"/>
                  </a:ext>
                </a:extLst>
              </a:tr>
              <a:tr h="2482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Aggregate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70.00%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54" marR="6054" marT="6054" marB="0" anchor="b"/>
                </a:tc>
                <a:extLst>
                  <a:ext uri="{0D108BD9-81ED-4DB2-BD59-A6C34878D82A}">
                    <a16:rowId xmlns:a16="http://schemas.microsoft.com/office/drawing/2014/main" val="1569679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12AF6-55CF-9B3F-637C-ED4BF60D1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E5408-59EF-7B1B-9C9F-33528A673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view of a body of water and trees&#10;&#10;Description automatically generated">
            <a:extLst>
              <a:ext uri="{FF2B5EF4-FFF2-40B4-BE49-F238E27FC236}">
                <a16:creationId xmlns:a16="http://schemas.microsoft.com/office/drawing/2014/main" id="{794CBFCF-9CFE-307E-57CE-49EF8BEDE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361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41960" y="1291118"/>
            <a:ext cx="1130808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*Another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Government Shutdown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in the Works in 5 days, with the house unable to pass a spending bill with only a four-seat majority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*Interest Payments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on National Debt Top $1 Trillion per year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jump in debt service costs came as the U.S. budget deficit surged in August, edging closer to $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2 trillion for the full year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 bet the Treasury really wants to see 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Fed cut interest rates more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Yield Curve has De-Inverted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meaning that short term interest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rates have fallen below long-term ones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*Yield Chasers Post Record Demand for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Junk Bonds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Buy (TLT), (JNK), (NLY), (SLRN) and REITS on dips</a:t>
            </a:r>
            <a:br>
              <a:rPr lang="en-US" sz="1800" b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Exhaustion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38CE5-B6AC-1D85-27CD-07D6C17D7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754" y="3962400"/>
            <a:ext cx="4168139" cy="277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864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10/$103-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$106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put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6/$$94-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97 put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5/$82-$85 calls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4/$87-$90 call spread took profits on long 2/$90-$93 call spread,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50178" name="Picture 2" descr="Chart">
            <a:extLst>
              <a:ext uri="{FF2B5EF4-FFF2-40B4-BE49-F238E27FC236}">
                <a16:creationId xmlns:a16="http://schemas.microsoft.com/office/drawing/2014/main" id="{311CE066-FB65-2F21-C5B3-EA265EED1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818" y="1817914"/>
            <a:ext cx="5444364" cy="407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5101" y="324796"/>
            <a:ext cx="6801798" cy="625929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3.75%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51202" name="Picture 2" descr="Chart">
            <a:extLst>
              <a:ext uri="{FF2B5EF4-FFF2-40B4-BE49-F238E27FC236}">
                <a16:creationId xmlns:a16="http://schemas.microsoft.com/office/drawing/2014/main" id="{D60DE69E-888A-CE38-4D42-73E00E800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57" y="950725"/>
            <a:ext cx="7579858" cy="566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7.47%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26" name="Picture 2" descr="Chart">
            <a:extLst>
              <a:ext uri="{FF2B5EF4-FFF2-40B4-BE49-F238E27FC236}">
                <a16:creationId xmlns:a16="http://schemas.microsoft.com/office/drawing/2014/main" id="{46768850-BE5E-9495-7C59-A4AA87664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99" y="1295400"/>
            <a:ext cx="6632801" cy="495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3.38%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50" name="Picture 2" descr="Chart">
            <a:extLst>
              <a:ext uri="{FF2B5EF4-FFF2-40B4-BE49-F238E27FC236}">
                <a16:creationId xmlns:a16="http://schemas.microsoft.com/office/drawing/2014/main" id="{60B7747E-A34F-45C8-C31C-EAC2CE881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968828"/>
            <a:ext cx="7278561" cy="54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6.56%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74" name="Picture 2" descr="Chart">
            <a:extLst>
              <a:ext uri="{FF2B5EF4-FFF2-40B4-BE49-F238E27FC236}">
                <a16:creationId xmlns:a16="http://schemas.microsoft.com/office/drawing/2014/main" id="{EBAC1A0C-D83E-82DE-3621-A6EED6F68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707" y="1012371"/>
            <a:ext cx="713299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298" name="Picture 2" descr="Chart">
            <a:extLst>
              <a:ext uri="{FF2B5EF4-FFF2-40B4-BE49-F238E27FC236}">
                <a16:creationId xmlns:a16="http://schemas.microsoft.com/office/drawing/2014/main" id="{135CED1A-A5DD-22C4-E59D-93316FA53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455" y="1672525"/>
            <a:ext cx="5566001" cy="416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14.10%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6322" name="Picture 2" descr="Chart">
            <a:extLst>
              <a:ext uri="{FF2B5EF4-FFF2-40B4-BE49-F238E27FC236}">
                <a16:creationId xmlns:a16="http://schemas.microsoft.com/office/drawing/2014/main" id="{640FABF4-486F-B87C-5697-432A548AC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228" y="1657975"/>
            <a:ext cx="6371544" cy="476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Acelryn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(SLRN) – Double B Bond Fund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8.8%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7346" name="Picture 2" descr="Chart">
            <a:extLst>
              <a:ext uri="{FF2B5EF4-FFF2-40B4-BE49-F238E27FC236}">
                <a16:creationId xmlns:a16="http://schemas.microsoft.com/office/drawing/2014/main" id="{8C479757-EBAD-BF31-0C14-01D16C058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506" y="1665514"/>
            <a:ext cx="5720949" cy="427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742195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005457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Presidential debate and surprise monster 50 basis point rate cut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trigger massive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“risk on”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move in all asset classes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*All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interest rate plays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deliver massive upside moves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*We are unlikely to see a more than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5% drop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 indexes for the rest of 2024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*US Dollar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gets is trash and could stay weak for years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echnology stocks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will recover after a much-needed correction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*Energy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gets dumped on slowdown fears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</a:rPr>
              <a:t>*Buy stocks and bonds on dips, but now it’s ALL sectors</a:t>
            </a: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744" y="4048187"/>
            <a:ext cx="3571010" cy="280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845CD-7471-BE6F-6B7E-CE5FA881F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F310A-9631-4D9E-6C55-135BE12B3C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3A272D08-D160-029A-58F0-0C5760BC5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655" y="0"/>
            <a:ext cx="3160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953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 Dollar Puke Out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1034143" y="990600"/>
            <a:ext cx="10384134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Dollar Hits Seven Month Low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as US interest rate cuts loom. It could be a decade long move.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The Yen Carry Trade is Back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with hedge funds piling back into positions they baled on only two weeks ago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*It’s just a matter of math, now that the Bank of Japan has given up on raising interest rates anytime soon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*What this means is more leverage, risk, and volatility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for global financial markets. I love it!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*The prospect of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falling interest rates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means that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the greenback is toast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*Buy (FXA), (FXE), (FXB), (FXC).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7DED49-67DF-EA42-759F-9E4BB1166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300" y="3747333"/>
            <a:ext cx="4337957" cy="288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443468" y="681681"/>
            <a:ext cx="10439400" cy="34179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BUY</a:t>
            </a:r>
          </a:p>
        </p:txBody>
      </p:sp>
      <p:pic>
        <p:nvPicPr>
          <p:cNvPr id="58370" name="Picture 2" descr="Chart">
            <a:extLst>
              <a:ext uri="{FF2B5EF4-FFF2-40B4-BE49-F238E27FC236}">
                <a16:creationId xmlns:a16="http://schemas.microsoft.com/office/drawing/2014/main" id="{E67692AA-EDD5-2566-83AF-31075C899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70" y="1781826"/>
            <a:ext cx="5876617" cy="439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2612571" y="2265842"/>
            <a:ext cx="8647426" cy="278512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394" name="Picture 2" descr="Chart">
            <a:extLst>
              <a:ext uri="{FF2B5EF4-FFF2-40B4-BE49-F238E27FC236}">
                <a16:creationId xmlns:a16="http://schemas.microsoft.com/office/drawing/2014/main" id="{6C26BFDD-441E-C1F8-83ED-26DFC7502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400" y="1352214"/>
            <a:ext cx="5936116" cy="443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2023 </a:t>
            </a:r>
            <a:br>
              <a:rPr lang="en-US" sz="2000"/>
            </a:br>
            <a:r>
              <a:rPr lang="en-US" sz="2000"/>
              <a:t>Target</a:t>
            </a:r>
            <a:br>
              <a:rPr lang="en-US" sz="2000"/>
            </a:br>
            <a:r>
              <a:rPr lang="en-US" sz="2000"/>
              <a:t>25%</a:t>
            </a:r>
          </a:p>
        </p:txBody>
      </p:sp>
      <p:pic>
        <p:nvPicPr>
          <p:cNvPr id="60418" name="Picture 2" descr="Chart">
            <a:extLst>
              <a:ext uri="{FF2B5EF4-FFF2-40B4-BE49-F238E27FC236}">
                <a16:creationId xmlns:a16="http://schemas.microsoft.com/office/drawing/2014/main" id="{890E2B67-0DA8-E844-3990-9F91B855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59" y="1582465"/>
            <a:ext cx="6414294" cy="479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2514600" y="2286000"/>
            <a:ext cx="6324600" cy="298953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3048608" y="354632"/>
            <a:ext cx="4516013" cy="3420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2023 </a:t>
            </a:r>
            <a:br>
              <a:rPr lang="en-US" sz="2000"/>
            </a:br>
            <a:r>
              <a:rPr lang="en-US" sz="2000"/>
              <a:t>Target</a:t>
            </a:r>
            <a:br>
              <a:rPr lang="en-US" sz="2000"/>
            </a:br>
            <a:r>
              <a:rPr lang="en-US" sz="2000"/>
              <a:t>15%</a:t>
            </a:r>
          </a:p>
        </p:txBody>
      </p:sp>
      <p:pic>
        <p:nvPicPr>
          <p:cNvPr id="61442" name="Picture 2" descr="Chart">
            <a:extLst>
              <a:ext uri="{FF2B5EF4-FFF2-40B4-BE49-F238E27FC236}">
                <a16:creationId xmlns:a16="http://schemas.microsoft.com/office/drawing/2014/main" id="{79A8881A-4C9E-0D5D-F384-E05663B22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1" y="1970313"/>
            <a:ext cx="5881078" cy="439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2220686" y="1893614"/>
            <a:ext cx="6296129" cy="337507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936001" y="7239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2023 </a:t>
            </a:r>
            <a:br>
              <a:rPr lang="en-US" sz="2000"/>
            </a:br>
            <a:r>
              <a:rPr lang="en-US" sz="2000"/>
              <a:t>Target</a:t>
            </a:r>
            <a:br>
              <a:rPr lang="en-US" sz="2000"/>
            </a:br>
            <a:r>
              <a:rPr lang="en-US" sz="2000"/>
              <a:t>40%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62466" name="Picture 2" descr="Chart">
            <a:extLst>
              <a:ext uri="{FF2B5EF4-FFF2-40B4-BE49-F238E27FC236}">
                <a16:creationId xmlns:a16="http://schemas.microsoft.com/office/drawing/2014/main" id="{9F0CBF05-0E32-DEAC-4A75-DDBCB0C09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11" y="1789284"/>
            <a:ext cx="5185001" cy="387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2111829" y="1770185"/>
            <a:ext cx="6824172" cy="310661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FEBC7-D734-4BB7-92AF-43A0D1AD0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62BA9-757E-8C07-2A02-92BD10A29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standing next to a wall with trees in the background&#10;&#10;Description automatically generated">
            <a:extLst>
              <a:ext uri="{FF2B5EF4-FFF2-40B4-BE49-F238E27FC236}">
                <a16:creationId xmlns:a16="http://schemas.microsoft.com/office/drawing/2014/main" id="{07AC2D31-6E3C-97CC-E1EF-FC180FE22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358" y="-1"/>
            <a:ext cx="9014328" cy="685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3884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Big Move Towards Nuclear Renaissance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53143" y="1447800"/>
            <a:ext cx="10406744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*My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Cameco (CCJ)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trade alert came through in a week, immediately tacking on 20%.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*While advanced nuclear power plant design and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fuels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(low enriched</a:t>
            </a:r>
            <a:r>
              <a:rPr lang="en-US" sz="1800" dirty="0">
                <a:solidFill>
                  <a:srgbClr val="040C28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uranium oxide with an M5TM zirconium-based cladding) have been around for years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*Microsoft (MSFT) announced the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reopening of Three Mile Island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site of the worst nuclear accident in US history in 1979.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*Microsoft will purchase the carbon-free energy produced from it to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power its data centers to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support artificial intelligence.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*12 U.S. nuclear power reactors have permanently closed since 2012.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Another seven U.S. reactor retirements have been announced through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2025, with total generating capacity of 7,109 MW (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equal to roughly 7%</a:t>
            </a: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 of U.S. nuclear capacity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).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C3F84E-3784-58DA-06B8-733AC1CF1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657" y="4297952"/>
            <a:ext cx="3701142" cy="247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>
          <a:extLst>
            <a:ext uri="{FF2B5EF4-FFF2-40B4-BE49-F238E27FC236}">
              <a16:creationId xmlns:a16="http://schemas.microsoft.com/office/drawing/2014/main" id="{062AA1FE-A07E-7D3B-DED5-087450BDE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>
            <a:extLst>
              <a:ext uri="{FF2B5EF4-FFF2-40B4-BE49-F238E27FC236}">
                <a16:creationId xmlns:a16="http://schemas.microsoft.com/office/drawing/2014/main" id="{07681416-AC3A-CF39-9B73-8FB78372C6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2910" y="0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to Reopen Three Mile Island to power AI data centers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10/$33-$36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12/$35-$38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63490" name="Picture 2" descr="Chart">
            <a:extLst>
              <a:ext uri="{FF2B5EF4-FFF2-40B4-BE49-F238E27FC236}">
                <a16:creationId xmlns:a16="http://schemas.microsoft.com/office/drawing/2014/main" id="{1A312F30-FE45-96FC-3BFE-8930BAE25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820877"/>
            <a:ext cx="6197373" cy="463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287692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Panic Cut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430" y="1317170"/>
            <a:ext cx="11483302" cy="4929695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Fed Shocks Market with a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50 Basis Point Rate Cut</a:t>
            </a:r>
            <a:r>
              <a:rPr lang="en-US" sz="2400" b="1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Inflation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is Running Slower than Expected, at a 1.8% annualized rate for the last four months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Consumer Sentiment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Rises, to the highest level in four months according to the University of Michigan,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US retail sales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unexpectedly rose in August, supported by online purchases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US Household Wealth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Hits New All-Time High, or the value of American home equity at $163.8 trillion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Foreign Direct Investment into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China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Collapses, down 31.5% in the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first eight months of 2024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Foreign Investors Pour $31 Billion into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Emerging Markets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in August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US Import Prices are in Free Fall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48C9F2-7F2A-7A07-24B5-BF79D5A51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570" y="4343234"/>
            <a:ext cx="3591161" cy="239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14" name="Picture 2" descr="Chart">
            <a:extLst>
              <a:ext uri="{FF2B5EF4-FFF2-40B4-BE49-F238E27FC236}">
                <a16:creationId xmlns:a16="http://schemas.microsoft.com/office/drawing/2014/main" id="{CFDEE4B0-50A3-C8C5-AB01-98037865E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285" y="1304428"/>
            <a:ext cx="6480401" cy="484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65538" name="Picture 2" descr="Chart">
            <a:extLst>
              <a:ext uri="{FF2B5EF4-FFF2-40B4-BE49-F238E27FC236}">
                <a16:creationId xmlns:a16="http://schemas.microsoft.com/office/drawing/2014/main" id="{E860DF04-2F39-26AC-ADBE-D8FFD7BD6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822" y="1210469"/>
            <a:ext cx="6795294" cy="508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562" name="Picture 2" descr="Chart">
            <a:extLst>
              <a:ext uri="{FF2B5EF4-FFF2-40B4-BE49-F238E27FC236}">
                <a16:creationId xmlns:a16="http://schemas.microsoft.com/office/drawing/2014/main" id="{FFF63A9B-0F78-F658-55B3-9EB899458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679" y="1295400"/>
            <a:ext cx="6632008" cy="495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37160" y="483476"/>
            <a:ext cx="1104138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4/$100-$105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850" name="Picture 2" descr="Chart">
            <a:extLst>
              <a:ext uri="{FF2B5EF4-FFF2-40B4-BE49-F238E27FC236}">
                <a16:creationId xmlns:a16="http://schemas.microsoft.com/office/drawing/2014/main" id="{331F254D-8272-3BB6-0C53-F68B4CA1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999" y="1792268"/>
            <a:ext cx="5566001" cy="416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571500" y="252248"/>
            <a:ext cx="1078992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4/$59-$62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874" name="Picture 2" descr="Chart">
            <a:extLst>
              <a:ext uri="{FF2B5EF4-FFF2-40B4-BE49-F238E27FC236}">
                <a16:creationId xmlns:a16="http://schemas.microsoft.com/office/drawing/2014/main" id="{A8FE9B00-2AEC-7F5A-CB7D-BF1486761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00" y="1600200"/>
            <a:ext cx="6201334" cy="463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Free Fall on Warm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80898" name="Picture 2" descr="Chart">
            <a:extLst>
              <a:ext uri="{FF2B5EF4-FFF2-40B4-BE49-F238E27FC236}">
                <a16:creationId xmlns:a16="http://schemas.microsoft.com/office/drawing/2014/main" id="{2216A2D6-A5C5-58B3-4DFC-33B587C41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050" y="1306285"/>
            <a:ext cx="6550704" cy="489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A62DF-6B08-CB2B-6F2D-B30C7F8CF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CEF3F-4C81-509A-9558-A893255DF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road with trees on the side&#10;&#10;Description automatically generated">
            <a:extLst>
              <a:ext uri="{FF2B5EF4-FFF2-40B4-BE49-F238E27FC236}">
                <a16:creationId xmlns:a16="http://schemas.microsoft.com/office/drawing/2014/main" id="{45107550-CAD9-E72A-2475-998FBCC14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904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New Highs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51460" y="1417639"/>
            <a:ext cx="1017778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0E985182-1909-350F-38CA-D252E1D5B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023" y="3527247"/>
            <a:ext cx="2825398" cy="2807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750D-DF05-371F-CD9D-CE1E2B0A3C3B}"/>
              </a:ext>
            </a:extLst>
          </p:cNvPr>
          <p:cNvSpPr txBox="1"/>
          <p:nvPr/>
        </p:nvSpPr>
        <p:spPr>
          <a:xfrm>
            <a:off x="717812" y="1632703"/>
            <a:ext cx="10635987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*Gold Hits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New High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at $2,650 an ounce, as hedge funds pour in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*Seasonals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for the barbarous relic are now the most positive of the year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*Look for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$3,000 an ounce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by next year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*Notice how (GLD) gaps higher every morning, signifying that the bulk of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buying is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coming from Asia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. Buy (GLD) on dips.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next Problem?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What to do when gold hits $3,000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*Most likely, it keeps going up, as 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Chinese have no where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else to save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Buy (GLD), (SLV), (AGQ), and (WPM) on dips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782198" y="228600"/>
            <a:ext cx="10344838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– China and Millennial  call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10/$220-$225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8/$210-215 call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7/$200-205 call spread,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6/$207.5-$212.5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4/$194-$197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586" name="Picture 2" descr="Chart">
            <a:extLst>
              <a:ext uri="{FF2B5EF4-FFF2-40B4-BE49-F238E27FC236}">
                <a16:creationId xmlns:a16="http://schemas.microsoft.com/office/drawing/2014/main" id="{041CE51C-7BF6-1DD2-510E-B95A247F3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341" y="1828800"/>
            <a:ext cx="6186487" cy="462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696686" y="337457"/>
            <a:ext cx="107986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6/$207.50-$212.50 call spread, took profit on long 7/$200-$205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610" name="Picture 2" descr="Chart">
            <a:extLst>
              <a:ext uri="{FF2B5EF4-FFF2-40B4-BE49-F238E27FC236}">
                <a16:creationId xmlns:a16="http://schemas.microsoft.com/office/drawing/2014/main" id="{322442C8-1102-FDAC-F0B8-1705DCB06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771" y="1422196"/>
            <a:ext cx="6817858" cy="509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8630</TotalTime>
  <Words>5005</Words>
  <Application>Microsoft Macintosh PowerPoint</Application>
  <PresentationFormat>Widescreen</PresentationFormat>
  <Paragraphs>171</Paragraphs>
  <Slides>116</Slides>
  <Notes>86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3" baseType="lpstr">
      <vt:lpstr>Arial</vt:lpstr>
      <vt:lpstr>Calibri</vt:lpstr>
      <vt:lpstr>Glacial Indifference</vt:lpstr>
      <vt:lpstr>Google Sans</vt:lpstr>
      <vt:lpstr>Helvetica</vt:lpstr>
      <vt:lpstr>Times New Roman</vt:lpstr>
      <vt:lpstr>Office Theme</vt:lpstr>
      <vt:lpstr> The Mad Hedge Fund Trader “The Melt Up Market” </vt:lpstr>
      <vt:lpstr>PowerPoint Presentation</vt:lpstr>
      <vt:lpstr>  Trade Alert Performance New All-Time Highs!   </vt:lpstr>
      <vt:lpstr>PowerPoint Presentation</vt:lpstr>
      <vt:lpstr>PowerPoint Presentation</vt:lpstr>
      <vt:lpstr>PowerPoint Presentation</vt:lpstr>
      <vt:lpstr>PowerPoint Presentation</vt:lpstr>
      <vt:lpstr>The Method to My Madness </vt:lpstr>
      <vt:lpstr>The Global Economy – Panic Cut</vt:lpstr>
      <vt:lpstr>The Mad Hedge Profit Predictor Market Timing Index – DO NOTHING Territory An artificial intelligence driven algorithm that analyzes 30 different economic, technical, and momentum driven indicators </vt:lpstr>
      <vt:lpstr>Neutral Territory</vt:lpstr>
      <vt:lpstr> Weekly Jobless Claims – Falling  219,000  -10,000 – a 4 Month Low </vt:lpstr>
      <vt:lpstr>PowerPoint Presentation</vt:lpstr>
      <vt:lpstr>Stocks – New Lease on Life </vt:lpstr>
      <vt:lpstr>            S&amp;P 500 – Double Top Risk               </vt:lpstr>
      <vt:lpstr>ProShares Ultra Short S&amp;P 500 (SDS)-  a great hedge for long stocks and bonds long 2X position has a hedge against longs and bond shorts</vt:lpstr>
      <vt:lpstr>(VIX) – Rare Spike Volatility Index Hits Four Year High at $65, the most since the 2020 pandemic. That implies a 2% move in the S&amp;P 500 (SPX) every day for the next 30 days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5/$335-$345 put spread took profits on long (QQQ) 1/$290-$300 put spread, took profits on long (QQQ) 4/$330-$335 put spread  took profits on long (QQQ) 3/$340-$345 put spread, covered long (QQQ) $325-$330 put spread </vt:lpstr>
      <vt:lpstr>China (FXI)</vt:lpstr>
      <vt:lpstr>Japan ($NIKK) THE BIG STORY THIS WEEK</vt:lpstr>
      <vt:lpstr>Europe Hedged Equity (HEDJ)- </vt:lpstr>
      <vt:lpstr> Emerging Markets (EEM) - Pro trade, Weak Dollar, Long Recovery Play Traders are Lining up for a Big Emerging Market Bet. Falling US interest rates will bring a weak US dollar and runaway bull markets in most emerging markets, which have remained unchanged for more than a decade </vt:lpstr>
      <vt:lpstr>PowerPoint Presentation</vt:lpstr>
      <vt:lpstr>PowerPoint Presentation</vt:lpstr>
      <vt:lpstr> NVIDIA (NVDA) – Blowout Top is In No Subpoena’s Here Says NVIDIA, refuting yesterday’s rumors that it was the target of an antitrust action  took profits on long 8/70-$73 call spread took profits on long 8/137-$140 put spread,  took profits on long 8/85-$ call spread took profits on long 5/155-$160 put spread,  took profits on long 5/98-$99 put spread  </vt:lpstr>
      <vt:lpstr>    Microsoft (MSFT)-Microsoft Bombs,  with an earnings and revenue beat, but with a slight shortfall in their Azure cloud business  took profits on long 5/$430-$440 put spread Took profits on long 2/$330-$340 call spread, took profits on long 12/$320-$330 call spread took profits on long  9/$235-$245 call spread, took profits on long 7/$220-$210 call spread,  took profits on long 6/$220-$230 call spread, took profits on long 2/$200-$210 bear put spread   </vt:lpstr>
      <vt:lpstr>Meta (META) Meta Beats, as advertising revenue kicks in big time  took profits on Long 8/$420-$430 call spread took profits on Long 5/$360-$370 vertical bull call spread, took profits on Long 9/$290-$300 vertical bear put spread, stopped out of Long 9/$190-$200 vertical bear put spread  </vt:lpstr>
      <vt:lpstr>  Apple (AAPL) 16 Sales Expected to Bomb   took profits on Long 5/$225-$235 vertical bear put spread,  took profits on Long 8/$160-$170 call spread took profits on Long 6/$200-$210 bear put spread,  stopped out of Long 5/$185-$195 vertical bear put spread took profits on long 1/$145-$155 put spread, Took profits on long 10/$165-$175 put spread  </vt:lpstr>
      <vt:lpstr>PowerPoint Presentation</vt:lpstr>
      <vt:lpstr>Alphabet (GOOGL) – Back in Play Google Gets Hit with an Antitrust Suit  took profits on long 12/$110-$120 call spread  took profits on long 12/$1,200-$1,230 bull call spread, took profits on long 9/$1,030-$1,080 vertical bull call spread</vt:lpstr>
      <vt:lpstr> Amazon (AMZN) – Best Value AI Play Amazon Puts AI to Work, using it to plan new delivery routes which save time and millions of gallons of gasoline  Stopped out of long 3/$150-$160 bull call spread, took profits on long 3/$155-$160 bull call spread , took profits on long 2/$130-$135 bull call spread </vt:lpstr>
      <vt:lpstr>PowerPoint Presentation</vt:lpstr>
      <vt:lpstr>PowerPoint Presentation</vt:lpstr>
      <vt:lpstr>Netflix (NFLX) –  Netflix to Stream NFL Games from Christmas,  creating another huge revenue stream for the dominant player in the sector   </vt:lpstr>
      <vt:lpstr>Palo Alto Networks (PANW)- Hacking never goes out of fashion Palo Alto Networks Disappoints took profits on long 2/$260-$270 call spread, took profits on long 10/$130-$140 call spread</vt:lpstr>
      <vt:lpstr>  Advanced Micro Devices (AMD)- Recession fears programable logic devices took profits on long 2/$75-$80 call spread  </vt:lpstr>
      <vt:lpstr>Salesforce (CRM)- Massive Online Migration Salesforce Soars 16%, on better-than-expected guidance  took profits on long 12/$185-$195 call spread took profits on long 9/$125-$130 vertical bull call spread took profits on long 8/$125-$130 vertical bull call spread </vt:lpstr>
      <vt:lpstr>Adobe (ADBE)- Cloud play The Quality Non-China tech play </vt:lpstr>
      <vt:lpstr>Snowflake (SNOW)- Blockbuster AI Earnings Snowflake Crashes, down 20%, on weak guidance. CEO Frank Slootman is retiring  stopped out of long 4/$150-$255 call spread, took profits on long 12/$135-$140 call spread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 Boeing Battles Fake Part Supplies, originating in China, in a desperate effort to lift flagging quality “il pesce marcisce dalla testa” stopped out of long 2/$190-$200 call spread, took profits on long 5/$17-$175 call spread  </vt:lpstr>
      <vt:lpstr>Package Delivery- United Parcel Service (UPS) – strike averted took profits on long 11/$130-$140 call spread</vt:lpstr>
      <vt:lpstr> Caterpillar (CAT)- Ag + Infrastructure + Housing stopped out of long 8/$310-$320 call spread, took profits on long 12/$220-$230 calls spread took profits on long 12/$145-$150 call spread, took profits on long 11/$125-$135 call spread  </vt:lpstr>
      <vt:lpstr> Deere &amp; Co. (DE)- Ag + Infrastructure + Housing  took profits on long 8/$330-$340 put spread stopped out of long 8/$330-$340 calls spread   </vt:lpstr>
      <vt:lpstr>    Freeport McMoRan - (FCX)- Coming Copper Crisis Freeport McMoRan Beats, helped by higher production and easing costs took profits on long 4/$37-$40 call spread, took profits on long 5/$42-$45 call spread, stopped out of long $48-$51 put spread, profits on long 6/$32-$35 call spread  took profits on long 4/$30-$33 call spread, took profits on long 10/$20-$23 call spread   </vt:lpstr>
      <vt:lpstr> Walt Disney (DIS) -Disney Beats Disney Dives on Earnings Bust, although streaming broke even versus an expected loss   </vt:lpstr>
      <vt:lpstr>Industrials Sector SPDR (XLI)- (GE), (MMM), (UNP), (UTX), (BA), (HON)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 Delta Airlines (DAL) – Travel is Back! The Non-Boeing Airline – uses Airbuses stopped out of long 2/$35-$38 call spread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 Goldman Sachs (GS) –  Goldman Sachs Beats, with Revenues of $12.73 billion vs. $12.46 billion estimate took profits 12/$330-$350 call spread took profits 11/$330-$350 call spread stop loss on long 11/$385-$395 call spreads  </vt:lpstr>
      <vt:lpstr>Morgan Stanley (MS)  Morgan Stanley Beats, with Revenues in at $15.02 billion vs. $14.3 billion estimate  took profits on long 4/$65-$70 call spread </vt:lpstr>
      <vt:lpstr>  JP Morgan Chase (JPM) –  JP Morgan Misses on Earnings, tanking the shares by $10  took profits on 4/$215-225 put spread, took profits on 4/$190-$195 call spread , took profits on long 4/$105-$115 call spread      </vt:lpstr>
      <vt:lpstr>Bank of America (BAC) – Buffet Hammers (BAC) for a 9th Straight Days,  taking profits from a much lower level.  took profits on long 4/$20-$23 call spread </vt:lpstr>
      <vt:lpstr>Citigroup (C) –  took profits on long 4/$30-$35 call spread </vt:lpstr>
      <vt:lpstr>Charles Schwab (SCHW) – LEAPS expire at Max profit took profits on long 4/$30-$35 call spread  </vt:lpstr>
      <vt:lpstr>Interactive Brokers (IBKR) – LEAPS expired at Max Profit stopped out of long 8/$110-$115 call spread , took profits on long 4/$60-$65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Inflation boost Antitrust woes with 47% marker share took profits on long 2/$240-$250 bull call spread  took profits on long 10/$160-$170 bull call spread, took profits on long 6/$150-$160 bull call spread</vt:lpstr>
      <vt:lpstr>Consumer Discretionary SPDR (XLY) (DIS), (AMZN), (HD), (CMCSA), (MCD), (SBUX) </vt:lpstr>
      <vt:lpstr> Berkshire Hathaway (BRKB)- Natural Barbell Berkshire Hathaway Cash Approaches $300 Billion stopped out of long 12/$405-$415 call spread, took profits on long 12/$320-$330 call spread  took profits on long 4/$260-$270 call spread, took profits on long 1/$290-$300 call spread   </vt:lpstr>
      <vt:lpstr>PowerPoint Presentation</vt:lpstr>
      <vt:lpstr>Bonds – Exhaustion</vt:lpstr>
      <vt:lpstr>                 Treasury ETF (TLT) –  long 10/$103-$106 put spread took profits on long 6/$$94-$97 put spread, took profits on long 5/$82-$85 calls spread took profits on long 4/$87-$90 call spread took profits on long 2/$90-$93 call spread,                          </vt:lpstr>
      <vt:lpstr> Ten Year Treasury Yield ($TNX) – 3.75%  </vt:lpstr>
      <vt:lpstr> Junk Bonds (JNK) 7.47% Yield  </vt:lpstr>
      <vt:lpstr>Municipal Bonds (MUB) 3.38% Yield-  </vt:lpstr>
      <vt:lpstr>Emerging Market Debt (ELD) 6.56% Yield-  </vt:lpstr>
      <vt:lpstr>2X Short Treasuries (TBT)-Out of Favor</vt:lpstr>
      <vt:lpstr>Anally Capital Management (NLY) – Leveraged REIT Play Yield 14.10% took profits on long 12/$15-$16 call spread</vt:lpstr>
      <vt:lpstr>Acelryn (SLRN) – Double B Bond Fund Yield 8.8% took profits on long 12/$15-$16 call spread</vt:lpstr>
      <vt:lpstr>PowerPoint Presentation</vt:lpstr>
      <vt:lpstr>Foreign Currencies –  Dollar Puke Out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A Big Move Towards Nuclear Renaissance</vt:lpstr>
      <vt:lpstr>  Cameco (CCJ) – Global Uranium Renaissance Microsoft to Reopen Three Mile Island to power AI data centers long 10/$33-$36 call spread took profits on long 12/$35-$38 call spread,  took profits on long 5/$20-$23 bull call spread</vt:lpstr>
      <vt:lpstr>Oil-($WTIC)</vt:lpstr>
      <vt:lpstr>  United States Oil Fund (USO) </vt:lpstr>
      <vt:lpstr>Energy Select Sector SPDR (XLE)-No Performance! (XOM), (CVX), (SLB), (KMI), (EOG), (COP) </vt:lpstr>
      <vt:lpstr>ExxonMobile (XOM)- Exxon Moves Big into Lithium, with the construction of a major mining operation in Arkansas  took profits on Long 4/$100-$105 call spread, took profits on long 12/$120-$125 put spread </vt:lpstr>
      <vt:lpstr>Occidental Petroleum (OXY)- Buffet’s a Buyer took profits on long 4/$59-$62 call spread  took profits on long 2/$55-$60 call spread, took profits on long 12/$77.50-$82.50 put spread </vt:lpstr>
      <vt:lpstr>Natural Gas (UNG) – Free Fall on Warm Winter took profits on Long January 2025 $7-8 Call Spread LEAPS</vt:lpstr>
      <vt:lpstr>PowerPoint Presentation</vt:lpstr>
      <vt:lpstr>Precious Metals – New Highs</vt:lpstr>
      <vt:lpstr> Gold (GLD) – China and Millennial  call Long 10/$220-$225 call spread, took profits on Long 8/$210-215 call spread, took profits on Long 7/$200-205 call spread, Long 6/$207.5-$212.5 call spread took profits on Long 4/$194-$197 call spread,  took profits on long 5/$165-$170 bull call spread   </vt:lpstr>
      <vt:lpstr> Market Vectors Gold Miners ETF- (GDX) –  took profit on long 6/$207.50-$212.50 call spread, took profit on long 7/$200-$205 call spread  </vt:lpstr>
      <vt:lpstr>  Barrick Gold (GOLD) took profit on long 1/$15.50-$16.50 call spread  </vt:lpstr>
      <vt:lpstr> Newmont Mining- (NEM)- long 10/$47-$50 call spread, took profits on long $55-60 call spread</vt:lpstr>
      <vt:lpstr> Silver- (SLV)- stopped out of long 6/$23-$25 call spread, took profits on long 11/$19-$20 call spread </vt:lpstr>
      <vt:lpstr> 2X ProShares Ultra Silver- (AGQ)-  </vt:lpstr>
      <vt:lpstr>  Silver Miners - (SIL)-  </vt:lpstr>
      <vt:lpstr>  Wheaton Precious Metals - (WPM)- LEAPS Approaching Max Profit took profits on long 4/$39-$42 call spread , took profits on long 1/$36-$39 call spread </vt:lpstr>
      <vt:lpstr> Platinum- (PPLT)- 556,000-ounce shortage this year took profits on long 1/$36-$39 call spread </vt:lpstr>
      <vt:lpstr>Real Estate – Rate Shock</vt:lpstr>
      <vt:lpstr>S&amp;P Case Shiller Turns Hot S&amp;P Case Shiller Rises to +6.3% YOY in May, with its National Home Price Index San Diego gained +11.4%, Chicago +8.9%, and Detroit +8.9%.  </vt:lpstr>
      <vt:lpstr>Crown Castle International (CCI) – 6.62% yielding 5G cell phone tower REIT Eliot Management Pushes up stock with activist bid Long 8/$90-$95 call spread,</vt:lpstr>
      <vt:lpstr>US Home Construction Index (ITB) (DHI), (LEN), (PHM), (TOL), (NVR)   </vt:lpstr>
      <vt:lpstr> DH Horton (DHI) Blowout Earnings Report long 10/$165-$175  </vt:lpstr>
      <vt:lpstr>PowerPoint Presentation</vt:lpstr>
      <vt:lpstr>Trade Sheet- So What Do We Do About All This?</vt:lpstr>
      <vt:lpstr>PowerPoint Presentation</vt:lpstr>
      <vt:lpstr>       Next Strategy Webinar   12:00 EST Wednesday, October 9  from Lake Tahoe, Nevada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1078</cp:revision>
  <cp:lastPrinted>2022-01-05T03:44:27Z</cp:lastPrinted>
  <dcterms:created xsi:type="dcterms:W3CDTF">2015-02-05T17:12:57Z</dcterms:created>
  <dcterms:modified xsi:type="dcterms:W3CDTF">2024-09-25T14:51:58Z</dcterms:modified>
</cp:coreProperties>
</file>