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3" r:id="rId2"/>
    <p:sldId id="256" r:id="rId3"/>
    <p:sldId id="462" r:id="rId4"/>
    <p:sldId id="468" r:id="rId5"/>
    <p:sldId id="354" r:id="rId6"/>
    <p:sldId id="355" r:id="rId7"/>
    <p:sldId id="447" r:id="rId8"/>
    <p:sldId id="475" r:id="rId9"/>
    <p:sldId id="437" r:id="rId10"/>
    <p:sldId id="438" r:id="rId11"/>
    <p:sldId id="439" r:id="rId12"/>
    <p:sldId id="466" r:id="rId13"/>
    <p:sldId id="419" r:id="rId14"/>
    <p:sldId id="420" r:id="rId15"/>
    <p:sldId id="473" r:id="rId16"/>
    <p:sldId id="463" r:id="rId17"/>
    <p:sldId id="455" r:id="rId18"/>
    <p:sldId id="472" r:id="rId19"/>
    <p:sldId id="431" r:id="rId20"/>
    <p:sldId id="443" r:id="rId21"/>
    <p:sldId id="444" r:id="rId22"/>
    <p:sldId id="445" r:id="rId23"/>
    <p:sldId id="474" r:id="rId24"/>
    <p:sldId id="454" r:id="rId25"/>
    <p:sldId id="448" r:id="rId26"/>
    <p:sldId id="457" r:id="rId27"/>
    <p:sldId id="470" r:id="rId28"/>
    <p:sldId id="421" r:id="rId29"/>
    <p:sldId id="434" r:id="rId30"/>
    <p:sldId id="476" r:id="rId31"/>
    <p:sldId id="465" r:id="rId32"/>
    <p:sldId id="433" r:id="rId33"/>
    <p:sldId id="427" r:id="rId34"/>
    <p:sldId id="428" r:id="rId35"/>
    <p:sldId id="450" r:id="rId36"/>
    <p:sldId id="451" r:id="rId37"/>
    <p:sldId id="440" r:id="rId38"/>
    <p:sldId id="442" r:id="rId39"/>
    <p:sldId id="441" r:id="rId40"/>
    <p:sldId id="449" r:id="rId41"/>
    <p:sldId id="360" r:id="rId42"/>
    <p:sldId id="29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22" autoAdjust="0"/>
  </p:normalViewPr>
  <p:slideViewPr>
    <p:cSldViewPr>
      <p:cViewPr>
        <p:scale>
          <a:sx n="107" d="100"/>
          <a:sy n="107" d="100"/>
        </p:scale>
        <p:origin x="-7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Portfolio Risk Weightings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97412611885052824"/>
          <c:y val="0.12639206951720677"/>
          <c:w val="2.5873881149471707E-2"/>
          <c:h val="0.7684637826646171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27777777777779"/>
          <c:y val="5.7765420831829985E-2"/>
          <c:w val="0.78472222222222221"/>
          <c:h val="0.92775041050903118"/>
        </c:manualLayout>
      </c:layout>
      <c:pieChart>
        <c:varyColors val="1"/>
        <c:ser>
          <c:idx val="0"/>
          <c:order val="0"/>
          <c:explosion val="25"/>
          <c:val>
            <c:numRef>
              <c:f>Sheet1!$B$91:$B$96</c:f>
              <c:numCache>
                <c:formatCode>0.00%</c:formatCode>
                <c:ptCount val="6"/>
                <c:pt idx="0">
                  <c:v>0.13600000000000001</c:v>
                </c:pt>
                <c:pt idx="1">
                  <c:v>2.5000000000000001E-2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p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November 9, 2011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Trade Alert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*Watch out for the upside surprise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*Corporate earnings expected at 13%</a:t>
            </a:r>
            <a:br>
              <a:rPr lang="en-US" sz="1800" dirty="0" smtClean="0"/>
            </a:br>
            <a:r>
              <a:rPr lang="en-US" sz="1800" dirty="0" smtClean="0"/>
              <a:t>came in at 17%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*Same girls invited to the ball,</a:t>
            </a:r>
            <a:br>
              <a:rPr lang="en-US" sz="1800" dirty="0" smtClean="0"/>
            </a:br>
            <a:r>
              <a:rPr lang="en-US" sz="1800" dirty="0" smtClean="0"/>
              <a:t>energy, commodities, coal, miners,</a:t>
            </a:r>
            <a:br>
              <a:rPr lang="en-US" sz="1800" dirty="0" smtClean="0"/>
            </a:br>
            <a:r>
              <a:rPr lang="en-US" sz="1800" dirty="0" smtClean="0"/>
              <a:t>rails, precious metals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*Stocks could rally until year end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*My primary (SPX) 1,275 target has been hit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*(SPX) secondary 1,350 target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2870200" cy="20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Financials (XLF)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Caterpillar (CAT)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041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Freeport McMoRan (FCX)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3066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Watch Out for the </a:t>
            </a:r>
            <a:r>
              <a:rPr lang="en-US" sz="2800" dirty="0"/>
              <a:t>U</a:t>
            </a:r>
            <a:r>
              <a:rPr lang="en-US" sz="2800" dirty="0" smtClean="0"/>
              <a:t>pside Surprise</a:t>
            </a:r>
            <a:endParaRPr lang="en-US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November 9, 2011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18792"/>
            <a:ext cx="3352800" cy="252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*”RISK ON” means a weak dollar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*Relief rally in the euro over sovereign debt progress</a:t>
            </a:r>
            <a:br>
              <a:rPr lang="en-US" sz="2000" dirty="0" smtClean="0"/>
            </a:br>
            <a:r>
              <a:rPr lang="en-US" sz="2000" dirty="0" smtClean="0"/>
              <a:t>short term, lower euro long term, sell at $1.40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*Euro has become everyone’s favorite target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*Yen looks to strengthen, not follow through from</a:t>
            </a:r>
            <a:br>
              <a:rPr lang="en-US" sz="2000" dirty="0" smtClean="0"/>
            </a:br>
            <a:r>
              <a:rPr lang="en-US" sz="2000" dirty="0" smtClean="0"/>
              <a:t>the Bank of Japan with intervention efforts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*Australian dollar is churning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76600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Another Euro Chart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294240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*Still giving great market direction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*For now that means up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*Crude takes a run at $100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*Iran noise is stepping up the volume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*Coal breaking out to new highs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*Natural gas still dead as a doorknob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362200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 smtClean="0"/>
              <a:t>OIL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14412"/>
            <a:ext cx="5905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76600"/>
            <a:ext cx="2715768" cy="2176272"/>
          </a:xfrm>
        </p:spPr>
      </p:pic>
      <p:sp>
        <p:nvSpPr>
          <p:cNvPr id="5" name="TextBox 4"/>
          <p:cNvSpPr txBox="1"/>
          <p:nvPr/>
        </p:nvSpPr>
        <p:spPr>
          <a:xfrm>
            <a:off x="4800600" y="198119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Orlando, Florida </a:t>
            </a:r>
            <a:br>
              <a:rPr lang="en-US" b="1" dirty="0" smtClean="0"/>
            </a:br>
            <a:r>
              <a:rPr lang="en-US" b="1" dirty="0" smtClean="0"/>
              <a:t>November 10, 2011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24" y="3276601"/>
            <a:ext cx="1738376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19811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Portland, Oregon</a:t>
            </a:r>
            <a:br>
              <a:rPr lang="en-US" b="1" dirty="0"/>
            </a:br>
            <a:r>
              <a:rPr lang="en-US" b="1" dirty="0"/>
              <a:t>November 25, 2011</a:t>
            </a:r>
          </a:p>
        </p:txBody>
      </p:sp>
    </p:spTree>
    <p:extLst>
      <p:ext uri="{BB962C8B-B14F-4D97-AF65-F5344CB8AC3E}">
        <p14:creationId xmlns:p14="http://schemas.microsoft.com/office/powerpoint/2010/main" val="3547567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Alpha Natural Resources (ANR)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9631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*Resolution of European sovereign debt crisis </a:t>
            </a:r>
            <a:r>
              <a:rPr lang="en-US" dirty="0" smtClean="0"/>
              <a:t>will trigger panic buying of all precious metals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*Result ion means a TARP and a quantitative easing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*Chinese central bank sitting on the bid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leading the charge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*Technical picture looks good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has turned into paper, so ‘RISK ON” means buy precious metals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2975429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*Overshadowed by financial assets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*Improving weather in the US is offset by</a:t>
            </a:r>
            <a:br>
              <a:rPr lang="en-US" sz="2000" dirty="0" smtClean="0"/>
            </a:br>
            <a:r>
              <a:rPr lang="en-US" sz="2000" dirty="0" smtClean="0"/>
              <a:t>rising supply in Russia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*No clear trend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8119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</a:t>
            </a:r>
            <a:br>
              <a:rPr lang="en-US" b="1" dirty="0" smtClean="0"/>
            </a:br>
            <a:r>
              <a:rPr lang="en-US" b="1" dirty="0" smtClean="0"/>
              <a:t>December 26, 2011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64" y="3200400"/>
            <a:ext cx="3242072" cy="2161381"/>
          </a:xfrm>
        </p:spPr>
      </p:pic>
      <p:sp>
        <p:nvSpPr>
          <p:cNvPr id="5" name="TextBox 4"/>
          <p:cNvSpPr txBox="1"/>
          <p:nvPr/>
        </p:nvSpPr>
        <p:spPr>
          <a:xfrm>
            <a:off x="838200" y="2133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New Lunch!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15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681956"/>
            <a:ext cx="5810250" cy="4362450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 smtClean="0"/>
              <a:t>Stocks-run longs for a breakout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</a:t>
            </a:r>
            <a:r>
              <a:rPr lang="en-US" sz="2400" dirty="0" smtClean="0"/>
              <a:t>stand aside, wait for 2.6% yield to sell</a:t>
            </a:r>
            <a:br>
              <a:rPr lang="en-US" sz="2400" dirty="0" smtClean="0"/>
            </a:br>
            <a:r>
              <a:rPr lang="en-US" sz="2400" dirty="0" smtClean="0"/>
              <a:t>   TBT to rally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stand aside, wait for a dip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Currencies-get ready to sell Euro rallies </a:t>
            </a:r>
            <a:r>
              <a:rPr lang="en-US" sz="2400" dirty="0" smtClean="0"/>
              <a:t>higher, $1.40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Metals-buy silver, gold has run too far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</a:t>
            </a:r>
            <a:br>
              <a:rPr lang="en-US" sz="2400" dirty="0" smtClean="0"/>
            </a:br>
            <a:r>
              <a:rPr lang="en-US" sz="2400" dirty="0" smtClean="0"/>
              <a:t>*The ags – </a:t>
            </a:r>
            <a:r>
              <a:rPr lang="en-US" sz="2400" dirty="0" smtClean="0"/>
              <a:t>stand aside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estate-bouncing along a bottom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November </a:t>
            </a:r>
            <a:r>
              <a:rPr lang="en-US" sz="2400" dirty="0" smtClean="0"/>
              <a:t>30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08911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www.madhedgefundtrader.cpm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r>
              <a:rPr lang="en-US" sz="2000" dirty="0" smtClean="0"/>
              <a:t>Tues</a:t>
            </a:r>
            <a:r>
              <a:rPr lang="en-US" sz="2000" dirty="0" smtClean="0"/>
              <a:t>day </a:t>
            </a:r>
            <a:r>
              <a:rPr lang="en-US" sz="2000" dirty="0" smtClean="0"/>
              <a:t>Figures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*October </a:t>
            </a:r>
            <a:r>
              <a:rPr lang="en-US" sz="2800" dirty="0" smtClean="0"/>
              <a:t>+3.15%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*First 48 </a:t>
            </a:r>
            <a:r>
              <a:rPr lang="en-US" dirty="0"/>
              <a:t>weeks of Trading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smtClean="0"/>
              <a:t>47</a:t>
            </a:r>
            <a:r>
              <a:rPr lang="en-US" dirty="0" smtClean="0"/>
              <a:t>.17%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</a:t>
            </a:r>
            <a:r>
              <a:rPr lang="en-US" sz="2000" dirty="0"/>
              <a:t>8</a:t>
            </a:r>
            <a:r>
              <a:rPr lang="en-US" sz="2000" dirty="0" smtClean="0"/>
              <a:t>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/>
              <a:t>since </a:t>
            </a:r>
            <a:r>
              <a:rPr lang="en-US" sz="2000" dirty="0" smtClean="0"/>
              <a:t>December</a:t>
            </a:r>
            <a:r>
              <a:rPr lang="en-US" sz="2000" dirty="0"/>
              <a:t>, </a:t>
            </a:r>
            <a:r>
              <a:rPr lang="en-US" sz="2000" dirty="0" smtClean="0"/>
              <a:t>2010 a 36.8%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46 out of 55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84% success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Trade or Die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35777"/>
              </p:ext>
            </p:extLst>
          </p:nvPr>
        </p:nvGraphicFramePr>
        <p:xfrm>
          <a:off x="4724400" y="3048000"/>
          <a:ext cx="4076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945104"/>
              </p:ext>
            </p:extLst>
          </p:nvPr>
        </p:nvGraphicFramePr>
        <p:xfrm>
          <a:off x="4648200" y="2438400"/>
          <a:ext cx="3657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8600" y="2895600"/>
            <a:ext cx="3962400" cy="2971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28324"/>
              </p:ext>
            </p:extLst>
          </p:nvPr>
        </p:nvGraphicFramePr>
        <p:xfrm>
          <a:off x="838200" y="1371600"/>
          <a:ext cx="2930031" cy="452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931"/>
                <a:gridCol w="1073100"/>
              </a:tblGrid>
              <a:tr h="261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Mad Hedge Fund Trader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Trading Book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61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Asset Class Breakdown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Risk Adjusted Basis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current capital at risk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Risk On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bonds (TBT)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13.60%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equity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2.50%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silver (SLV)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Risk Off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  <a:tr h="289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1" marR="9351" marT="9351" marB="0" anchor="b"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172024"/>
              </p:ext>
            </p:extLst>
          </p:nvPr>
        </p:nvGraphicFramePr>
        <p:xfrm>
          <a:off x="4800600" y="2209800"/>
          <a:ext cx="3657600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/>
              <a:t>The economic data is mostly positive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*Weekly jobless claims down to 397,000,</a:t>
            </a:r>
            <a:br>
              <a:rPr lang="en-US" dirty="0" smtClean="0"/>
            </a:br>
            <a:r>
              <a:rPr lang="en-US" dirty="0" smtClean="0"/>
              <a:t>    under 400,000 is </a:t>
            </a:r>
            <a:r>
              <a:rPr lang="en-US" dirty="0" smtClean="0"/>
              <a:t>key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*Government and private job offerings at</a:t>
            </a:r>
            <a:br>
              <a:rPr lang="en-US" dirty="0" smtClean="0"/>
            </a:br>
            <a:r>
              <a:rPr lang="en-US" dirty="0" smtClean="0"/>
              <a:t>3.35 million, a 3 year high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*Purchasing managers index improving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*Companies are knocking the cover off</a:t>
            </a:r>
            <a:br>
              <a:rPr lang="en-US" dirty="0" smtClean="0"/>
            </a:br>
            <a:r>
              <a:rPr lang="en-US" dirty="0" smtClean="0"/>
              <a:t>the ball on earnings-17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*Q3 GDP at 2.5%, better than expected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*Crash absence is a boost to managers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consistent with a low 2.0% GDP growth rate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352800" cy="22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Three Black Swans</a:t>
            </a:r>
            <a:br>
              <a:rPr lang="en-US" sz="2800" dirty="0" smtClean="0"/>
            </a:br>
            <a:r>
              <a:rPr lang="en-US" sz="2000" dirty="0" smtClean="0"/>
              <a:t>Surprises not discounted by the market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56" y="1600200"/>
            <a:ext cx="2444376" cy="2438400"/>
          </a:xfrm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u="sng" dirty="0" smtClean="0"/>
              <a:t>ECB cuts interest rate</a:t>
            </a:r>
            <a:r>
              <a:rPr lang="en-US" dirty="0" smtClean="0"/>
              <a:t>, Trichet retirement paves the way for Draghi action, there’s a new fire chief in town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b="1" u="sng" dirty="0" smtClean="0"/>
              <a:t>Supercommittee Surprise </a:t>
            </a:r>
            <a:r>
              <a:rPr lang="en-US" dirty="0" smtClean="0"/>
              <a:t>compromise</a:t>
            </a:r>
            <a:br>
              <a:rPr lang="en-US" dirty="0" smtClean="0"/>
            </a:br>
            <a:r>
              <a:rPr lang="en-US" dirty="0" smtClean="0"/>
              <a:t>$4 trillion compromise from last summer is revived, Dow rallies 1,000 points by year end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b="1" u="sng" dirty="0" smtClean="0"/>
              <a:t>China cuts interest rates</a:t>
            </a:r>
            <a:br>
              <a:rPr lang="en-US" b="1" u="sng" dirty="0" smtClean="0"/>
            </a:br>
            <a:r>
              <a:rPr lang="en-US" dirty="0" smtClean="0"/>
              <a:t>declares victory on inflation, says risks to economy are now on the downside, its off to the races for emerging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7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*Are not buying this rally at all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*Yields hovering at 60 year lows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*Junk bond stabilizing after massive rally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*Who is telling the truth, bonds or equities?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*Answer: Short term = equities, long term = bonds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57300"/>
            <a:ext cx="310242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264</Words>
  <Application>Microsoft Office PowerPoint</Application>
  <PresentationFormat>On-screen Show (4:3)</PresentationFormat>
  <Paragraphs>81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Please Stand By for John Thomas Wednesday, November 9, 2011 Trade Alert Service</vt:lpstr>
      <vt:lpstr> The Mad Hedge Fund Trader Watch Out for the Upside Surprise</vt:lpstr>
      <vt:lpstr>MHFT Global Strategy Luncheons Buy tickets at www.madhedgefundtrader.com </vt:lpstr>
      <vt:lpstr>MHFT Global Strategy Luncheons Buy tickets at www.madhedgefundtrader.com </vt:lpstr>
      <vt:lpstr>Trade Alert Performance Tuesday Figures</vt:lpstr>
      <vt:lpstr>Portfolio Review Trade or Die </vt:lpstr>
      <vt:lpstr>The Economy </vt:lpstr>
      <vt:lpstr>The Three Black Swans Surprises not discounted by the market</vt:lpstr>
      <vt:lpstr>Bonds</vt:lpstr>
      <vt:lpstr>(TLT)</vt:lpstr>
      <vt:lpstr>(TBT)</vt:lpstr>
      <vt:lpstr>(JNK)</vt:lpstr>
      <vt:lpstr>Stocks </vt:lpstr>
      <vt:lpstr>(SPX)</vt:lpstr>
      <vt:lpstr>Russell 2000 (IWM)</vt:lpstr>
      <vt:lpstr>Financials (XLF)</vt:lpstr>
      <vt:lpstr>Caterpillar (CAT)</vt:lpstr>
      <vt:lpstr>Freeport McMoRan (FCX)</vt:lpstr>
      <vt:lpstr>(VIX)</vt:lpstr>
      <vt:lpstr>The Dollar</vt:lpstr>
      <vt:lpstr>(UUP)</vt:lpstr>
      <vt:lpstr>(FXE)</vt:lpstr>
      <vt:lpstr>Another Euro Chart</vt:lpstr>
      <vt:lpstr>Australian Dollar (FXA)</vt:lpstr>
      <vt:lpstr>(YCS)</vt:lpstr>
      <vt:lpstr>Energy</vt:lpstr>
      <vt:lpstr>Crude</vt:lpstr>
      <vt:lpstr>OIL </vt:lpstr>
      <vt:lpstr>Natural Gas</vt:lpstr>
      <vt:lpstr>Alpha Natural Resources (ANR)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www.madhedgefundtrader.cpm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926</cp:revision>
  <dcterms:created xsi:type="dcterms:W3CDTF">2009-05-20T21:55:50Z</dcterms:created>
  <dcterms:modified xsi:type="dcterms:W3CDTF">2011-11-09T05:38:55Z</dcterms:modified>
</cp:coreProperties>
</file>