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53" r:id="rId2"/>
    <p:sldId id="256" r:id="rId3"/>
    <p:sldId id="505" r:id="rId4"/>
    <p:sldId id="504" r:id="rId5"/>
    <p:sldId id="354" r:id="rId6"/>
    <p:sldId id="355" r:id="rId7"/>
    <p:sldId id="540" r:id="rId8"/>
    <p:sldId id="447" r:id="rId9"/>
    <p:sldId id="569" r:id="rId10"/>
    <p:sldId id="503" r:id="rId11"/>
    <p:sldId id="437" r:id="rId12"/>
    <p:sldId id="438" r:id="rId13"/>
    <p:sldId id="541" r:id="rId14"/>
    <p:sldId id="439" r:id="rId15"/>
    <p:sldId id="466" r:id="rId16"/>
    <p:sldId id="565" r:id="rId17"/>
    <p:sldId id="498" r:id="rId18"/>
    <p:sldId id="420" r:id="rId19"/>
    <p:sldId id="431" r:id="rId20"/>
    <p:sldId id="490" r:id="rId21"/>
    <p:sldId id="542" r:id="rId22"/>
    <p:sldId id="543" r:id="rId23"/>
    <p:sldId id="570" r:id="rId24"/>
    <p:sldId id="561" r:id="rId25"/>
    <p:sldId id="514" r:id="rId26"/>
    <p:sldId id="530" r:id="rId27"/>
    <p:sldId id="568" r:id="rId28"/>
    <p:sldId id="443" r:id="rId29"/>
    <p:sldId id="444" r:id="rId30"/>
    <p:sldId id="562" r:id="rId31"/>
    <p:sldId id="454" r:id="rId32"/>
    <p:sldId id="497" r:id="rId33"/>
    <p:sldId id="448" r:id="rId34"/>
    <p:sldId id="457" r:id="rId35"/>
    <p:sldId id="470" r:id="rId36"/>
    <p:sldId id="434" r:id="rId37"/>
    <p:sldId id="465" r:id="rId38"/>
    <p:sldId id="433" r:id="rId39"/>
    <p:sldId id="427" r:id="rId40"/>
    <p:sldId id="428" r:id="rId41"/>
    <p:sldId id="450" r:id="rId42"/>
    <p:sldId id="451" r:id="rId43"/>
    <p:sldId id="440" r:id="rId44"/>
    <p:sldId id="442" r:id="rId45"/>
    <p:sldId id="501" r:id="rId46"/>
    <p:sldId id="449" r:id="rId47"/>
    <p:sldId id="567" r:id="rId48"/>
    <p:sldId id="360" r:id="rId49"/>
    <p:sldId id="29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6" autoAdjust="0"/>
    <p:restoredTop sz="96196" autoAdjust="0"/>
  </p:normalViewPr>
  <p:slideViewPr>
    <p:cSldViewPr>
      <p:cViewPr>
        <p:scale>
          <a:sx n="107" d="100"/>
          <a:sy n="107" d="100"/>
        </p:scale>
        <p:origin x="-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  <c:pt idx="0">
                  <c:v>30.00%</c:v>
                </c:pt>
              </c:strCache>
            </c:strRef>
          </c:tx>
          <c:explosion val="25"/>
          <c:val>
            <c:numRef>
              <c:f>Sheet1!$B$14:$B$22</c:f>
              <c:numCache>
                <c:formatCode>0.00%</c:formatCode>
                <c:ptCount val="9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0.1</c:v>
                </c:pt>
                <c:pt idx="7">
                  <c:v>-0.05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September 24, 2012, 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The Short Term Trend is Up</a:t>
            </a:r>
            <a:br>
              <a:rPr lang="en-US" sz="2400" dirty="0" smtClean="0"/>
            </a:br>
            <a:r>
              <a:rPr lang="en-US" sz="2400" dirty="0" smtClean="0"/>
              <a:t>Break 400,000 and the double dip threat is on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943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week moving average at 368,250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410200" cy="338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Bonds-Still churning </a:t>
            </a:r>
            <a:r>
              <a:rPr lang="en-US" sz="2800" dirty="0" smtClean="0"/>
              <a:t>at the top</a:t>
            </a:r>
            <a:br>
              <a:rPr lang="en-US" sz="2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*the 1.40% - 1.90% range holds, could be our</a:t>
            </a:r>
            <a:br>
              <a:rPr lang="en-US" sz="2000" dirty="0" smtClean="0"/>
            </a:br>
            <a:r>
              <a:rPr lang="en-US" sz="2000" dirty="0" smtClean="0"/>
              <a:t>range for </a:t>
            </a:r>
            <a:r>
              <a:rPr lang="en-US" sz="2000" dirty="0" smtClean="0"/>
              <a:t>years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*Look to sell spread spreads outside these ranges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*Is the final top in?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*$40 billion a month in MBS buying</a:t>
            </a:r>
            <a:br>
              <a:rPr lang="en-US" sz="2000" dirty="0" smtClean="0"/>
            </a:br>
            <a:r>
              <a:rPr lang="en-US" sz="2000" dirty="0" smtClean="0"/>
              <a:t>scares investors out of Treasuries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*Record junk issuance continues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*More European scares kill rally there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19400"/>
            <a:ext cx="2328862" cy="21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(TNX) 1.40%-1.70% Range Holding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Stocks-The chop sideways scenario is looking good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</a:t>
            </a:r>
            <a:r>
              <a:rPr lang="en-US" sz="1800" dirty="0" smtClean="0"/>
              <a:t>QE3 raises the floor below stocks, but they won’t</a:t>
            </a:r>
            <a:br>
              <a:rPr lang="en-US" sz="1800" dirty="0" smtClean="0"/>
            </a:br>
            <a:r>
              <a:rPr lang="en-US" sz="1800" dirty="0" smtClean="0"/>
              <a:t>rise much either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*Instead of a Dow 10,000 floor, it is more</a:t>
            </a:r>
            <a:br>
              <a:rPr lang="en-US" sz="1800" dirty="0" smtClean="0"/>
            </a:br>
            <a:r>
              <a:rPr lang="en-US" sz="1800" dirty="0" smtClean="0"/>
              <a:t>like 12,000, the June low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*Any substantial sell off will be met my more</a:t>
            </a:r>
            <a:br>
              <a:rPr lang="en-US" sz="1800" dirty="0" smtClean="0"/>
            </a:br>
            <a:r>
              <a:rPr lang="en-US" sz="1800" dirty="0" smtClean="0"/>
              <a:t>aggressive Fed action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</a:t>
            </a:r>
            <a:br>
              <a:rPr lang="en-US" sz="1800" dirty="0" smtClean="0"/>
            </a:br>
            <a:r>
              <a:rPr lang="en-US" sz="1800" dirty="0" smtClean="0"/>
              <a:t>*VIX could enter a long sleep here of range</a:t>
            </a:r>
            <a:br>
              <a:rPr lang="en-US" sz="1800" dirty="0" smtClean="0"/>
            </a:br>
            <a:r>
              <a:rPr lang="en-US" sz="1800" dirty="0" smtClean="0"/>
              <a:t>trading at the bottom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 dramatically shrunk book going into the decision</a:t>
            </a:r>
            <a:br>
              <a:rPr lang="en-US" sz="1800" dirty="0" smtClean="0"/>
            </a:br>
            <a:r>
              <a:rPr lang="en-US" sz="1800" dirty="0" smtClean="0"/>
              <a:t>covered all short puts, running small long </a:t>
            </a:r>
            <a:r>
              <a:rPr lang="en-US" sz="1800" dirty="0" smtClean="0"/>
              <a:t>puts,</a:t>
            </a:r>
            <a:br>
              <a:rPr lang="en-US" sz="1800" dirty="0" smtClean="0"/>
            </a:br>
            <a:r>
              <a:rPr lang="en-US" sz="1800" dirty="0" smtClean="0"/>
              <a:t>was the right thing to do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Last rally before 2013 recession?</a:t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</a:t>
            </a:r>
            <a:r>
              <a:rPr lang="en-US" sz="3600" dirty="0" smtClean="0"/>
              <a:t>)-</a:t>
            </a:r>
            <a:r>
              <a:rPr lang="en-US" sz="1800" dirty="0" smtClean="0"/>
              <a:t>the bottom is in, but the top also?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</a:t>
            </a:r>
            <a:r>
              <a:rPr lang="en-US" sz="3600" dirty="0" smtClean="0"/>
              <a:t>)-</a:t>
            </a:r>
            <a:r>
              <a:rPr lang="en-US" sz="2000" dirty="0" smtClean="0"/>
              <a:t>Going to sleep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“Doing the </a:t>
            </a:r>
            <a:r>
              <a:rPr lang="en-US" sz="2800" dirty="0" smtClean="0"/>
              <a:t>Backflip</a:t>
            </a:r>
            <a:r>
              <a:rPr lang="en-US" sz="2800" dirty="0" smtClean="0"/>
              <a:t>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September,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2342334" cy="217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(AAPL)-</a:t>
            </a:r>
            <a:r>
              <a:rPr lang="en-US" sz="1800" dirty="0" smtClean="0"/>
              <a:t>Long the $620-$650 Call spread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buy </a:t>
            </a:r>
            <a:r>
              <a:rPr lang="en-US" sz="2400" dirty="0" smtClean="0"/>
              <a:t>this </a:t>
            </a:r>
            <a:r>
              <a:rPr lang="en-US" sz="2400" dirty="0" smtClean="0"/>
              <a:t>dip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(GOOG)-</a:t>
            </a:r>
            <a:br>
              <a:rPr lang="en-US" sz="3600" dirty="0" smtClean="0"/>
            </a:br>
            <a:r>
              <a:rPr lang="en-US" sz="1800" dirty="0" smtClean="0"/>
              <a:t>Long the December $650-$680 Call Spread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098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(FCX</a:t>
            </a:r>
            <a:r>
              <a:rPr lang="en-US" sz="3600" dirty="0"/>
              <a:t>) </a:t>
            </a:r>
            <a:r>
              <a:rPr lang="en-US" sz="2400" dirty="0" smtClean="0"/>
              <a:t>No follow through on the</a:t>
            </a:r>
            <a:r>
              <a:rPr lang="en-US" sz="3600" dirty="0" smtClean="0"/>
              <a:t> </a:t>
            </a:r>
            <a:r>
              <a:rPr lang="en-US" sz="2400" dirty="0" smtClean="0"/>
              <a:t>China </a:t>
            </a:r>
            <a:r>
              <a:rPr lang="en-US" sz="2400" dirty="0"/>
              <a:t>bounce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2349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</a:t>
            </a:r>
            <a:r>
              <a:rPr lang="en-US" sz="3600" dirty="0" smtClean="0"/>
              <a:t>CAT</a:t>
            </a:r>
            <a:r>
              <a:rPr lang="en-US" sz="3600" dirty="0" smtClean="0"/>
              <a:t>)-</a:t>
            </a:r>
            <a:r>
              <a:rPr lang="en-US" sz="1800" dirty="0" smtClean="0"/>
              <a:t>the short I missed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7630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(BAC)-</a:t>
            </a:r>
            <a:r>
              <a:rPr lang="en-US" sz="2800" dirty="0" smtClean="0"/>
              <a:t>What is going on?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Shanghai-</a:t>
            </a:r>
            <a:r>
              <a:rPr lang="en-US" sz="2400" dirty="0" smtClean="0"/>
              <a:t>Is it Real?</a:t>
            </a:r>
            <a:br>
              <a:rPr lang="en-US" sz="2400" dirty="0" smtClean="0"/>
            </a:br>
            <a:r>
              <a:rPr lang="en-US" sz="2400" dirty="0" smtClean="0"/>
              <a:t>Wait for the double bottom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My Post Fed Shopping List</a:t>
            </a:r>
            <a:br>
              <a:rPr lang="en-US" sz="3600" dirty="0" smtClean="0"/>
            </a:br>
            <a:r>
              <a:rPr lang="en-US" sz="1800" dirty="0" smtClean="0"/>
              <a:t>Stocks to buy on the dip</a:t>
            </a:r>
            <a:br>
              <a:rPr lang="en-US" sz="1800" dirty="0" smtClean="0"/>
            </a:br>
            <a:r>
              <a:rPr lang="en-US" sz="1800" dirty="0" smtClean="0"/>
              <a:t>November, December, January Deep in-the-money Calls Spreads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Apple (AAPL)</a:t>
            </a:r>
            <a:br>
              <a:rPr lang="en-US" sz="2800" dirty="0" smtClean="0"/>
            </a:br>
            <a:r>
              <a:rPr lang="en-US" sz="2800" dirty="0" smtClean="0"/>
              <a:t>Google (GOOG)</a:t>
            </a:r>
            <a:br>
              <a:rPr lang="en-US" sz="2800" dirty="0" smtClean="0"/>
            </a:br>
            <a:r>
              <a:rPr lang="en-US" sz="2800" dirty="0" smtClean="0"/>
              <a:t>Disney (DIS)</a:t>
            </a:r>
            <a:br>
              <a:rPr lang="en-US" sz="2800" dirty="0" smtClean="0"/>
            </a:br>
            <a:r>
              <a:rPr lang="en-US" sz="2800" dirty="0" smtClean="0"/>
              <a:t>JP Morgan (JPM)</a:t>
            </a:r>
            <a:br>
              <a:rPr lang="en-US" sz="2800" dirty="0" smtClean="0"/>
            </a:br>
            <a:r>
              <a:rPr lang="en-US" sz="2800" dirty="0" smtClean="0"/>
              <a:t>Boeing (BA)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3378200" cy="26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br>
              <a:rPr lang="en-US" sz="3200" dirty="0" smtClean="0"/>
            </a:br>
            <a:r>
              <a:rPr lang="en-US" sz="1600" dirty="0"/>
              <a:t>P</a:t>
            </a:r>
            <a:r>
              <a:rPr lang="en-US" sz="1600" dirty="0" smtClean="0"/>
              <a:t>ressing dollar longs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*QE3 is hugely dollar negative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 smtClean="0"/>
              <a:t>Euro is rolling over again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*Missed the Euro short at $1.32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 smtClean="0"/>
              <a:t>Yen is still stagnating, </a:t>
            </a:r>
            <a:r>
              <a:rPr lang="en-US" sz="2000" dirty="0" smtClean="0"/>
              <a:t>getting</a:t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 smtClean="0"/>
              <a:t>weak dollar push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 smtClean="0"/>
              <a:t>Ausie rolled over once again on</a:t>
            </a:r>
            <a:br>
              <a:rPr lang="en-US" sz="2000" dirty="0" smtClean="0"/>
            </a:br>
            <a:r>
              <a:rPr lang="en-US" sz="2000" dirty="0" smtClean="0"/>
              <a:t>weak China market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competitive devaluation is on,</a:t>
            </a:r>
            <a:br>
              <a:rPr lang="en-US" sz="2000" dirty="0" smtClean="0"/>
            </a:br>
            <a:r>
              <a:rPr lang="en-US" sz="2000" dirty="0" smtClean="0"/>
              <a:t>the race to the bottom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0"/>
            <a:ext cx="4292600" cy="25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br>
              <a:rPr lang="en-US" sz="3200" dirty="0" smtClean="0"/>
            </a:br>
            <a:r>
              <a:rPr lang="en-US" sz="2400" dirty="0" smtClean="0"/>
              <a:t>Close to the May bottom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September 28 Las Vegas</a:t>
            </a:r>
            <a:br>
              <a:rPr lang="en-US" sz="2400" dirty="0" smtClean="0"/>
            </a:br>
            <a:r>
              <a:rPr lang="en-US" sz="2400" dirty="0" smtClean="0"/>
              <a:t>October 19 Washington DC</a:t>
            </a:r>
            <a:br>
              <a:rPr lang="en-US" sz="2400" dirty="0" smtClean="0"/>
            </a:br>
            <a:r>
              <a:rPr lang="en-US" sz="2400" dirty="0" smtClean="0"/>
              <a:t>October 26 San Francisco</a:t>
            </a:r>
            <a:br>
              <a:rPr lang="en-US" sz="2400" dirty="0" smtClean="0"/>
            </a:br>
            <a:r>
              <a:rPr lang="en-US" sz="2400" b="1" dirty="0" smtClean="0"/>
              <a:t>November 7 Houston</a:t>
            </a:r>
            <a:br>
              <a:rPr lang="en-US" sz="2400" b="1" dirty="0" smtClean="0"/>
            </a:br>
            <a:r>
              <a:rPr lang="en-US" sz="2400" dirty="0" smtClean="0"/>
              <a:t>November 8 Orlando</a:t>
            </a:r>
            <a:br>
              <a:rPr lang="en-US" sz="2400" dirty="0" smtClean="0"/>
            </a:br>
            <a:r>
              <a:rPr lang="en-US" sz="2400" dirty="0" smtClean="0"/>
              <a:t>January 3, 2013 Chicago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br>
              <a:rPr lang="en-US" sz="3200" dirty="0" smtClean="0"/>
            </a:br>
            <a:r>
              <a:rPr lang="en-US" sz="1800" dirty="0" smtClean="0"/>
              <a:t>Heartbreak Alert!</a:t>
            </a:r>
            <a:br>
              <a:rPr lang="en-US" sz="1800" dirty="0" smtClean="0"/>
            </a:br>
            <a:r>
              <a:rPr lang="en-US" sz="1800" dirty="0" smtClean="0"/>
              <a:t>$105-$108 September call spread expired out of the money!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br>
              <a:rPr lang="en-US" sz="3600" dirty="0" smtClean="0"/>
            </a:br>
            <a:r>
              <a:rPr lang="en-US" sz="2000" dirty="0" smtClean="0"/>
              <a:t>Heartbreak </a:t>
            </a:r>
            <a:r>
              <a:rPr lang="en-US" sz="2000" dirty="0"/>
              <a:t>Alert!</a:t>
            </a:r>
            <a:br>
              <a:rPr lang="en-US" sz="2000" dirty="0"/>
            </a:br>
            <a:r>
              <a:rPr lang="en-US" sz="2000" dirty="0"/>
              <a:t>$</a:t>
            </a:r>
            <a:r>
              <a:rPr lang="en-US" sz="2000" dirty="0" smtClean="0"/>
              <a:t>126-</a:t>
            </a:r>
            <a:r>
              <a:rPr lang="en-US" sz="2000" dirty="0"/>
              <a:t>$</a:t>
            </a:r>
            <a:r>
              <a:rPr lang="en-US" sz="2000" dirty="0" smtClean="0"/>
              <a:t>130 </a:t>
            </a:r>
            <a:r>
              <a:rPr lang="en-US" sz="2000" dirty="0"/>
              <a:t>September call spread expired out of the </a:t>
            </a:r>
            <a:r>
              <a:rPr lang="en-US" sz="2000" dirty="0" smtClean="0"/>
              <a:t>money!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br>
              <a:rPr lang="en-US" sz="3600" dirty="0" smtClean="0"/>
            </a:br>
            <a:r>
              <a:rPr lang="en-US" sz="1800" dirty="0" smtClean="0"/>
              <a:t>Bailed at the Top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*The surprise sell off after QE3,</a:t>
            </a:r>
            <a:br>
              <a:rPr lang="en-US" sz="1600" dirty="0" smtClean="0"/>
            </a:br>
            <a:r>
              <a:rPr lang="en-US" sz="1600" dirty="0" smtClean="0"/>
              <a:t>down 10% in six sessions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*Oversupply is overwhelming demand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*Slowing China is a big factor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*Saudi production ramp into yearend</a:t>
            </a:r>
            <a:br>
              <a:rPr lang="en-US" sz="1600" dirty="0" smtClean="0"/>
            </a:br>
            <a:r>
              <a:rPr lang="en-US" sz="1600" dirty="0" smtClean="0"/>
              <a:t>for political reasons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 smtClean="0"/>
              <a:t>Iraq, Canada, and Norway are</a:t>
            </a:r>
            <a:br>
              <a:rPr lang="en-US" sz="1600" dirty="0" smtClean="0"/>
            </a:br>
            <a:r>
              <a:rPr lang="en-US" sz="1600" dirty="0" smtClean="0"/>
              <a:t>ramping up production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*New US production comes online daily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 stealth parabolic leap in conservation?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*Oversupply still the driving factor for natural gas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2865416" cy="21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Crude-waiting for QE3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</a:t>
            </a:r>
            <a:r>
              <a:rPr lang="en-US" sz="3200" dirty="0" smtClean="0"/>
              <a:t>Gas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(CU)-China bounce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Precious Metals-My Favorite Asset Class</a:t>
            </a:r>
            <a:br>
              <a:rPr lang="en-US" sz="2800" dirty="0" smtClean="0"/>
            </a:br>
            <a:r>
              <a:rPr lang="en-US" sz="2800" dirty="0" smtClean="0"/>
              <a:t>The Big winner from QE3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*Seasonal strength continuing on schedule</a:t>
            </a:r>
            <a:br>
              <a:rPr lang="en-US" sz="1600" dirty="0" smtClean="0"/>
            </a:br>
            <a:r>
              <a:rPr lang="en-US" sz="1600" dirty="0" smtClean="0"/>
              <a:t>will run until February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*US, Europe, and China all doing</a:t>
            </a:r>
            <a:br>
              <a:rPr lang="en-US" sz="1600" dirty="0" smtClean="0"/>
            </a:br>
            <a:r>
              <a:rPr lang="en-US" sz="1600" dirty="0" smtClean="0"/>
              <a:t>simultaneous QE or-is hugely gold positive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 smtClean="0"/>
              <a:t>Taking a run at $</a:t>
            </a:r>
            <a:r>
              <a:rPr lang="en-US" sz="1600" dirty="0" smtClean="0"/>
              <a:t>1,922, $2,300 in 2013?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*Where is the silver volatility</a:t>
            </a:r>
            <a:br>
              <a:rPr lang="en-US" sz="1600" dirty="0" smtClean="0"/>
            </a:br>
            <a:r>
              <a:rPr lang="en-US" sz="1600" dirty="0" smtClean="0"/>
              <a:t>  economic demand vs. central bank demand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*Emerging market central bank buying is continuing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26045"/>
            <a:ext cx="271231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r>
              <a:rPr lang="en-US" sz="1800" dirty="0" smtClean="0"/>
              <a:t>-long the December $157-$162 call spread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295400" y="1905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Las Vegas</a:t>
            </a:r>
            <a:br>
              <a:rPr lang="en-US" b="1" dirty="0" smtClean="0"/>
            </a:br>
            <a:r>
              <a:rPr lang="en-US" b="1" dirty="0" smtClean="0"/>
              <a:t>September 28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1981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Washington, DC</a:t>
            </a:r>
            <a:br>
              <a:rPr lang="en-US" b="1" dirty="0" smtClean="0"/>
            </a:br>
            <a:r>
              <a:rPr lang="en-US" b="1" dirty="0" smtClean="0"/>
              <a:t>October 19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971800"/>
            <a:ext cx="3340100" cy="2768600"/>
          </a:xfrm>
          <a:prstGeom prst="rect">
            <a:avLst/>
          </a:prstGeom>
        </p:spPr>
      </p:pic>
      <p:pic>
        <p:nvPicPr>
          <p:cNvPr id="4" name="Picture 3" descr="Capito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69" y="2971800"/>
            <a:ext cx="375607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r>
              <a:rPr lang="en-US" sz="1800" dirty="0" smtClean="0"/>
              <a:t>-long </a:t>
            </a:r>
            <a:r>
              <a:rPr lang="en-US" sz="1800" dirty="0"/>
              <a:t>the December </a:t>
            </a:r>
            <a:r>
              <a:rPr lang="en-US" sz="1800" dirty="0" smtClean="0"/>
              <a:t>$28-31 </a:t>
            </a:r>
            <a:r>
              <a:rPr lang="en-US" sz="1800" dirty="0"/>
              <a:t>call spread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*Charts are clearly rolling over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*Soybeans led the upswing,</a:t>
            </a:r>
            <a:br>
              <a:rPr lang="en-US" sz="1800" dirty="0" smtClean="0"/>
            </a:br>
            <a:r>
              <a:rPr lang="en-US" sz="1800" dirty="0" smtClean="0"/>
              <a:t>now leading downturn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*Trade is out of season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*Dead money for now, no trade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3067050" cy="23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1600" dirty="0" smtClean="0"/>
              <a:t>No longer a drag, but a modest positive</a:t>
            </a:r>
            <a:br>
              <a:rPr lang="en-US" sz="1600" dirty="0" smtClean="0"/>
            </a:br>
            <a:r>
              <a:rPr lang="en-US" sz="1600" dirty="0" smtClean="0"/>
              <a:t>Rally will end when recession hits in 2013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1"/>
            <a:ext cx="6801046" cy="3581400"/>
          </a:xfrm>
        </p:spPr>
      </p:pic>
      <p:sp>
        <p:nvSpPr>
          <p:cNvPr id="3" name="TextBox 2"/>
          <p:cNvSpPr txBox="1"/>
          <p:nvPr/>
        </p:nvSpPr>
        <p:spPr>
          <a:xfrm>
            <a:off x="1066800" y="5420077"/>
            <a:ext cx="806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T</a:t>
            </a:r>
            <a:r>
              <a:rPr lang="en-US" dirty="0" smtClean="0"/>
              <a:t>wist</a:t>
            </a:r>
            <a:r>
              <a:rPr lang="en-US" dirty="0" smtClean="0"/>
              <a:t>” </a:t>
            </a:r>
            <a:r>
              <a:rPr lang="en-US" dirty="0" smtClean="0"/>
              <a:t>was extended </a:t>
            </a:r>
            <a:r>
              <a:rPr lang="en-US" dirty="0" smtClean="0"/>
              <a:t>to mortgage backed </a:t>
            </a:r>
            <a:r>
              <a:rPr lang="en-US" dirty="0" smtClean="0"/>
              <a:t>securities.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30 year fixed </a:t>
            </a:r>
            <a:r>
              <a:rPr lang="en-US" dirty="0" smtClean="0"/>
              <a:t>has plunged from </a:t>
            </a:r>
            <a:r>
              <a:rPr lang="en-US" dirty="0" smtClean="0"/>
              <a:t>3.75% to </a:t>
            </a:r>
            <a:r>
              <a:rPr lang="en-US" dirty="0" smtClean="0"/>
              <a:t>3.40</a:t>
            </a:r>
            <a:r>
              <a:rPr lang="en-US" dirty="0" smtClean="0"/>
              <a:t>%, lower to 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Pulte Homes (PHM)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10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Wait for the Fed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*Stocks- buy the dips</a:t>
            </a:r>
            <a:r>
              <a:rPr lang="en-US" sz="2000" dirty="0" smtClean="0"/>
              <a:t>, but trade, </a:t>
            </a:r>
            <a:r>
              <a:rPr lang="en-US" sz="2000" dirty="0" smtClean="0"/>
              <a:t>QE3has arrived</a:t>
            </a:r>
            <a:br>
              <a:rPr lang="en-US" sz="2000" dirty="0" smtClean="0"/>
            </a:br>
            <a:r>
              <a:rPr lang="en-US" sz="2000" dirty="0" smtClean="0"/>
              <a:t>*Bonds- sell rallies over a 1.50% yield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</a:t>
            </a:r>
            <a:r>
              <a:rPr lang="en-US" sz="2000" dirty="0" smtClean="0"/>
              <a:t>Commodities-short oil, stand aside related China commodities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</a:t>
            </a:r>
            <a:r>
              <a:rPr lang="en-US" sz="2000" dirty="0" smtClean="0"/>
              <a:t>Currencies- Euro stand aside, too </a:t>
            </a:r>
            <a:r>
              <a:rPr lang="en-US" sz="2000" dirty="0" smtClean="0"/>
              <a:t>late</a:t>
            </a:r>
            <a:r>
              <a:rPr lang="en-US" sz="2000" dirty="0" smtClean="0"/>
              <a:t> </a:t>
            </a:r>
            <a:r>
              <a:rPr lang="en-US" sz="2000" dirty="0" smtClean="0"/>
              <a:t>to sell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Precious </a:t>
            </a:r>
            <a:r>
              <a:rPr lang="en-US" sz="2000" dirty="0" smtClean="0"/>
              <a:t>Metals – buy the dips aggressively, loves QE3</a:t>
            </a:r>
            <a:br>
              <a:rPr lang="en-US" sz="2000" dirty="0" smtClean="0"/>
            </a:br>
            <a:r>
              <a:rPr lang="en-US" sz="2000" dirty="0" smtClean="0"/>
              <a:t>*Volatility-stand </a:t>
            </a:r>
            <a:r>
              <a:rPr lang="en-US" sz="2000" dirty="0" smtClean="0"/>
              <a:t>aside, will bounce along bottom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ags – stand aside, has gone dead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Real </a:t>
            </a:r>
            <a:r>
              <a:rPr lang="en-US" sz="2000" dirty="0" smtClean="0"/>
              <a:t>estate- rent, don’t buy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Next Webinar is on Wednesday, October 10</a:t>
            </a:r>
            <a:br>
              <a:rPr lang="en-US" sz="2400" dirty="0" smtClean="0"/>
            </a:br>
            <a:r>
              <a:rPr lang="en-US" sz="2400" dirty="0" smtClean="0"/>
              <a:t>12:00 noon EST from San Francisco, California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3200" dirty="0" smtClean="0"/>
              <a:t>New All Time High!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*September MTD </a:t>
            </a:r>
            <a:r>
              <a:rPr lang="en-US" sz="2400" dirty="0" smtClean="0"/>
              <a:t>+</a:t>
            </a:r>
            <a:r>
              <a:rPr lang="en-US" sz="2400" dirty="0" smtClean="0"/>
              <a:t>1.58</a:t>
            </a:r>
            <a:r>
              <a:rPr lang="en-US" sz="2400" dirty="0" smtClean="0"/>
              <a:t>%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*2012 YTD </a:t>
            </a:r>
            <a:r>
              <a:rPr lang="en-US" sz="2000" dirty="0" smtClean="0"/>
              <a:t>+</a:t>
            </a:r>
            <a:r>
              <a:rPr lang="en-US" sz="2000" dirty="0" smtClean="0"/>
              <a:t>17.8</a:t>
            </a:r>
            <a:r>
              <a:rPr lang="en-US" sz="2000" dirty="0" smtClean="0"/>
              <a:t>%, </a:t>
            </a:r>
            <a:r>
              <a:rPr lang="en-US" sz="2000" dirty="0" smtClean="0"/>
              <a:t>Beating the </a:t>
            </a:r>
            <a:br>
              <a:rPr lang="en-US" sz="2000" dirty="0" smtClean="0"/>
            </a:br>
            <a:r>
              <a:rPr lang="en-US" sz="2000" dirty="0" smtClean="0"/>
              <a:t>Dow by </a:t>
            </a:r>
            <a:r>
              <a:rPr lang="en-US" sz="2000" dirty="0" smtClean="0"/>
              <a:t>7.9</a:t>
            </a:r>
            <a:r>
              <a:rPr lang="en-US" sz="2000" dirty="0" smtClean="0"/>
              <a:t>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 smtClean="0"/>
              <a:t>First </a:t>
            </a:r>
            <a:r>
              <a:rPr lang="en-US" sz="2400" dirty="0" smtClean="0"/>
              <a:t>96 </a:t>
            </a:r>
            <a:r>
              <a:rPr lang="en-US" sz="2400" dirty="0"/>
              <a:t>weeks of </a:t>
            </a:r>
            <a:r>
              <a:rPr lang="en-US" sz="2400" dirty="0" smtClean="0"/>
              <a:t>Trading + </a:t>
            </a:r>
            <a:r>
              <a:rPr lang="en-US" sz="2400" dirty="0" smtClean="0"/>
              <a:t>58</a:t>
            </a:r>
            <a:r>
              <a:rPr lang="en-US" sz="2400" dirty="0" smtClean="0"/>
              <a:t>%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</a:t>
            </a:r>
            <a:r>
              <a:rPr lang="en-US" sz="2000" dirty="0" smtClean="0"/>
              <a:t>17</a:t>
            </a:r>
            <a:r>
              <a:rPr lang="en-US" sz="2000" dirty="0" smtClean="0"/>
              <a:t>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 </a:t>
            </a:r>
            <a:r>
              <a:rPr lang="en-US" sz="2000" dirty="0" smtClean="0"/>
              <a:t>41</a:t>
            </a:r>
            <a:r>
              <a:rPr lang="en-US" sz="2000" dirty="0" smtClean="0"/>
              <a:t>% </a:t>
            </a:r>
            <a:r>
              <a:rPr lang="en-US" sz="2000" dirty="0" smtClean="0"/>
              <a:t>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86 </a:t>
            </a:r>
            <a:r>
              <a:rPr lang="en-US" sz="2000" dirty="0" smtClean="0"/>
              <a:t>out of </a:t>
            </a:r>
            <a:r>
              <a:rPr lang="en-US" sz="2000" dirty="0" smtClean="0"/>
              <a:t>122 </a:t>
            </a:r>
            <a:r>
              <a:rPr lang="en-US" sz="2000" dirty="0" smtClean="0"/>
              <a:t>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70.5% </a:t>
            </a:r>
            <a:r>
              <a:rPr lang="en-US" u="sng" dirty="0" smtClean="0"/>
              <a:t>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The QE3 Trading Book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540622"/>
              </p:ext>
            </p:extLst>
          </p:nvPr>
        </p:nvGraphicFramePr>
        <p:xfrm>
          <a:off x="5181600" y="2286000"/>
          <a:ext cx="3514726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22214"/>
              </p:ext>
            </p:extLst>
          </p:nvPr>
        </p:nvGraphicFramePr>
        <p:xfrm>
          <a:off x="1143000" y="1676400"/>
          <a:ext cx="3275368" cy="4525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954"/>
                <a:gridCol w="855414"/>
              </a:tblGrid>
              <a:tr h="208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Mad Hedge Fund Trader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08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Trading Book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08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Asset Class Breakdown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08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Risk Adjusted Basis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current capital at risk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On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(GLD) $157-$162 Calls Spread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(AAPL) $620-$650 Call spread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(GOOG) $650-$680 Call spread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(SLV) $28-$31 call spread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Off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(USO) $32.50-$35 Put spread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-5.00%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 net position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75.00%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Inception-New All Time High</a:t>
            </a:r>
            <a:br>
              <a:rPr lang="en-US" sz="2800" dirty="0" smtClean="0"/>
            </a:br>
            <a:r>
              <a:rPr lang="en-US" sz="2800" dirty="0" smtClean="0"/>
              <a:t>+</a:t>
            </a:r>
            <a:r>
              <a:rPr lang="en-US" sz="2800" dirty="0" smtClean="0"/>
              <a:t>31.6% </a:t>
            </a:r>
            <a:r>
              <a:rPr lang="en-US" sz="2800" dirty="0" smtClean="0"/>
              <a:t>Average Annualized Return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45" y="2052445"/>
            <a:ext cx="6603108" cy="396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smtClean="0"/>
              <a:t>Economy-bad data still coming through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867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*</a:t>
            </a:r>
            <a:r>
              <a:rPr lang="en-US" sz="1600" dirty="0" smtClean="0">
                <a:solidFill>
                  <a:srgbClr val="00B050"/>
                </a:solidFill>
              </a:rPr>
              <a:t>August Housing starts +2.3% annualized,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750,000 annual rate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*August existing home sales +7.8%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>
                <a:solidFill>
                  <a:srgbClr val="00B050"/>
                </a:solidFill>
              </a:rPr>
              <a:t>*Case-Shiller real estate data is turning </a:t>
            </a:r>
            <a:r>
              <a:rPr lang="en-US" sz="1600" dirty="0" smtClean="0">
                <a:solidFill>
                  <a:srgbClr val="00B050"/>
                </a:solidFill>
              </a:rPr>
              <a:t>positive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*US August industrial production 0.6% to 1.2%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*August capacity utilization 79.3% down to 78.2%</a:t>
            </a: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>
                <a:solidFill>
                  <a:srgbClr val="FF0000"/>
                </a:solidFill>
              </a:rPr>
              <a:t>Weekly jobless claims up </a:t>
            </a:r>
            <a:r>
              <a:rPr lang="en-US" sz="1600" dirty="0" smtClean="0">
                <a:solidFill>
                  <a:srgbClr val="FF0000"/>
                </a:solidFill>
              </a:rPr>
              <a:t>-3,000 </a:t>
            </a:r>
            <a:r>
              <a:rPr lang="en-US" sz="1600" dirty="0" smtClean="0">
                <a:solidFill>
                  <a:srgbClr val="FF0000"/>
                </a:solidFill>
              </a:rPr>
              <a:t>to </a:t>
            </a:r>
            <a:r>
              <a:rPr lang="en-US" sz="1600" dirty="0" smtClean="0">
                <a:solidFill>
                  <a:srgbClr val="FF0000"/>
                </a:solidFill>
              </a:rPr>
              <a:t>382,000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008000"/>
                </a:solidFill>
              </a:rPr>
              <a:t/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*German ZEW index 18.2 down to 12.6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*All </a:t>
            </a:r>
            <a:r>
              <a:rPr lang="en-US" sz="1600" dirty="0" smtClean="0"/>
              <a:t>consistent with a low 1.5% GDP growth rate,</a:t>
            </a:r>
            <a:br>
              <a:rPr lang="en-US" sz="1600" dirty="0" smtClean="0"/>
            </a:br>
            <a:r>
              <a:rPr lang="en-US" sz="1600" dirty="0" smtClean="0"/>
              <a:t>or lower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86" y="1981200"/>
            <a:ext cx="293217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scared Bernanke into QE3?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*The move was not justified by the economic data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*Wants a belt and suspenders approach to</a:t>
            </a:r>
            <a:br>
              <a:rPr lang="en-US" sz="1600" dirty="0" smtClean="0"/>
            </a:br>
            <a:r>
              <a:rPr lang="en-US" sz="1600" dirty="0" smtClean="0"/>
              <a:t>higher economic growth. Overkill?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 guaranty of higher inflation,</a:t>
            </a:r>
            <a:br>
              <a:rPr lang="en-US" sz="1600" dirty="0" smtClean="0"/>
            </a:br>
            <a:r>
              <a:rPr lang="en-US" sz="1600" dirty="0" smtClean="0"/>
              <a:t>but not until the 2020’s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*With only one year to go, does Ben want</a:t>
            </a:r>
            <a:br>
              <a:rPr lang="en-US" sz="1600" dirty="0" smtClean="0"/>
            </a:br>
            <a:r>
              <a:rPr lang="en-US" sz="1600" dirty="0" smtClean="0"/>
              <a:t>to go out with a bang?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*Raises the floor under asset prices, but doesn’t</a:t>
            </a:r>
            <a:br>
              <a:rPr lang="en-US" sz="1600" dirty="0" smtClean="0"/>
            </a:br>
            <a:r>
              <a:rPr lang="en-US" sz="1600" dirty="0" smtClean="0"/>
              <a:t>boost them much higher either, augurs for markets</a:t>
            </a:r>
            <a:br>
              <a:rPr lang="en-US" sz="1600" dirty="0" smtClean="0"/>
            </a:br>
            <a:r>
              <a:rPr lang="en-US" sz="1600" dirty="0" smtClean="0"/>
              <a:t>that chop </a:t>
            </a:r>
            <a:r>
              <a:rPr lang="en-US" sz="1600" dirty="0" err="1" smtClean="0"/>
              <a:t>sidways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*Is why we have deep in the money call spreads instead</a:t>
            </a:r>
            <a:br>
              <a:rPr lang="en-US" sz="1600" dirty="0" smtClean="0"/>
            </a:br>
            <a:r>
              <a:rPr lang="en-US" sz="1600" dirty="0" smtClean="0"/>
              <a:t>of outright long stock, at-the-money calls, or</a:t>
            </a:r>
            <a:br>
              <a:rPr lang="en-US" sz="1600" dirty="0" smtClean="0"/>
            </a:br>
            <a:r>
              <a:rPr lang="en-US" sz="1600" dirty="0" smtClean="0"/>
              <a:t>out-of-the-money calls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*The big winners of monetary debasement are gold and silver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81805"/>
            <a:ext cx="32861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6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9505</TotalTime>
  <Words>443</Words>
  <Application>Microsoft Office PowerPoint</Application>
  <PresentationFormat>On-screen Show (4:3)</PresentationFormat>
  <Paragraphs>91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Please Stand By for John Thomas Wednesday, September 24, 2012, San Francisco, CA Global Trading Dispatch</vt:lpstr>
      <vt:lpstr>The Mad Hedge Fund Trader “Doing the Backflip”</vt:lpstr>
      <vt:lpstr>MHFT Global Strategy Luncheons Buy tickets at www.madhedgefundtrader.com  2012 Schedule</vt:lpstr>
      <vt:lpstr>MHFT Global Strategy Luncheons Buy tickets at www.madhedgefundtrader.com </vt:lpstr>
      <vt:lpstr>Trade Alert Performance New All Time High! </vt:lpstr>
      <vt:lpstr>Portfolio Review The QE3 Trading Book </vt:lpstr>
      <vt:lpstr>Performance Since Inception-New All Time High +31.6% Average Annualized Return</vt:lpstr>
      <vt:lpstr>The Economy-bad data still coming through </vt:lpstr>
      <vt:lpstr>What scared Bernanke into QE3?</vt:lpstr>
      <vt:lpstr>Weekly Jobless Claims The Short Term Trend is Up Break 400,000 and the double dip threat is on </vt:lpstr>
      <vt:lpstr>Bonds-Still churning at the top </vt:lpstr>
      <vt:lpstr>(TNX) 1.40%-1.70% Range Holding</vt:lpstr>
      <vt:lpstr>(TLT)</vt:lpstr>
      <vt:lpstr>Short Treasuries (TBT)</vt:lpstr>
      <vt:lpstr>Junk Bonds (HYG)</vt:lpstr>
      <vt:lpstr>Municipal Bonds (MUB)-3% yield, Mix of AAA, AA, and A rated bonds</vt:lpstr>
      <vt:lpstr>Stocks-The chop sideways scenario is looking good </vt:lpstr>
      <vt:lpstr>(SPY)-the bottom is in, but the top also?</vt:lpstr>
      <vt:lpstr>(VIX)-Going to sleep</vt:lpstr>
      <vt:lpstr>(AAPL)-Long the $620-$650 Call spread buy this dip </vt:lpstr>
      <vt:lpstr>(GOOG)- Long the December $650-$680 Call Spread </vt:lpstr>
      <vt:lpstr>(FCX) No follow through on the China bounce </vt:lpstr>
      <vt:lpstr>(CAT)-the short I missed </vt:lpstr>
      <vt:lpstr>(BAC)-What is going on? </vt:lpstr>
      <vt:lpstr>Russell 2000 (IWM) </vt:lpstr>
      <vt:lpstr>Shanghai-Is it Real? Wait for the double bottom</vt:lpstr>
      <vt:lpstr>My Post Fed Shopping List Stocks to buy on the dip November, December, January Deep in-the-money Calls Spreads</vt:lpstr>
      <vt:lpstr>The Dollar Pressing dollar longs</vt:lpstr>
      <vt:lpstr>Long Dollar Basket (UUP) Close to the May bottom</vt:lpstr>
      <vt:lpstr>Euro (FXE)</vt:lpstr>
      <vt:lpstr>Australian Dollar (FXA) Heartbreak Alert! $105-$108 September call spread expired out of the money!</vt:lpstr>
      <vt:lpstr>Japanese Yen (FXY) Heartbreak Alert! $126-$130 September call spread expired out of the money!</vt:lpstr>
      <vt:lpstr>(YCS) Bailed at the Top</vt:lpstr>
      <vt:lpstr>Energy</vt:lpstr>
      <vt:lpstr>Crude-waiting for QE3</vt:lpstr>
      <vt:lpstr>Natural Gas</vt:lpstr>
      <vt:lpstr>Copper (CU)-China bounce</vt:lpstr>
      <vt:lpstr>Precious Metals-My Favorite Asset Class The Big winner from QE3 </vt:lpstr>
      <vt:lpstr>Gold-long the December $157-$162 call spread</vt:lpstr>
      <vt:lpstr>Silver-long the December $28-31 call spread</vt:lpstr>
      <vt:lpstr>(Platinum) (PPLT)</vt:lpstr>
      <vt:lpstr>Palladium (PALL)</vt:lpstr>
      <vt:lpstr>The Ags</vt:lpstr>
      <vt:lpstr>(CORN)</vt:lpstr>
      <vt:lpstr>Soybeans (SOYB)</vt:lpstr>
      <vt:lpstr>Real Estate No longer a drag, but a modest positive Rally will end when recession hits in 2013</vt:lpstr>
      <vt:lpstr>Pulte Homes (PHM)</vt:lpstr>
      <vt:lpstr>Trade Sheet The bottom line: Wait for the Fed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1887</cp:revision>
  <cp:lastPrinted>2012-07-17T21:51:56Z</cp:lastPrinted>
  <dcterms:created xsi:type="dcterms:W3CDTF">2009-05-20T21:55:50Z</dcterms:created>
  <dcterms:modified xsi:type="dcterms:W3CDTF">2012-09-26T15:27:29Z</dcterms:modified>
</cp:coreProperties>
</file>