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89" d="100"/>
          <a:sy n="89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June 24, 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SPY $209.50 Weekly Call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Prev</a:t>
            </a:r>
            <a:r>
              <a:rPr lang="en-US" sz="2800" dirty="0" smtClean="0"/>
              <a:t> Close:	1.66</a:t>
            </a:r>
            <a:br>
              <a:rPr lang="en-US" sz="2800" dirty="0" smtClean="0"/>
            </a:br>
            <a:r>
              <a:rPr lang="en-US" sz="2800" dirty="0" smtClean="0"/>
              <a:t>Open:	1.71</a:t>
            </a:r>
            <a:br>
              <a:rPr lang="en-US" sz="2800" dirty="0" smtClean="0"/>
            </a:br>
            <a:r>
              <a:rPr lang="en-US" sz="2800" dirty="0" smtClean="0"/>
              <a:t>Bid:		1.32</a:t>
            </a:r>
            <a:br>
              <a:rPr lang="en-US" sz="2800" dirty="0" smtClean="0"/>
            </a:br>
            <a:r>
              <a:rPr lang="en-US" sz="2800" dirty="0" smtClean="0"/>
              <a:t>Ask:		1.42</a:t>
            </a:r>
            <a:br>
              <a:rPr lang="en-US" sz="2800" dirty="0" smtClean="0"/>
            </a:br>
            <a:r>
              <a:rPr lang="en-US" sz="2800" dirty="0" smtClean="0"/>
              <a:t>Strike:	209.50</a:t>
            </a:r>
            <a:br>
              <a:rPr lang="en-US" sz="2800" dirty="0" smtClean="0"/>
            </a:br>
            <a:r>
              <a:rPr lang="en-US" sz="2800" dirty="0" smtClean="0"/>
              <a:t>Expire Date:	19-Jun-15</a:t>
            </a:r>
            <a:br>
              <a:rPr lang="en-US" sz="2800" dirty="0" smtClean="0"/>
            </a:br>
            <a:r>
              <a:rPr lang="en-US" sz="2800" dirty="0" smtClean="0"/>
              <a:t>Day's Range:	0.85 - 2.00</a:t>
            </a:r>
            <a:br>
              <a:rPr lang="en-US" sz="2800" dirty="0" smtClean="0"/>
            </a:br>
            <a:r>
              <a:rPr lang="en-US" sz="2800" dirty="0" smtClean="0"/>
              <a:t>Contract Range:	N/A - N/A</a:t>
            </a:r>
            <a:br>
              <a:rPr lang="en-US" sz="2800" dirty="0" smtClean="0"/>
            </a:br>
            <a:r>
              <a:rPr lang="en-US" sz="2800" dirty="0" smtClean="0"/>
              <a:t>Volume:		4,734</a:t>
            </a:r>
            <a:br>
              <a:rPr lang="en-US" sz="2800" dirty="0" smtClean="0"/>
            </a:br>
            <a:r>
              <a:rPr lang="en-US" sz="2800" dirty="0" smtClean="0"/>
              <a:t>Open Interest:	16,862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About $1.20 before the announcement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SPY $210 Weekly Call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Prev</a:t>
            </a:r>
            <a:r>
              <a:rPr lang="en-US" sz="2800" dirty="0" smtClean="0"/>
              <a:t> Close:	1.35</a:t>
            </a:r>
            <a:br>
              <a:rPr lang="en-US" sz="2800" dirty="0" smtClean="0"/>
            </a:br>
            <a:r>
              <a:rPr lang="en-US" sz="2800" dirty="0" smtClean="0"/>
              <a:t>Open:		1.41</a:t>
            </a:r>
            <a:br>
              <a:rPr lang="en-US" sz="2800" dirty="0" smtClean="0"/>
            </a:br>
            <a:r>
              <a:rPr lang="en-US" sz="2800" dirty="0" smtClean="0"/>
              <a:t>Bid:		0.96</a:t>
            </a:r>
            <a:br>
              <a:rPr lang="en-US" sz="2800" dirty="0" smtClean="0"/>
            </a:br>
            <a:r>
              <a:rPr lang="en-US" sz="2800" dirty="0" smtClean="0"/>
              <a:t>Ask:		1.02</a:t>
            </a:r>
            <a:br>
              <a:rPr lang="en-US" sz="2800" dirty="0" smtClean="0"/>
            </a:br>
            <a:r>
              <a:rPr lang="en-US" sz="2800" dirty="0" smtClean="0"/>
              <a:t>Strike:		210.00</a:t>
            </a:r>
            <a:br>
              <a:rPr lang="en-US" sz="2800" dirty="0" smtClean="0"/>
            </a:br>
            <a:r>
              <a:rPr lang="en-US" sz="2800" dirty="0" smtClean="0"/>
              <a:t>Expire Date:	   19-Jun-15</a:t>
            </a:r>
            <a:br>
              <a:rPr lang="en-US" sz="2800" dirty="0" smtClean="0"/>
            </a:br>
            <a:r>
              <a:rPr lang="en-US" sz="2800" dirty="0" smtClean="0"/>
              <a:t>Day's Range:	    0.74 - 1.70</a:t>
            </a:r>
            <a:br>
              <a:rPr lang="en-US" sz="2800" dirty="0" smtClean="0"/>
            </a:br>
            <a:r>
              <a:rPr lang="en-US" sz="2800" dirty="0" smtClean="0"/>
              <a:t>Contract Range:	N/A - N/A</a:t>
            </a:r>
            <a:br>
              <a:rPr lang="en-US" sz="2800" dirty="0" smtClean="0"/>
            </a:br>
            <a:r>
              <a:rPr lang="en-US" sz="2800" dirty="0" smtClean="0"/>
              <a:t>Volume:		70,521</a:t>
            </a:r>
            <a:br>
              <a:rPr lang="en-US" sz="2800" dirty="0" smtClean="0"/>
            </a:br>
            <a:r>
              <a:rPr lang="en-US" sz="2800" dirty="0" smtClean="0"/>
              <a:t>Open Interest:	106,494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About $.90 before announcement </a:t>
            </a:r>
            <a:br>
              <a:rPr lang="en-US" sz="2800" dirty="0" smtClean="0"/>
            </a:br>
            <a:r>
              <a:rPr lang="en-US" sz="2800" dirty="0" smtClean="0"/>
              <a:t>and hit $1.65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 can even scope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down to a shorter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term intra day chart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to help with entries.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rry\Documents\Mad Day\6-24 webinar\VIX 3 6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rry\Documents\Mad Day\6-24 webinar\SPX 3 6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Extreme Bollinger</a:t>
            </a:r>
            <a:br>
              <a:rPr lang="en-US" dirty="0" smtClean="0"/>
            </a:br>
            <a:r>
              <a:rPr lang="en-US" dirty="0" smtClean="0"/>
              <a:t>Band Pattern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arry\Documents\Mad Day\6-24 webinar\AMBA 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arry\Documents\Mad Day\6-24 webinar\AMBA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AMBA $128 Weekly Put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9.80</a:t>
            </a:r>
            <a:br>
              <a:rPr lang="en-US" sz="3200" dirty="0" smtClean="0"/>
            </a:br>
            <a:r>
              <a:rPr lang="en-US" sz="3200" dirty="0" smtClean="0"/>
              <a:t>Open:	6.99</a:t>
            </a:r>
            <a:br>
              <a:rPr lang="en-US" sz="3200" dirty="0" smtClean="0"/>
            </a:br>
            <a:r>
              <a:rPr lang="en-US" sz="3200" dirty="0" smtClean="0"/>
              <a:t>Bid:		32.60</a:t>
            </a:r>
            <a:br>
              <a:rPr lang="en-US" sz="3200" dirty="0" smtClean="0"/>
            </a:br>
            <a:r>
              <a:rPr lang="en-US" sz="3200" dirty="0" smtClean="0"/>
              <a:t>Ask:		34.30</a:t>
            </a:r>
            <a:br>
              <a:rPr lang="en-US" sz="3200" dirty="0" smtClean="0"/>
            </a:br>
            <a:r>
              <a:rPr lang="en-US" sz="3200" dirty="0" smtClean="0"/>
              <a:t>Strike:		128.00</a:t>
            </a:r>
            <a:br>
              <a:rPr lang="en-US" sz="3200" dirty="0" smtClean="0"/>
            </a:br>
            <a:r>
              <a:rPr lang="en-US" sz="3200" dirty="0" smtClean="0"/>
              <a:t>Expire Date:	26-Jun-15</a:t>
            </a:r>
            <a:br>
              <a:rPr lang="en-US" sz="3200" dirty="0" smtClean="0"/>
            </a:br>
            <a:r>
              <a:rPr lang="en-US" sz="3200" dirty="0" smtClean="0"/>
              <a:t>Day's Range:	6.99 - 9.80</a:t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22</a:t>
            </a:r>
            <a:br>
              <a:rPr lang="en-US" sz="3200" dirty="0" smtClean="0"/>
            </a:br>
            <a:r>
              <a:rPr lang="en-US" sz="3200" dirty="0" smtClean="0"/>
              <a:t>Open Interest:	22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AMBA $115 Weekly Put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 2.26</a:t>
            </a:r>
            <a:br>
              <a:rPr lang="en-US" sz="3200" dirty="0" smtClean="0"/>
            </a:br>
            <a:r>
              <a:rPr lang="en-US" sz="3200" dirty="0" smtClean="0"/>
              <a:t>Open:	5.10</a:t>
            </a:r>
            <a:br>
              <a:rPr lang="en-US" sz="3200" dirty="0" smtClean="0"/>
            </a:br>
            <a:r>
              <a:rPr lang="en-US" sz="3200" dirty="0" smtClean="0"/>
              <a:t>Bid:		20.40</a:t>
            </a:r>
            <a:br>
              <a:rPr lang="en-US" sz="3200" dirty="0" smtClean="0"/>
            </a:br>
            <a:r>
              <a:rPr lang="en-US" sz="3200" dirty="0" smtClean="0"/>
              <a:t>Ask:		21.50</a:t>
            </a:r>
            <a:br>
              <a:rPr lang="en-US" sz="3200" dirty="0" smtClean="0"/>
            </a:br>
            <a:r>
              <a:rPr lang="en-US" sz="3200" dirty="0" smtClean="0"/>
              <a:t>Strike:	115.00</a:t>
            </a:r>
            <a:br>
              <a:rPr lang="en-US" sz="3200" dirty="0" smtClean="0"/>
            </a:br>
            <a:r>
              <a:rPr lang="en-US" sz="3200" dirty="0" smtClean="0"/>
              <a:t>Expire Date:	26-Jun-15</a:t>
            </a:r>
            <a:br>
              <a:rPr lang="en-US" sz="3200" dirty="0" smtClean="0"/>
            </a:br>
            <a:r>
              <a:rPr lang="en-US" sz="3200" dirty="0" smtClean="0"/>
              <a:t>Day's Range:	4.30 - 21.80</a:t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698</a:t>
            </a:r>
            <a:br>
              <a:rPr lang="en-US" sz="3200" dirty="0" smtClean="0"/>
            </a:br>
            <a:r>
              <a:rPr lang="en-US" sz="3200" dirty="0" smtClean="0"/>
              <a:t>Open Interest:	1,080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Today, I want to continue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discussion of the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extreme Bollinger Band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Settings and using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VIX to read the markets.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/>
              <a:t>Friday Trading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arry\Documents\BSB Charts\Friday Trades\June 19, 2015\PCL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arry\Documents\BSB Charts\Friday Trades\June 19, 2015\PCLN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PCLN $1165 put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1.66</a:t>
            </a:r>
            <a:br>
              <a:rPr lang="en-US" sz="3200" dirty="0" smtClean="0"/>
            </a:br>
            <a:r>
              <a:rPr lang="en-US" sz="3200" dirty="0" smtClean="0"/>
              <a:t>Open:	1.19</a:t>
            </a:r>
            <a:br>
              <a:rPr lang="en-US" sz="3200" dirty="0" smtClean="0"/>
            </a:br>
            <a:r>
              <a:rPr lang="en-US" sz="3200" dirty="0" smtClean="0"/>
              <a:t>Bid:	  	5.00</a:t>
            </a:r>
            <a:br>
              <a:rPr lang="en-US" sz="3200" dirty="0" smtClean="0"/>
            </a:br>
            <a:r>
              <a:rPr lang="en-US" sz="3200" dirty="0" smtClean="0"/>
              <a:t>Ask:		5.90</a:t>
            </a:r>
            <a:br>
              <a:rPr lang="en-US" sz="3200" dirty="0" smtClean="0"/>
            </a:br>
            <a:r>
              <a:rPr lang="en-US" sz="3200" dirty="0" smtClean="0"/>
              <a:t>Strike:	1,165.00</a:t>
            </a:r>
            <a:br>
              <a:rPr lang="en-US" sz="3200" dirty="0" smtClean="0"/>
            </a:br>
            <a:r>
              <a:rPr lang="en-US" sz="3200" dirty="0" smtClean="0"/>
              <a:t>Expire Date:	19-Jun-15</a:t>
            </a:r>
            <a:br>
              <a:rPr lang="en-US" sz="3200" dirty="0" smtClean="0"/>
            </a:br>
            <a:r>
              <a:rPr lang="en-US" sz="3200" dirty="0" smtClean="0"/>
              <a:t>Day's Range:	</a:t>
            </a:r>
            <a:r>
              <a:rPr lang="en-US" sz="3200" b="1" dirty="0" smtClean="0"/>
              <a:t>1.05 - 6.00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1,257</a:t>
            </a:r>
            <a:br>
              <a:rPr lang="en-US" sz="3200" dirty="0" smtClean="0"/>
            </a:br>
            <a:r>
              <a:rPr lang="en-US" sz="3200" dirty="0" smtClean="0"/>
              <a:t>Open Interest:	846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Earnings Announcement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Before the Market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on a Friday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arry\Documents\BSB Charts\Friday Trades\June 19, 2015\KMX 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arry\Documents\BSB Charts\Friday Trades\June 19, 2015\KM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arry\Documents\BSB Charts\Friday Trades\June 19, 2015\KM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KMX $70 Call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3.30</a:t>
            </a:r>
            <a:br>
              <a:rPr lang="en-US" sz="3200" dirty="0" smtClean="0"/>
            </a:br>
            <a:r>
              <a:rPr lang="en-US" sz="3200" dirty="0" smtClean="0"/>
              <a:t>Open:	0.20</a:t>
            </a:r>
            <a:br>
              <a:rPr lang="en-US" sz="3200" dirty="0" smtClean="0"/>
            </a:br>
            <a:r>
              <a:rPr lang="en-US" sz="3200" dirty="0" smtClean="0"/>
              <a:t>Bid:	 	N/A</a:t>
            </a:r>
            <a:br>
              <a:rPr lang="en-US" sz="3200" dirty="0" smtClean="0"/>
            </a:br>
            <a:r>
              <a:rPr lang="en-US" sz="3200" dirty="0" smtClean="0"/>
              <a:t>Ask:		0.15</a:t>
            </a:r>
            <a:br>
              <a:rPr lang="en-US" sz="3200" dirty="0" smtClean="0"/>
            </a:br>
            <a:r>
              <a:rPr lang="en-US" sz="3200" dirty="0" smtClean="0"/>
              <a:t>Strike:	70.00</a:t>
            </a:r>
            <a:br>
              <a:rPr lang="en-US" sz="3200" dirty="0" smtClean="0"/>
            </a:br>
            <a:r>
              <a:rPr lang="en-US" sz="3200" dirty="0" smtClean="0"/>
              <a:t>Expire Date:      19-Jun-15</a:t>
            </a:r>
            <a:br>
              <a:rPr lang="en-US" sz="3200" dirty="0" smtClean="0"/>
            </a:br>
            <a:r>
              <a:rPr lang="en-US" sz="3200" dirty="0" smtClean="0"/>
              <a:t>Day's Range:	0.05 - 0.82</a:t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          834</a:t>
            </a:r>
            <a:br>
              <a:rPr lang="en-US" sz="3200" dirty="0" smtClean="0"/>
            </a:br>
            <a:r>
              <a:rPr lang="en-US" sz="3200" dirty="0" smtClean="0"/>
              <a:t>Open Interest:	866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Friday Example - CMG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question was raised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last week if the VIX led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markets or if the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price action does.  I said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I would share a chart of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major turning points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on both the VIX &amp; the S &amp; P.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arry\Documents\BSB Charts\Friday Trades\June 19, 2015\CMG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arry\Documents\BSB Charts\Friday Trades\June 19, 2015\CMG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arry\Documents\BSB Charts\Friday Trades\June 19, 2015\CMG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CMG $605 Weekly Call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2.42</a:t>
            </a:r>
            <a:br>
              <a:rPr lang="en-US" sz="3200" dirty="0" smtClean="0"/>
            </a:br>
            <a:r>
              <a:rPr lang="en-US" sz="3200" dirty="0" smtClean="0"/>
              <a:t>Open:	1.45</a:t>
            </a:r>
            <a:br>
              <a:rPr lang="en-US" sz="3200" dirty="0" smtClean="0"/>
            </a:br>
            <a:r>
              <a:rPr lang="en-US" sz="3200" dirty="0" smtClean="0"/>
              <a:t>Bid:		9.40</a:t>
            </a:r>
            <a:br>
              <a:rPr lang="en-US" sz="3200" dirty="0" smtClean="0"/>
            </a:br>
            <a:r>
              <a:rPr lang="en-US" sz="3200" dirty="0" smtClean="0"/>
              <a:t>Ask:		10.10</a:t>
            </a:r>
            <a:br>
              <a:rPr lang="en-US" sz="3200" dirty="0" smtClean="0"/>
            </a:br>
            <a:r>
              <a:rPr lang="en-US" sz="3200" dirty="0" smtClean="0"/>
              <a:t>Strike:	605.00</a:t>
            </a:r>
            <a:br>
              <a:rPr lang="en-US" sz="3200" dirty="0" smtClean="0"/>
            </a:br>
            <a:r>
              <a:rPr lang="en-US" sz="3200" dirty="0" smtClean="0"/>
              <a:t>Expire Date:	19-Jun-15</a:t>
            </a:r>
            <a:br>
              <a:rPr lang="en-US" sz="3200" dirty="0" smtClean="0"/>
            </a:br>
            <a:r>
              <a:rPr lang="en-US" sz="3200" dirty="0" smtClean="0"/>
              <a:t>Day's Range:	</a:t>
            </a:r>
            <a:r>
              <a:rPr lang="en-US" sz="3200" b="1" dirty="0" smtClean="0"/>
              <a:t>1.45 - 9.30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213</a:t>
            </a:r>
            <a:br>
              <a:rPr lang="en-US" sz="3200" dirty="0" smtClean="0"/>
            </a:br>
            <a:r>
              <a:rPr lang="en-US" sz="3200" dirty="0" smtClean="0"/>
              <a:t>Open Interest:	306</a:t>
            </a: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CMG $607.50 Call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Prev</a:t>
            </a:r>
            <a:r>
              <a:rPr lang="en-US" sz="3200" dirty="0" smtClean="0"/>
              <a:t> Close:	1.25</a:t>
            </a:r>
            <a:br>
              <a:rPr lang="en-US" sz="3200" dirty="0" smtClean="0"/>
            </a:br>
            <a:r>
              <a:rPr lang="en-US" sz="3200" dirty="0" smtClean="0"/>
              <a:t>Open:	0.74</a:t>
            </a:r>
            <a:br>
              <a:rPr lang="en-US" sz="3200" dirty="0" smtClean="0"/>
            </a:br>
            <a:r>
              <a:rPr lang="en-US" sz="3200" dirty="0" smtClean="0"/>
              <a:t>Bid:		7.20</a:t>
            </a:r>
            <a:br>
              <a:rPr lang="en-US" sz="3200" dirty="0" smtClean="0"/>
            </a:br>
            <a:r>
              <a:rPr lang="en-US" sz="3200" dirty="0" smtClean="0"/>
              <a:t>Ask:		7.90</a:t>
            </a:r>
            <a:br>
              <a:rPr lang="en-US" sz="3200" dirty="0" smtClean="0"/>
            </a:br>
            <a:r>
              <a:rPr lang="en-US" sz="3200" dirty="0" smtClean="0"/>
              <a:t>Strike:	  607.50</a:t>
            </a:r>
            <a:br>
              <a:rPr lang="en-US" sz="3200" dirty="0" smtClean="0"/>
            </a:br>
            <a:r>
              <a:rPr lang="en-US" sz="3200" dirty="0" smtClean="0"/>
              <a:t>Expire Date:	19-Jun-15</a:t>
            </a:r>
            <a:br>
              <a:rPr lang="en-US" sz="3200" dirty="0" smtClean="0"/>
            </a:br>
            <a:r>
              <a:rPr lang="en-US" sz="3200" dirty="0" smtClean="0"/>
              <a:t>Day's Range:	</a:t>
            </a:r>
            <a:r>
              <a:rPr lang="en-US" sz="3200" b="1" dirty="0" smtClean="0"/>
              <a:t>0.74 - 7.00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Contract Range:	N/A - N/A</a:t>
            </a:r>
            <a:br>
              <a:rPr lang="en-US" sz="3200" dirty="0" smtClean="0"/>
            </a:br>
            <a:r>
              <a:rPr lang="en-US" sz="3200" dirty="0" smtClean="0"/>
              <a:t>Volume:		343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arry\Documents\BSB Charts\Friday Trades\June 19, 2015\NFLX 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arry\Documents\BSB Charts\Friday Trades\June 19, 2015\NFLX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arry\Documents\BSB Charts\Friday Trades\June 19, 2015\NFLX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100 to 1 Overnight Return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arry\Documents\BSB Charts\10 Cross Pattern\Friday Set up\EX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rry\Documents\Mad Day\6-24 webinar\VIX D - 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Barry\Documents\BSB Charts\10 Cross Pattern\Friday Set up\EXPE 5-22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June 24, 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ry\Documents\Mad Day\6-24 webinar\SPX Da 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Short Term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Moves with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the VIX –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FOMC Day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rry\Documents\Mad Day\6-24 webinar\VIX 10 6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ry\Documents\Mad Day\6-24 webinar\SPX 10 6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arry\Documents\Mad Day\6-24 webinar\spy 6-17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84</Words>
  <Application>Microsoft Office PowerPoint</Application>
  <PresentationFormat>On-screen Show (4:3)</PresentationFormat>
  <Paragraphs>22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Today, I want to continue the discussion of the extreme Bollinger Band Settings and using the VIX to read the markets.</vt:lpstr>
      <vt:lpstr>The question was raised last week if the VIX led the markets or if the price action does.  I said I would share a chart of major turning points  on both the VIX &amp; the S &amp; P.</vt:lpstr>
      <vt:lpstr>Slide 4</vt:lpstr>
      <vt:lpstr>Slide 5</vt:lpstr>
      <vt:lpstr>Short Term Moves with the VIX – FOMC Day</vt:lpstr>
      <vt:lpstr>Slide 7</vt:lpstr>
      <vt:lpstr>Slide 8</vt:lpstr>
      <vt:lpstr>Slide 9</vt:lpstr>
      <vt:lpstr>SPY $209.50 Weekly Call  Prev Close: 1.66 Open: 1.71 Bid:  1.32 Ask:  1.42 Strike: 209.50 Expire Date: 19-Jun-15 Day's Range: 0.85 - 2.00 Contract Range: N/A - N/A Volume:  4,734 Open Interest: 16,862  About $1.20 before the announcement</vt:lpstr>
      <vt:lpstr>SPY $210 Weekly Call  Prev Close: 1.35 Open:  1.41 Bid:  0.96 Ask:  1.02 Strike:  210.00 Expire Date:    19-Jun-15 Day's Range:     0.74 - 1.70 Contract Range: N/A - N/A Volume:  70,521 Open Interest: 106,494  About $.90 before announcement  and hit $1.65</vt:lpstr>
      <vt:lpstr>We can even scope down to a shorter term intra day chart to help with entries.</vt:lpstr>
      <vt:lpstr>Slide 13</vt:lpstr>
      <vt:lpstr>Slide 14</vt:lpstr>
      <vt:lpstr>Extreme Bollinger Band Pattern</vt:lpstr>
      <vt:lpstr>Slide 16</vt:lpstr>
      <vt:lpstr>Slide 17</vt:lpstr>
      <vt:lpstr>AMBA $128 Weekly Put  Prev Close: 9.80 Open: 6.99 Bid:  32.60 Ask:  34.30 Strike:  128.00 Expire Date: 26-Jun-15 Day's Range: 6.99 - 9.80 Contract Range: N/A - N/A Volume:  22 Open Interest: 22</vt:lpstr>
      <vt:lpstr>AMBA $115 Weekly Put  Prev Close:  2.26 Open: 5.10 Bid:  20.40 Ask:  21.50 Strike: 115.00 Expire Date: 26-Jun-15 Day's Range: 4.30 - 21.80 Contract Range: N/A - N/A Volume:  698 Open Interest: 1,080</vt:lpstr>
      <vt:lpstr>Friday Trading</vt:lpstr>
      <vt:lpstr>Slide 21</vt:lpstr>
      <vt:lpstr>Slide 22</vt:lpstr>
      <vt:lpstr>PCLN $1165 put  Prev Close: 1.66 Open: 1.19 Bid:    5.00 Ask:  5.90 Strike: 1,165.00 Expire Date: 19-Jun-15 Day's Range: 1.05 - 6.00 Contract Range: N/A - N/A Volume: 1,257 Open Interest: 846</vt:lpstr>
      <vt:lpstr>Earnings Announcement Before the Market on a Friday</vt:lpstr>
      <vt:lpstr>Slide 25</vt:lpstr>
      <vt:lpstr>Slide 26</vt:lpstr>
      <vt:lpstr>Slide 27</vt:lpstr>
      <vt:lpstr>KMX $70 Call  Prev Close: 3.30 Open: 0.20 Bid:   N/A Ask:  0.15 Strike: 70.00 Expire Date:      19-Jun-15 Day's Range: 0.05 - 0.82 Contract Range: N/A - N/A Volume:           834 Open Interest: 866</vt:lpstr>
      <vt:lpstr>Friday Example - CMG</vt:lpstr>
      <vt:lpstr>Slide 30</vt:lpstr>
      <vt:lpstr>Slide 31</vt:lpstr>
      <vt:lpstr>Slide 32</vt:lpstr>
      <vt:lpstr>CMG $605 Weekly Call  Prev Close: 2.42 Open: 1.45 Bid:  9.40 Ask:  10.10 Strike: 605.00 Expire Date: 19-Jun-15 Day's Range: 1.45 - 9.30 Contract Range: N/A - N/A Volume:  213 Open Interest: 306</vt:lpstr>
      <vt:lpstr>CMG $607.50 Call  Prev Close: 1.25 Open: 0.74 Bid:  7.20 Ask:  7.90 Strike:   607.50 Expire Date: 19-Jun-15 Day's Range: 0.74 - 7.00 Contract Range: N/A - N/A Volume:  343</vt:lpstr>
      <vt:lpstr>Slide 35</vt:lpstr>
      <vt:lpstr>Slide 36</vt:lpstr>
      <vt:lpstr>Slide 37</vt:lpstr>
      <vt:lpstr>100 to 1 Overnight Return</vt:lpstr>
      <vt:lpstr>Slide 39</vt:lpstr>
      <vt:lpstr>Slide 40</vt:lpstr>
      <vt:lpstr>Slide 41</vt:lpstr>
      <vt:lpstr>Thanks for watching!  Bill Davis Mad Day Trader June 24, 2015  davismdt@gmail.com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Nancy Milne</cp:lastModifiedBy>
  <cp:revision>5</cp:revision>
  <dcterms:created xsi:type="dcterms:W3CDTF">2015-06-16T15:14:51Z</dcterms:created>
  <dcterms:modified xsi:type="dcterms:W3CDTF">2015-06-23T19:10:35Z</dcterms:modified>
</cp:coreProperties>
</file>