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303" r:id="rId22"/>
    <p:sldId id="304" r:id="rId23"/>
    <p:sldId id="305" r:id="rId24"/>
    <p:sldId id="306" r:id="rId25"/>
    <p:sldId id="307" r:id="rId26"/>
    <p:sldId id="277" r:id="rId27"/>
    <p:sldId id="278" r:id="rId28"/>
    <p:sldId id="279" r:id="rId29"/>
    <p:sldId id="280" r:id="rId30"/>
    <p:sldId id="281" r:id="rId31"/>
    <p:sldId id="282" r:id="rId32"/>
    <p:sldId id="283" r:id="rId33"/>
    <p:sldId id="284" r:id="rId34"/>
    <p:sldId id="287" r:id="rId35"/>
    <p:sldId id="285" r:id="rId36"/>
    <p:sldId id="286"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25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84" autoAdjust="0"/>
    <p:restoredTop sz="86456" autoAdjust="0"/>
  </p:normalViewPr>
  <p:slideViewPr>
    <p:cSldViewPr>
      <p:cViewPr varScale="1">
        <p:scale>
          <a:sx n="70" d="100"/>
          <a:sy n="70" d="100"/>
        </p:scale>
        <p:origin x="-1344" y="-108"/>
      </p:cViewPr>
      <p:guideLst>
        <p:guide orient="horz" pos="2160"/>
        <p:guide pos="2880"/>
      </p:guideLst>
    </p:cSldViewPr>
  </p:slideViewPr>
  <p:outlineViewPr>
    <p:cViewPr>
      <p:scale>
        <a:sx n="33" d="100"/>
        <a:sy n="33" d="100"/>
      </p:scale>
      <p:origin x="204" y="2752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26555-91A5-44A0-B104-A2EEE5B985E2}" type="datetimeFigureOut">
              <a:rPr lang="en-US" smtClean="0"/>
              <a:pPr/>
              <a:t>9/2/2015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E94F4-AA9D-484B-B27F-CE0FFFD166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E94F4-AA9D-484B-B27F-CE0FFFD166B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E69FB-E9DF-4341-AC44-54B6C8BA672D}"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E69FB-E9DF-4341-AC44-54B6C8BA672D}"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E69FB-E9DF-4341-AC44-54B6C8BA672D}" type="datetimeFigureOut">
              <a:rPr lang="en-US" smtClean="0"/>
              <a:pPr/>
              <a:t>9/2/2015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E69FB-E9DF-4341-AC44-54B6C8BA672D}" type="datetimeFigureOut">
              <a:rPr lang="en-US" smtClean="0"/>
              <a:pPr/>
              <a:t>9/2/2015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E69FB-E9DF-4341-AC44-54B6C8BA672D}" type="datetimeFigureOut">
              <a:rPr lang="en-US" smtClean="0"/>
              <a:pPr/>
              <a:t>9/2/2015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E69FB-E9DF-4341-AC44-54B6C8BA672D}" type="datetimeFigureOut">
              <a:rPr lang="en-US" smtClean="0"/>
              <a:pPr/>
              <a:t>9/2/2015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8C2A0-44FB-46CE-9893-B120513485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276600"/>
          </a:xfrm>
        </p:spPr>
        <p:txBody>
          <a:bodyPr/>
          <a:lstStyle/>
          <a:p>
            <a:endParaRPr lang="en-US" dirty="0"/>
          </a:p>
        </p:txBody>
      </p:sp>
      <p:sp>
        <p:nvSpPr>
          <p:cNvPr id="3" name="Subtitle 2"/>
          <p:cNvSpPr>
            <a:spLocks noGrp="1"/>
          </p:cNvSpPr>
          <p:nvPr>
            <p:ph type="subTitle" idx="1"/>
          </p:nvPr>
        </p:nvSpPr>
        <p:spPr>
          <a:xfrm>
            <a:off x="381000" y="3657600"/>
            <a:ext cx="8229600" cy="2819400"/>
          </a:xfrm>
        </p:spPr>
        <p:txBody>
          <a:bodyPr/>
          <a:lstStyle/>
          <a:p>
            <a:r>
              <a:rPr lang="en-US" b="1" dirty="0" smtClean="0">
                <a:solidFill>
                  <a:schemeClr val="accent1">
                    <a:lumMod val="75000"/>
                  </a:schemeClr>
                </a:solidFill>
              </a:rPr>
              <a:t>Mad Day Trader</a:t>
            </a:r>
          </a:p>
          <a:p>
            <a:r>
              <a:rPr lang="en-US" b="1" dirty="0" smtClean="0">
                <a:solidFill>
                  <a:schemeClr val="accent1">
                    <a:lumMod val="75000"/>
                  </a:schemeClr>
                </a:solidFill>
              </a:rPr>
              <a:t>Bill Davis</a:t>
            </a:r>
          </a:p>
          <a:p>
            <a:r>
              <a:rPr lang="en-US" b="1" dirty="0" smtClean="0">
                <a:solidFill>
                  <a:schemeClr val="accent1">
                    <a:lumMod val="75000"/>
                  </a:schemeClr>
                </a:solidFill>
              </a:rPr>
              <a:t>Webinar – September 2, 2015</a:t>
            </a:r>
            <a:endParaRPr lang="en-US" b="1" dirty="0">
              <a:solidFill>
                <a:schemeClr val="accent1">
                  <a:lumMod val="75000"/>
                </a:schemeClr>
              </a:solidFill>
            </a:endParaRPr>
          </a:p>
        </p:txBody>
      </p:sp>
      <p:pic>
        <p:nvPicPr>
          <p:cNvPr id="1026" name="Picture 2" descr="C:\Users\Barry\Documents\Mad Day\3d-logo-official.png"/>
          <p:cNvPicPr>
            <a:picLocks noChangeAspect="1" noChangeArrowheads="1"/>
          </p:cNvPicPr>
          <p:nvPr/>
        </p:nvPicPr>
        <p:blipFill>
          <a:blip r:embed="rId3" cstate="print"/>
          <a:srcRect/>
          <a:stretch>
            <a:fillRect/>
          </a:stretch>
        </p:blipFill>
        <p:spPr bwMode="auto">
          <a:xfrm>
            <a:off x="235802" y="228601"/>
            <a:ext cx="8679598" cy="25145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29400"/>
          </a:xfrm>
        </p:spPr>
        <p:txBody>
          <a:bodyPr/>
          <a:lstStyle/>
          <a:p>
            <a:r>
              <a:rPr lang="en-US" dirty="0" smtClean="0"/>
              <a:t>Let’s say the stock price</a:t>
            </a:r>
            <a:br>
              <a:rPr lang="en-US" dirty="0" smtClean="0"/>
            </a:br>
            <a:r>
              <a:rPr lang="en-US" dirty="0" smtClean="0"/>
              <a:t>and the option price has</a:t>
            </a:r>
            <a:br>
              <a:rPr lang="en-US" dirty="0" smtClean="0"/>
            </a:br>
            <a:r>
              <a:rPr lang="en-US" dirty="0" smtClean="0"/>
              <a:t>moved since the alert</a:t>
            </a:r>
            <a:br>
              <a:rPr lang="en-US" dirty="0" smtClean="0"/>
            </a:br>
            <a:r>
              <a:rPr lang="en-US" dirty="0" smtClean="0"/>
              <a:t>was issued.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202362"/>
          </a:xfrm>
        </p:spPr>
        <p:txBody>
          <a:bodyPr/>
          <a:lstStyle/>
          <a:p>
            <a:r>
              <a:rPr lang="en-US" dirty="0" smtClean="0"/>
              <a:t>If I suggest a covered call on</a:t>
            </a:r>
            <a:br>
              <a:rPr lang="en-US" dirty="0" smtClean="0"/>
            </a:br>
            <a:r>
              <a:rPr lang="en-US" dirty="0" smtClean="0"/>
              <a:t>a stock with weekly options,</a:t>
            </a:r>
            <a:br>
              <a:rPr lang="en-US" dirty="0" smtClean="0"/>
            </a:br>
            <a:r>
              <a:rPr lang="en-US" dirty="0" smtClean="0"/>
              <a:t>you could consider selling</a:t>
            </a:r>
            <a:br>
              <a:rPr lang="en-US" dirty="0" smtClean="0"/>
            </a:br>
            <a:r>
              <a:rPr lang="en-US" dirty="0" smtClean="0"/>
              <a:t>a different strike.</a:t>
            </a:r>
            <a:br>
              <a:rPr lang="en-US" dirty="0" smtClean="0"/>
            </a:br>
            <a:r>
              <a:rPr lang="en-US" dirty="0" smtClean="0"/>
              <a:t>I am assessing the return</a:t>
            </a:r>
            <a:br>
              <a:rPr lang="en-US" dirty="0" smtClean="0"/>
            </a:br>
            <a:r>
              <a:rPr lang="en-US" dirty="0" smtClean="0"/>
              <a:t>based on the prices when</a:t>
            </a:r>
            <a:br>
              <a:rPr lang="en-US" dirty="0" smtClean="0"/>
            </a:br>
            <a:r>
              <a:rPr lang="en-US" dirty="0" smtClean="0"/>
              <a:t>the alert is issued.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smtClean="0"/>
              <a:t>If the stock and the option</a:t>
            </a:r>
            <a:br>
              <a:rPr lang="en-US" dirty="0" smtClean="0"/>
            </a:br>
            <a:r>
              <a:rPr lang="en-US" dirty="0" smtClean="0"/>
              <a:t>prices have moved, you</a:t>
            </a:r>
            <a:br>
              <a:rPr lang="en-US" dirty="0" smtClean="0"/>
            </a:br>
            <a:r>
              <a:rPr lang="en-US" dirty="0" smtClean="0"/>
              <a:t>need to assess the risk</a:t>
            </a:r>
            <a:br>
              <a:rPr lang="en-US" dirty="0" smtClean="0"/>
            </a:br>
            <a:r>
              <a:rPr lang="en-US" dirty="0" smtClean="0"/>
              <a:t>to reward and decide</a:t>
            </a:r>
            <a:br>
              <a:rPr lang="en-US" dirty="0" smtClean="0"/>
            </a:br>
            <a:r>
              <a:rPr lang="en-US" dirty="0" smtClean="0"/>
              <a:t>if the trade is still</a:t>
            </a:r>
            <a:br>
              <a:rPr lang="en-US" dirty="0" smtClean="0"/>
            </a:br>
            <a:r>
              <a:rPr lang="en-US" dirty="0" smtClean="0"/>
              <a:t>worth putting 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05600"/>
          </a:xfrm>
        </p:spPr>
        <p:txBody>
          <a:bodyPr/>
          <a:lstStyle/>
          <a:p>
            <a:r>
              <a:rPr lang="en-US" dirty="0" smtClean="0"/>
              <a:t>Let’s move onto the markets.</a:t>
            </a:r>
            <a:br>
              <a:rPr lang="en-US" dirty="0" smtClean="0"/>
            </a:br>
            <a:r>
              <a:rPr lang="en-US" dirty="0" smtClean="0"/>
              <a:t>And let’s take a look at</a:t>
            </a:r>
            <a:br>
              <a:rPr lang="en-US" dirty="0" smtClean="0"/>
            </a:br>
            <a:r>
              <a:rPr lang="en-US" dirty="0" smtClean="0"/>
              <a:t>the August 2015 Monthly</a:t>
            </a:r>
            <a:br>
              <a:rPr lang="en-US" dirty="0" smtClean="0"/>
            </a:br>
            <a:r>
              <a:rPr lang="en-US" dirty="0" smtClean="0"/>
              <a:t>Charts for the major markets.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arry\Documents\Mad Day\Sept 2, 2105 Webinar\SPX aug m.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rry\Documents\Mad Day\Sept 2, 2105 Webinar\spx 20 yr.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arry\Documents\Mad Day\Sept 2, 2105 Webinar\DOW m aug.png"/>
          <p:cNvPicPr>
            <a:picLocks noChangeAspect="1" noChangeArrowheads="1"/>
          </p:cNvPicPr>
          <p:nvPr/>
        </p:nvPicPr>
        <p:blipFill>
          <a:blip r:embed="rId2" cstate="print"/>
          <a:srcRect/>
          <a:stretch>
            <a:fillRect/>
          </a:stretch>
        </p:blipFill>
        <p:spPr bwMode="auto">
          <a:xfrm>
            <a:off x="0" y="0"/>
            <a:ext cx="9144000" cy="6705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arry\Documents\Mad Day\Sept 2, 2105 Webinar\COMP M aug.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Barry\Documents\Mad Day\Sept 2, 2105 Webinar\AAPL M aug.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dirty="0" smtClean="0"/>
              <a:t>As I outlined in the Special</a:t>
            </a:r>
            <a:br>
              <a:rPr lang="en-US" dirty="0" smtClean="0"/>
            </a:br>
            <a:r>
              <a:rPr lang="en-US" dirty="0" smtClean="0"/>
              <a:t>Report I wrote last week,</a:t>
            </a:r>
            <a:br>
              <a:rPr lang="en-US" dirty="0" smtClean="0"/>
            </a:br>
            <a:r>
              <a:rPr lang="en-US" dirty="0" smtClean="0"/>
              <a:t>the key technical condition</a:t>
            </a:r>
            <a:br>
              <a:rPr lang="en-US" dirty="0" smtClean="0"/>
            </a:br>
            <a:r>
              <a:rPr lang="en-US" dirty="0" smtClean="0"/>
              <a:t>I am watching is a</a:t>
            </a:r>
            <a:br>
              <a:rPr lang="en-US" dirty="0" smtClean="0"/>
            </a:br>
            <a:r>
              <a:rPr lang="en-US" dirty="0" smtClean="0"/>
              <a:t>bearish cross on the</a:t>
            </a:r>
            <a:br>
              <a:rPr lang="en-US" dirty="0" smtClean="0"/>
            </a:br>
            <a:r>
              <a:rPr lang="en-US" dirty="0" smtClean="0"/>
              <a:t>SPX Daily Chart.</a:t>
            </a:r>
            <a:br>
              <a:rPr lang="en-US" dirty="0" smtClean="0"/>
            </a:br>
            <a:r>
              <a:rPr lang="en-US" dirty="0" smtClean="0"/>
              <a:t>Let’s take a look at it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r>
              <a:rPr lang="en-US" dirty="0" smtClean="0"/>
              <a:t>I want to begin today’s webinar</a:t>
            </a:r>
            <a:br>
              <a:rPr lang="en-US" dirty="0" smtClean="0"/>
            </a:br>
            <a:r>
              <a:rPr lang="en-US" dirty="0" smtClean="0"/>
              <a:t>with a few comments about</a:t>
            </a:r>
            <a:br>
              <a:rPr lang="en-US" dirty="0" smtClean="0"/>
            </a:br>
            <a:r>
              <a:rPr lang="en-US" dirty="0" smtClean="0"/>
              <a:t>trade execution and</a:t>
            </a:r>
            <a:br>
              <a:rPr lang="en-US" dirty="0" smtClean="0"/>
            </a:br>
            <a:r>
              <a:rPr lang="en-US" dirty="0" smtClean="0"/>
              <a:t>trade selection.  These</a:t>
            </a:r>
            <a:br>
              <a:rPr lang="en-US" dirty="0" smtClean="0"/>
            </a:br>
            <a:r>
              <a:rPr lang="en-US" dirty="0" smtClean="0"/>
              <a:t>comments are based</a:t>
            </a:r>
            <a:br>
              <a:rPr lang="en-US" dirty="0" smtClean="0"/>
            </a:br>
            <a:r>
              <a:rPr lang="en-US" dirty="0" smtClean="0"/>
              <a:t>on emails I received</a:t>
            </a:r>
            <a:br>
              <a:rPr lang="en-US" dirty="0" smtClean="0"/>
            </a:br>
            <a:r>
              <a:rPr lang="en-US" dirty="0" smtClean="0"/>
              <a:t>from members. So, you may</a:t>
            </a:r>
            <a:br>
              <a:rPr lang="en-US" dirty="0" smtClean="0"/>
            </a:br>
            <a:r>
              <a:rPr lang="en-US" dirty="0" smtClean="0"/>
              <a:t>have the same questions too.</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arry\Documents\Mad Day\Sept 2, 2105 Webinar\SPX D.png"/>
          <p:cNvPicPr>
            <a:picLocks noChangeAspect="1" noChangeArrowheads="1"/>
          </p:cNvPicPr>
          <p:nvPr/>
        </p:nvPicPr>
        <p:blipFill>
          <a:blip r:embed="rId2" cstate="print"/>
          <a:srcRect/>
          <a:stretch>
            <a:fillRect/>
          </a:stretch>
        </p:blipFill>
        <p:spPr bwMode="auto">
          <a:xfrm>
            <a:off x="0" y="152400"/>
            <a:ext cx="9143999" cy="6553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rry\Documents\Mad Day\Sept 2, 2105 Webinar\DOW D.png"/>
          <p:cNvPicPr>
            <a:picLocks noChangeAspect="1" noChangeArrowheads="1"/>
          </p:cNvPicPr>
          <p:nvPr/>
        </p:nvPicPr>
        <p:blipFill>
          <a:blip r:embed="rId2" cstate="print"/>
          <a:srcRect/>
          <a:stretch>
            <a:fillRect/>
          </a:stretch>
        </p:blipFill>
        <p:spPr bwMode="auto">
          <a:xfrm>
            <a:off x="0" y="152400"/>
            <a:ext cx="9143999" cy="6553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arry\Documents\Mad Day\Sept 2, 2105 Webinar\comp D.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smtClean="0"/>
              <a:t>Let’s take a look</a:t>
            </a:r>
            <a:br>
              <a:rPr lang="en-US" dirty="0" smtClean="0"/>
            </a:br>
            <a:r>
              <a:rPr lang="en-US" dirty="0" smtClean="0"/>
              <a:t>at 2 sentiment Indicators ..</a:t>
            </a:r>
            <a:br>
              <a:rPr lang="en-US" dirty="0" smtClean="0"/>
            </a:br>
            <a:r>
              <a:rPr lang="en-US" dirty="0" smtClean="0"/>
              <a:t>$BPSX &amp; $SPXA200R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arry\Documents\Mad Day\Sept 2, 2105 Webinar\BP Index.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rry\Documents\Mad Day\Sept 2, 2105 Webinar\200 Day.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05600"/>
          </a:xfrm>
        </p:spPr>
        <p:txBody>
          <a:bodyPr/>
          <a:lstStyle/>
          <a:p>
            <a:r>
              <a:rPr lang="en-US" dirty="0" smtClean="0"/>
              <a:t>I want to look back to</a:t>
            </a:r>
            <a:br>
              <a:rPr lang="en-US" dirty="0" smtClean="0"/>
            </a:br>
            <a:r>
              <a:rPr lang="en-US" dirty="0" smtClean="0"/>
              <a:t>the day of our last webinar,</a:t>
            </a:r>
            <a:br>
              <a:rPr lang="en-US" dirty="0" smtClean="0"/>
            </a:br>
            <a:r>
              <a:rPr lang="en-US" dirty="0" smtClean="0"/>
              <a:t>which was August 19</a:t>
            </a:r>
            <a:r>
              <a:rPr lang="en-US" baseline="30000" dirty="0" smtClean="0"/>
              <a:t>th</a:t>
            </a:r>
            <a:r>
              <a:rPr lang="en-US" dirty="0" smtClean="0"/>
              <a:t>.</a:t>
            </a:r>
            <a:br>
              <a:rPr lang="en-US" dirty="0" smtClean="0"/>
            </a:br>
            <a:r>
              <a:rPr lang="en-US" dirty="0" smtClean="0"/>
              <a:t>It happened to be the </a:t>
            </a:r>
            <a:br>
              <a:rPr lang="en-US" dirty="0" smtClean="0"/>
            </a:br>
            <a:r>
              <a:rPr lang="en-US" dirty="0" smtClean="0"/>
              <a:t>release of the Fed Meeting</a:t>
            </a:r>
            <a:br>
              <a:rPr lang="en-US" dirty="0" smtClean="0"/>
            </a:br>
            <a:r>
              <a:rPr lang="en-US" dirty="0" smtClean="0"/>
              <a:t>notes at 2:00 EST.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6629400"/>
          </a:xfrm>
        </p:spPr>
        <p:txBody>
          <a:bodyPr/>
          <a:lstStyle/>
          <a:p>
            <a:r>
              <a:rPr lang="en-US" dirty="0" smtClean="0"/>
              <a:t>For market wide events like this</a:t>
            </a:r>
            <a:br>
              <a:rPr lang="en-US" dirty="0" smtClean="0"/>
            </a:br>
            <a:r>
              <a:rPr lang="en-US" dirty="0" smtClean="0"/>
              <a:t>and the release of the</a:t>
            </a:r>
            <a:br>
              <a:rPr lang="en-US" dirty="0" smtClean="0"/>
            </a:br>
            <a:r>
              <a:rPr lang="en-US" dirty="0" smtClean="0"/>
              <a:t>Non Farm payroll at 8:30 EST</a:t>
            </a:r>
            <a:br>
              <a:rPr lang="en-US" dirty="0" smtClean="0"/>
            </a:br>
            <a:r>
              <a:rPr lang="en-US" dirty="0" smtClean="0"/>
              <a:t>the 1</a:t>
            </a:r>
            <a:r>
              <a:rPr lang="en-US" baseline="30000" dirty="0" smtClean="0"/>
              <a:t>st</a:t>
            </a:r>
            <a:r>
              <a:rPr lang="en-US" dirty="0" smtClean="0"/>
              <a:t> Friday of every month,</a:t>
            </a:r>
            <a:br>
              <a:rPr lang="en-US" dirty="0" smtClean="0"/>
            </a:br>
            <a:r>
              <a:rPr lang="en-US" dirty="0" smtClean="0"/>
              <a:t>the instruments to consider</a:t>
            </a:r>
            <a:br>
              <a:rPr lang="en-US" dirty="0" smtClean="0"/>
            </a:br>
            <a:r>
              <a:rPr lang="en-US" dirty="0" smtClean="0"/>
              <a:t>trading are the TLT, SPY, GDX and</a:t>
            </a:r>
            <a:br>
              <a:rPr lang="en-US" dirty="0" smtClean="0"/>
            </a:br>
            <a:r>
              <a:rPr lang="en-US" dirty="0" smtClean="0"/>
              <a:t>the VXX.</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29400"/>
          </a:xfrm>
        </p:spPr>
        <p:txBody>
          <a:bodyPr/>
          <a:lstStyle/>
          <a:p>
            <a:r>
              <a:rPr lang="en-US" dirty="0" smtClean="0"/>
              <a:t>Let’s start by taking a</a:t>
            </a:r>
            <a:br>
              <a:rPr lang="en-US" dirty="0" smtClean="0"/>
            </a:br>
            <a:r>
              <a:rPr lang="en-US" dirty="0" smtClean="0"/>
              <a:t>look at the VIX to</a:t>
            </a:r>
            <a:br>
              <a:rPr lang="en-US" dirty="0" smtClean="0"/>
            </a:br>
            <a:r>
              <a:rPr lang="en-US" dirty="0" smtClean="0"/>
              <a:t>see what it is doing.</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arry\Documents\Mad Day\Sept 2, 2105 Webinar\VIX 10 m 8-19.png"/>
          <p:cNvPicPr>
            <a:picLocks noChangeAspect="1" noChangeArrowheads="1"/>
          </p:cNvPicPr>
          <p:nvPr/>
        </p:nvPicPr>
        <p:blipFill>
          <a:blip r:embed="rId2" cstate="print"/>
          <a:srcRect/>
          <a:stretch>
            <a:fillRect/>
          </a:stretch>
        </p:blipFill>
        <p:spPr bwMode="auto">
          <a:xfrm>
            <a:off x="0" y="152400"/>
            <a:ext cx="9143999" cy="6705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r>
              <a:rPr lang="en-US" dirty="0" smtClean="0"/>
              <a:t>First comment was why did </a:t>
            </a:r>
            <a:br>
              <a:rPr lang="en-US" dirty="0" smtClean="0"/>
            </a:br>
            <a:r>
              <a:rPr lang="en-US" dirty="0" smtClean="0"/>
              <a:t>I recommend a covered call</a:t>
            </a:r>
            <a:br>
              <a:rPr lang="en-US" dirty="0" smtClean="0"/>
            </a:br>
            <a:r>
              <a:rPr lang="en-US" dirty="0" smtClean="0"/>
              <a:t>on CIEN instead of selling</a:t>
            </a:r>
            <a:br>
              <a:rPr lang="en-US" dirty="0" smtClean="0"/>
            </a:br>
            <a:r>
              <a:rPr lang="en-US" dirty="0" smtClean="0"/>
              <a:t>naked puts?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Barry\Documents\Mad Day\Sept 2, 2105 Webinar\VIX 5 8-19.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arry\Documents\Mad Day\Sept 2, 2105 Webinar\SPX 10 8-19.png"/>
          <p:cNvPicPr>
            <a:picLocks noChangeAspect="1" noChangeArrowheads="1"/>
          </p:cNvPicPr>
          <p:nvPr/>
        </p:nvPicPr>
        <p:blipFill>
          <a:blip r:embed="rId2" cstate="print"/>
          <a:srcRect/>
          <a:stretch>
            <a:fillRect/>
          </a:stretch>
        </p:blipFill>
        <p:spPr bwMode="auto">
          <a:xfrm>
            <a:off x="0" y="0"/>
            <a:ext cx="9143999" cy="6705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Barry\Documents\Mad Day\Sept 2, 2105 Webinar\SPX 5 8-19.png"/>
          <p:cNvPicPr>
            <a:picLocks noChangeAspect="1" noChangeArrowheads="1"/>
          </p:cNvPicPr>
          <p:nvPr/>
        </p:nvPicPr>
        <p:blipFill>
          <a:blip r:embed="rId2" cstate="print"/>
          <a:srcRect/>
          <a:stretch>
            <a:fillRect/>
          </a:stretch>
        </p:blipFill>
        <p:spPr bwMode="auto">
          <a:xfrm>
            <a:off x="0" y="0"/>
            <a:ext cx="9143999" cy="6629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6278562"/>
          </a:xfrm>
        </p:spPr>
        <p:txBody>
          <a:bodyPr/>
          <a:lstStyle/>
          <a:p>
            <a:r>
              <a:rPr lang="en-US" dirty="0" smtClean="0"/>
              <a:t>SPY $208 Weekly Call</a:t>
            </a:r>
            <a:br>
              <a:rPr lang="en-US" dirty="0" smtClean="0"/>
            </a:br>
            <a:r>
              <a:rPr lang="en-US" dirty="0" smtClean="0"/>
              <a:t/>
            </a:r>
            <a:br>
              <a:rPr lang="en-US" dirty="0" smtClean="0"/>
            </a:br>
            <a:r>
              <a:rPr lang="en-US" dirty="0" smtClean="0"/>
              <a:t>$.96 to $2.36</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Barry\Documents\Mad Day\Sept 2, 2105 Webinar\QQQ 8-19.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Barry\Documents\Mad Day\Sept 2, 2105 Webinar\QQQ 5 8-19.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400800"/>
          </a:xfrm>
        </p:spPr>
        <p:txBody>
          <a:bodyPr/>
          <a:lstStyle/>
          <a:p>
            <a:r>
              <a:rPr lang="en-US" dirty="0" smtClean="0"/>
              <a:t>QQQ $109.50 Weekly Call</a:t>
            </a:r>
            <a:br>
              <a:rPr lang="en-US" dirty="0" smtClean="0"/>
            </a:br>
            <a:r>
              <a:rPr lang="en-US" dirty="0" smtClean="0"/>
              <a:t/>
            </a:r>
            <a:br>
              <a:rPr lang="en-US" dirty="0" smtClean="0"/>
            </a:br>
            <a:r>
              <a:rPr lang="en-US" dirty="0" smtClean="0"/>
              <a:t>$.72 to $1.62</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Barry\Documents\Mad Day\Sept 2, 2105 Webinar\TLT 5 8-19.png"/>
          <p:cNvPicPr>
            <a:picLocks noChangeAspect="1" noChangeArrowheads="1"/>
          </p:cNvPicPr>
          <p:nvPr/>
        </p:nvPicPr>
        <p:blipFill>
          <a:blip r:embed="rId2" cstate="print"/>
          <a:srcRect/>
          <a:stretch>
            <a:fillRect/>
          </a:stretch>
        </p:blipFill>
        <p:spPr bwMode="auto">
          <a:xfrm>
            <a:off x="0" y="0"/>
            <a:ext cx="9143999" cy="66294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smtClean="0"/>
              <a:t>TLT Weekly Options</a:t>
            </a:r>
            <a:br>
              <a:rPr lang="en-US" dirty="0" smtClean="0"/>
            </a:br>
            <a:r>
              <a:rPr lang="en-US" dirty="0" smtClean="0"/>
              <a:t/>
            </a:r>
            <a:br>
              <a:rPr lang="en-US" dirty="0" smtClean="0"/>
            </a:br>
            <a:r>
              <a:rPr lang="en-US" dirty="0" smtClean="0"/>
              <a:t>124 Call .41 to 1.00</a:t>
            </a:r>
            <a:br>
              <a:rPr lang="en-US" dirty="0" smtClean="0"/>
            </a:br>
            <a:r>
              <a:rPr lang="en-US" dirty="0" smtClean="0"/>
              <a:t/>
            </a:r>
            <a:br>
              <a:rPr lang="en-US" dirty="0" smtClean="0"/>
            </a:br>
            <a:r>
              <a:rPr lang="en-US" dirty="0" smtClean="0"/>
              <a:t>123.50 Call .80 to 1.35</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29400"/>
          </a:xfrm>
        </p:spPr>
        <p:txBody>
          <a:bodyPr/>
          <a:lstStyle/>
          <a:p>
            <a:r>
              <a:rPr lang="en-US" dirty="0" smtClean="0"/>
              <a:t>I want to take a look at</a:t>
            </a:r>
            <a:br>
              <a:rPr lang="en-US" dirty="0" smtClean="0"/>
            </a:br>
            <a:r>
              <a:rPr lang="en-US" dirty="0" smtClean="0"/>
              <a:t>a few charts that sold</a:t>
            </a:r>
            <a:br>
              <a:rPr lang="en-US" dirty="0" smtClean="0"/>
            </a:br>
            <a:r>
              <a:rPr lang="en-US" dirty="0" smtClean="0"/>
              <a:t>off against the top</a:t>
            </a:r>
            <a:br>
              <a:rPr lang="en-US" dirty="0" smtClean="0"/>
            </a:br>
            <a:r>
              <a:rPr lang="en-US" dirty="0" smtClean="0"/>
              <a:t>Upper Extreme </a:t>
            </a:r>
            <a:br>
              <a:rPr lang="en-US" dirty="0" smtClean="0"/>
            </a:br>
            <a:r>
              <a:rPr lang="en-US" dirty="0" smtClean="0"/>
              <a:t>Bollinger Band.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smtClean="0"/>
              <a:t>I will NOT recommend selling</a:t>
            </a:r>
            <a:br>
              <a:rPr lang="en-US" dirty="0" smtClean="0"/>
            </a:br>
            <a:r>
              <a:rPr lang="en-US" dirty="0" smtClean="0"/>
              <a:t>naked puts because it does</a:t>
            </a:r>
            <a:br>
              <a:rPr lang="en-US" dirty="0" smtClean="0"/>
            </a:br>
            <a:r>
              <a:rPr lang="en-US" dirty="0" smtClean="0"/>
              <a:t>require a higher level of</a:t>
            </a:r>
            <a:br>
              <a:rPr lang="en-US" dirty="0" smtClean="0"/>
            </a:br>
            <a:r>
              <a:rPr lang="en-US" dirty="0" smtClean="0"/>
              <a:t>option approval and</a:t>
            </a:r>
            <a:br>
              <a:rPr lang="en-US" dirty="0" smtClean="0"/>
            </a:br>
            <a:r>
              <a:rPr lang="en-US" dirty="0" smtClean="0"/>
              <a:t>there are some members</a:t>
            </a:r>
            <a:br>
              <a:rPr lang="en-US" dirty="0" smtClean="0"/>
            </a:br>
            <a:r>
              <a:rPr lang="en-US" dirty="0" smtClean="0"/>
              <a:t>who are not approved </a:t>
            </a:r>
            <a:br>
              <a:rPr lang="en-US" dirty="0" smtClean="0"/>
            </a:br>
            <a:r>
              <a:rPr lang="en-US" dirty="0" smtClean="0"/>
              <a:t>this strategy.</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6324600"/>
          </a:xfrm>
        </p:spPr>
        <p:txBody>
          <a:bodyPr/>
          <a:lstStyle/>
          <a:p>
            <a:r>
              <a:rPr lang="en-US" dirty="0" smtClean="0"/>
              <a:t>Have you started to use</a:t>
            </a:r>
            <a:br>
              <a:rPr lang="en-US" dirty="0" smtClean="0"/>
            </a:br>
            <a:r>
              <a:rPr lang="en-US" dirty="0" smtClean="0"/>
              <a:t>these Bollinger Band Settings?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Barry\Documents\BSB Charts\60 above top band\SUNE W.png"/>
          <p:cNvPicPr>
            <a:picLocks noChangeAspect="1" noChangeArrowheads="1"/>
          </p:cNvPicPr>
          <p:nvPr/>
        </p:nvPicPr>
        <p:blipFill>
          <a:blip r:embed="rId2" cstate="print"/>
          <a:srcRect/>
          <a:stretch>
            <a:fillRect/>
          </a:stretch>
        </p:blipFill>
        <p:spPr bwMode="auto">
          <a:xfrm>
            <a:off x="0" y="0"/>
            <a:ext cx="9144000" cy="67056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Barry\Documents\BSB Charts\60 above top band\SUNE D.png"/>
          <p:cNvPicPr>
            <a:picLocks noChangeAspect="1" noChangeArrowheads="1"/>
          </p:cNvPicPr>
          <p:nvPr/>
        </p:nvPicPr>
        <p:blipFill>
          <a:blip r:embed="rId2" cstate="print"/>
          <a:srcRect/>
          <a:stretch>
            <a:fillRect/>
          </a:stretch>
        </p:blipFill>
        <p:spPr bwMode="auto">
          <a:xfrm>
            <a:off x="0" y="0"/>
            <a:ext cx="9144000" cy="66294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Barry\Documents\BSB Charts\60 above top band\SIMO W.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Barry\Documents\BSB Charts\60 above top band\SIMO D.png"/>
          <p:cNvPicPr>
            <a:picLocks noChangeAspect="1" noChangeArrowheads="1"/>
          </p:cNvPicPr>
          <p:nvPr/>
        </p:nvPicPr>
        <p:blipFill>
          <a:blip r:embed="rId2" cstate="print"/>
          <a:srcRect/>
          <a:stretch>
            <a:fillRect/>
          </a:stretch>
        </p:blipFill>
        <p:spPr bwMode="auto">
          <a:xfrm>
            <a:off x="0" y="0"/>
            <a:ext cx="9144000" cy="67056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dirty="0" smtClean="0"/>
              <a:t>Let’s look at</a:t>
            </a:r>
            <a:br>
              <a:rPr lang="en-US" dirty="0" smtClean="0"/>
            </a:br>
            <a:r>
              <a:rPr lang="en-US" dirty="0" smtClean="0"/>
              <a:t>short timeframes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Barry\Documents\BSB Charts\60 above top band\TJX 6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Barry\Documents\BSB Charts\60 above top band\TJX 1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Barry\Documents\BSB Charts\60 above top band\VMC 60.png"/>
          <p:cNvPicPr>
            <a:picLocks noChangeAspect="1" noChangeArrowheads="1"/>
          </p:cNvPicPr>
          <p:nvPr/>
        </p:nvPicPr>
        <p:blipFill>
          <a:blip r:embed="rId2" cstate="print"/>
          <a:srcRect/>
          <a:stretch>
            <a:fillRect/>
          </a:stretch>
        </p:blipFill>
        <p:spPr bwMode="auto">
          <a:xfrm>
            <a:off x="0" y="0"/>
            <a:ext cx="9144000" cy="66294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Barry\Documents\BSB Charts\60 above top band\VMC 1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53200"/>
          </a:xfrm>
        </p:spPr>
        <p:txBody>
          <a:bodyPr/>
          <a:lstStyle/>
          <a:p>
            <a:r>
              <a:rPr lang="en-US" dirty="0" smtClean="0"/>
              <a:t>Having said, a covered call is </a:t>
            </a:r>
            <a:br>
              <a:rPr lang="en-US" dirty="0" smtClean="0"/>
            </a:br>
            <a:r>
              <a:rPr lang="en-US" dirty="0" smtClean="0"/>
              <a:t>a bullish strategy and has the</a:t>
            </a:r>
            <a:br>
              <a:rPr lang="en-US" dirty="0" smtClean="0"/>
            </a:br>
            <a:r>
              <a:rPr lang="en-US" dirty="0" smtClean="0"/>
              <a:t>same risk profile as selling</a:t>
            </a:r>
            <a:br>
              <a:rPr lang="en-US" dirty="0" smtClean="0"/>
            </a:br>
            <a:r>
              <a:rPr lang="en-US" dirty="0" smtClean="0"/>
              <a:t>naked puts. Personally, I</a:t>
            </a:r>
            <a:br>
              <a:rPr lang="en-US" dirty="0" smtClean="0"/>
            </a:br>
            <a:r>
              <a:rPr lang="en-US" dirty="0" smtClean="0"/>
              <a:t>find nothing wrong with</a:t>
            </a:r>
            <a:br>
              <a:rPr lang="en-US" dirty="0" smtClean="0"/>
            </a:br>
            <a:r>
              <a:rPr lang="en-US" dirty="0" smtClean="0"/>
              <a:t>selling naked puts and</a:t>
            </a:r>
            <a:br>
              <a:rPr lang="en-US" dirty="0" smtClean="0"/>
            </a:br>
            <a:r>
              <a:rPr lang="en-US" dirty="0" smtClean="0"/>
              <a:t>do it myself.</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Barry\Documents\BSB Charts\60 above top band\ORLY 60.png"/>
          <p:cNvPicPr>
            <a:picLocks noChangeAspect="1" noChangeArrowheads="1"/>
          </p:cNvPicPr>
          <p:nvPr/>
        </p:nvPicPr>
        <p:blipFill>
          <a:blip r:embed="rId2" cstate="print"/>
          <a:srcRect/>
          <a:stretch>
            <a:fillRect/>
          </a:stretch>
        </p:blipFill>
        <p:spPr bwMode="auto">
          <a:xfrm>
            <a:off x="0" y="152400"/>
            <a:ext cx="9144000" cy="65532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Barry\Documents\BSB Charts\60 above top band\ORLY 1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430962"/>
          </a:xfrm>
        </p:spPr>
        <p:txBody>
          <a:bodyPr/>
          <a:lstStyle/>
          <a:p>
            <a:r>
              <a:rPr lang="en-US" dirty="0" smtClean="0">
                <a:solidFill>
                  <a:srgbClr val="002060"/>
                </a:solidFill>
              </a:rPr>
              <a:t>Thanks for watching!</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Bill Davis</a:t>
            </a:r>
            <a:br>
              <a:rPr lang="en-US" dirty="0" smtClean="0">
                <a:solidFill>
                  <a:srgbClr val="002060"/>
                </a:solidFill>
              </a:rPr>
            </a:br>
            <a:r>
              <a:rPr lang="en-US" dirty="0" smtClean="0">
                <a:solidFill>
                  <a:srgbClr val="002060"/>
                </a:solidFill>
              </a:rPr>
              <a:t>Mad Day Trader</a:t>
            </a:r>
            <a:br>
              <a:rPr lang="en-US" dirty="0" smtClean="0">
                <a:solidFill>
                  <a:srgbClr val="002060"/>
                </a:solidFill>
              </a:rPr>
            </a:br>
            <a:r>
              <a:rPr lang="en-US" dirty="0" smtClean="0">
                <a:solidFill>
                  <a:srgbClr val="002060"/>
                </a:solidFill>
              </a:rPr>
              <a:t>September 2, 2015</a:t>
            </a:r>
            <a:br>
              <a:rPr lang="en-US" dirty="0" smtClean="0">
                <a:solidFill>
                  <a:srgbClr val="002060"/>
                </a:solidFill>
              </a:rPr>
            </a:br>
            <a:r>
              <a:rPr lang="en-US" dirty="0" smtClean="0">
                <a:solidFill>
                  <a:srgbClr val="002060"/>
                </a:solidFill>
              </a:rPr>
              <a:t> davismdt@gmail.com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smtClean="0"/>
              <a:t>I will caution you to </a:t>
            </a:r>
            <a:r>
              <a:rPr lang="en-US" i="1" u="sng" dirty="0" smtClean="0"/>
              <a:t>ONLY</a:t>
            </a:r>
            <a:r>
              <a:rPr lang="en-US" dirty="0" smtClean="0"/>
              <a:t/>
            </a:r>
            <a:br>
              <a:rPr lang="en-US" dirty="0" smtClean="0"/>
            </a:br>
            <a:r>
              <a:rPr lang="en-US" dirty="0" smtClean="0"/>
              <a:t>sell naked puts based</a:t>
            </a:r>
            <a:br>
              <a:rPr lang="en-US" dirty="0" smtClean="0"/>
            </a:br>
            <a:r>
              <a:rPr lang="en-US" dirty="0" smtClean="0"/>
              <a:t>on the number of shares</a:t>
            </a:r>
            <a:br>
              <a:rPr lang="en-US" dirty="0" smtClean="0"/>
            </a:br>
            <a:r>
              <a:rPr lang="en-US" dirty="0" smtClean="0"/>
              <a:t>you would own.  Where</a:t>
            </a:r>
            <a:br>
              <a:rPr lang="en-US" dirty="0" smtClean="0"/>
            </a:br>
            <a:r>
              <a:rPr lang="en-US" dirty="0" smtClean="0"/>
              <a:t>people get into trouble</a:t>
            </a:r>
            <a:br>
              <a:rPr lang="en-US" dirty="0" smtClean="0"/>
            </a:br>
            <a:r>
              <a:rPr lang="en-US" dirty="0" smtClean="0"/>
              <a:t>is they sell an outsized</a:t>
            </a:r>
            <a:br>
              <a:rPr lang="en-US" dirty="0" smtClean="0"/>
            </a:br>
            <a:r>
              <a:rPr lang="en-US" dirty="0" smtClean="0"/>
              <a:t>position. If you want to</a:t>
            </a:r>
            <a:br>
              <a:rPr lang="en-US" dirty="0" smtClean="0"/>
            </a:br>
            <a:r>
              <a:rPr lang="en-US" dirty="0" smtClean="0"/>
              <a:t>own 400 shares, sell 4 puts.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dirty="0" smtClean="0"/>
              <a:t>Another bullish strategy is a Put </a:t>
            </a:r>
            <a:br>
              <a:rPr lang="en-US" dirty="0" smtClean="0"/>
            </a:br>
            <a:r>
              <a:rPr lang="en-US" dirty="0" smtClean="0"/>
              <a:t>Credit Spread.  In this strategy,</a:t>
            </a:r>
            <a:br>
              <a:rPr lang="en-US" dirty="0" smtClean="0"/>
            </a:br>
            <a:r>
              <a:rPr lang="en-US" dirty="0" smtClean="0"/>
              <a:t>you sell a higher strike put</a:t>
            </a:r>
            <a:br>
              <a:rPr lang="en-US" dirty="0" smtClean="0"/>
            </a:br>
            <a:r>
              <a:rPr lang="en-US" dirty="0" smtClean="0"/>
              <a:t>and buy a lower strike put.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400800"/>
          </a:xfrm>
        </p:spPr>
        <p:txBody>
          <a:bodyPr/>
          <a:lstStyle/>
          <a:p>
            <a:r>
              <a:rPr lang="en-US" dirty="0" smtClean="0"/>
              <a:t>The point here is that you</a:t>
            </a:r>
            <a:br>
              <a:rPr lang="en-US" dirty="0" smtClean="0"/>
            </a:br>
            <a:r>
              <a:rPr lang="en-US" dirty="0" smtClean="0"/>
              <a:t>have options in terms of</a:t>
            </a:r>
            <a:br>
              <a:rPr lang="en-US" dirty="0" smtClean="0"/>
            </a:br>
            <a:r>
              <a:rPr lang="en-US" dirty="0" smtClean="0"/>
              <a:t>the strategy to use.</a:t>
            </a:r>
            <a:br>
              <a:rPr lang="en-US" dirty="0" smtClean="0"/>
            </a:br>
            <a:r>
              <a:rPr lang="en-US" dirty="0" smtClean="0"/>
              <a:t>You can choose the</a:t>
            </a:r>
            <a:br>
              <a:rPr lang="en-US" dirty="0" smtClean="0"/>
            </a:br>
            <a:r>
              <a:rPr lang="en-US" dirty="0" smtClean="0"/>
              <a:t>strategy you prefer.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6400800"/>
          </a:xfrm>
        </p:spPr>
        <p:txBody>
          <a:bodyPr/>
          <a:lstStyle/>
          <a:p>
            <a:r>
              <a:rPr lang="en-US" dirty="0" smtClean="0"/>
              <a:t>The next comment I want to</a:t>
            </a:r>
            <a:br>
              <a:rPr lang="en-US" dirty="0" smtClean="0"/>
            </a:br>
            <a:r>
              <a:rPr lang="en-US" dirty="0" smtClean="0"/>
              <a:t>address is trade execution.</a:t>
            </a:r>
            <a:br>
              <a:rPr lang="en-US" dirty="0" smtClean="0"/>
            </a:br>
            <a:r>
              <a:rPr lang="en-US" dirty="0" smtClean="0"/>
              <a:t>Let’s say you open an alert</a:t>
            </a:r>
            <a:br>
              <a:rPr lang="en-US" dirty="0" smtClean="0"/>
            </a:br>
            <a:r>
              <a:rPr lang="en-US" dirty="0" smtClean="0"/>
              <a:t>a few hours later or</a:t>
            </a:r>
            <a:br>
              <a:rPr lang="en-US" dirty="0" smtClean="0"/>
            </a:br>
            <a:r>
              <a:rPr lang="en-US" dirty="0" smtClean="0"/>
              <a:t>the next day and the</a:t>
            </a:r>
            <a:br>
              <a:rPr lang="en-US" dirty="0" smtClean="0"/>
            </a:br>
            <a:r>
              <a:rPr lang="en-US" dirty="0" smtClean="0"/>
              <a:t>price has moved.</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142</Words>
  <Application>Microsoft Office PowerPoint</Application>
  <PresentationFormat>On-screen Show (4:3)</PresentationFormat>
  <Paragraphs>28</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I want to begin today’s webinar with a few comments about trade execution and trade selection.  These comments are based on emails I received from members. So, you may have the same questions too.</vt:lpstr>
      <vt:lpstr>First comment was why did  I recommend a covered call on CIEN instead of selling naked puts?</vt:lpstr>
      <vt:lpstr>I will NOT recommend selling naked puts because it does require a higher level of option approval and there are some members who are not approved  this strategy.</vt:lpstr>
      <vt:lpstr>Having said, a covered call is  a bullish strategy and has the same risk profile as selling naked puts. Personally, I find nothing wrong with selling naked puts and do it myself.</vt:lpstr>
      <vt:lpstr>I will caution you to ONLY sell naked puts based on the number of shares you would own.  Where people get into trouble is they sell an outsized position. If you want to own 400 shares, sell 4 puts. </vt:lpstr>
      <vt:lpstr>Another bullish strategy is a Put  Credit Spread.  In this strategy, you sell a higher strike put and buy a lower strike put.</vt:lpstr>
      <vt:lpstr>The point here is that you have options in terms of the strategy to use. You can choose the strategy you prefer.</vt:lpstr>
      <vt:lpstr>The next comment I want to address is trade execution. Let’s say you open an alert a few hours later or the next day and the price has moved.</vt:lpstr>
      <vt:lpstr>Let’s say the stock price and the option price has moved since the alert was issued.</vt:lpstr>
      <vt:lpstr>If I suggest a covered call on a stock with weekly options, you could consider selling a different strike. I am assessing the return based on the prices when the alert is issued.</vt:lpstr>
      <vt:lpstr>If the stock and the option prices have moved, you need to assess the risk to reward and decide if the trade is still worth putting on.</vt:lpstr>
      <vt:lpstr>Let’s move onto the markets. And let’s take a look at the August 2015 Monthly Charts for the major markets.</vt:lpstr>
      <vt:lpstr>Slide 14</vt:lpstr>
      <vt:lpstr>Slide 15</vt:lpstr>
      <vt:lpstr>Slide 16</vt:lpstr>
      <vt:lpstr>Slide 17</vt:lpstr>
      <vt:lpstr>Slide 18</vt:lpstr>
      <vt:lpstr>As I outlined in the Special Report I wrote last week, the key technical condition I am watching is a bearish cross on the SPX Daily Chart. Let’s take a look at it …</vt:lpstr>
      <vt:lpstr>Slide 20</vt:lpstr>
      <vt:lpstr>Slide 21</vt:lpstr>
      <vt:lpstr>Slide 22</vt:lpstr>
      <vt:lpstr>Let’s take a look at 2 sentiment Indicators .. $BPSX &amp; $SPXA200R</vt:lpstr>
      <vt:lpstr>Slide 24</vt:lpstr>
      <vt:lpstr>Slide 25</vt:lpstr>
      <vt:lpstr>I want to look back to the day of our last webinar, which was August 19th. It happened to be the  release of the Fed Meeting notes at 2:00 EST.</vt:lpstr>
      <vt:lpstr>For market wide events like this and the release of the Non Farm payroll at 8:30 EST the 1st Friday of every month, the instruments to consider trading are the TLT, SPY, GDX and the VXX.</vt:lpstr>
      <vt:lpstr>Let’s start by taking a look at the VIX to see what it is doing.</vt:lpstr>
      <vt:lpstr>Slide 29</vt:lpstr>
      <vt:lpstr>Slide 30</vt:lpstr>
      <vt:lpstr>Slide 31</vt:lpstr>
      <vt:lpstr>Slide 32</vt:lpstr>
      <vt:lpstr>SPY $208 Weekly Call  $.96 to $2.36</vt:lpstr>
      <vt:lpstr>Slide 34</vt:lpstr>
      <vt:lpstr>Slide 35</vt:lpstr>
      <vt:lpstr>QQQ $109.50 Weekly Call  $.72 to $1.62</vt:lpstr>
      <vt:lpstr>Slide 37</vt:lpstr>
      <vt:lpstr>TLT Weekly Options  124 Call .41 to 1.00  123.50 Call .80 to 1.35</vt:lpstr>
      <vt:lpstr>I want to take a look at a few charts that sold off against the top Upper Extreme  Bollinger Band.</vt:lpstr>
      <vt:lpstr>Have you started to use these Bollinger Band Settings?</vt:lpstr>
      <vt:lpstr>Slide 41</vt:lpstr>
      <vt:lpstr>Slide 42</vt:lpstr>
      <vt:lpstr>Slide 43</vt:lpstr>
      <vt:lpstr>Slide 44</vt:lpstr>
      <vt:lpstr>Let’s look at short timeframes …</vt:lpstr>
      <vt:lpstr>Slide 46</vt:lpstr>
      <vt:lpstr>Slide 47</vt:lpstr>
      <vt:lpstr>Slide 48</vt:lpstr>
      <vt:lpstr>Slide 49</vt:lpstr>
      <vt:lpstr>Slide 50</vt:lpstr>
      <vt:lpstr>Slide 51</vt:lpstr>
      <vt:lpstr>Thanks for watching!  Bill Davis Mad Day Trader September 2, 2015  davismdt@gmail.com</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dc:creator>
  <cp:lastModifiedBy>Barry</cp:lastModifiedBy>
  <cp:revision>11</cp:revision>
  <dcterms:created xsi:type="dcterms:W3CDTF">2015-06-16T15:14:51Z</dcterms:created>
  <dcterms:modified xsi:type="dcterms:W3CDTF">2015-09-02T13:37:00Z</dcterms:modified>
</cp:coreProperties>
</file>