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2"/>
  </p:notesMasterIdLst>
  <p:sldIdLst>
    <p:sldId id="256" r:id="rId2"/>
    <p:sldId id="395" r:id="rId3"/>
    <p:sldId id="493" r:id="rId4"/>
    <p:sldId id="494" r:id="rId5"/>
    <p:sldId id="257" r:id="rId6"/>
    <p:sldId id="259" r:id="rId7"/>
    <p:sldId id="260" r:id="rId8"/>
    <p:sldId id="429" r:id="rId9"/>
    <p:sldId id="264" r:id="rId10"/>
    <p:sldId id="265" r:id="rId11"/>
    <p:sldId id="266" r:id="rId12"/>
    <p:sldId id="267" r:id="rId13"/>
    <p:sldId id="268" r:id="rId14"/>
    <p:sldId id="269" r:id="rId15"/>
    <p:sldId id="423" r:id="rId16"/>
    <p:sldId id="272" r:id="rId17"/>
    <p:sldId id="273" r:id="rId18"/>
    <p:sldId id="275" r:id="rId19"/>
    <p:sldId id="276" r:id="rId20"/>
    <p:sldId id="279" r:id="rId21"/>
    <p:sldId id="281" r:id="rId22"/>
    <p:sldId id="282" r:id="rId23"/>
    <p:sldId id="283" r:id="rId24"/>
    <p:sldId id="479" r:id="rId25"/>
    <p:sldId id="496" r:id="rId26"/>
    <p:sldId id="284" r:id="rId27"/>
    <p:sldId id="285" r:id="rId28"/>
    <p:sldId id="442" r:id="rId29"/>
    <p:sldId id="287" r:id="rId30"/>
    <p:sldId id="288" r:id="rId31"/>
    <p:sldId id="289" r:id="rId32"/>
    <p:sldId id="481" r:id="rId33"/>
    <p:sldId id="290" r:id="rId34"/>
    <p:sldId id="291" r:id="rId35"/>
    <p:sldId id="487" r:id="rId36"/>
    <p:sldId id="336" r:id="rId37"/>
    <p:sldId id="292" r:id="rId38"/>
    <p:sldId id="490" r:id="rId39"/>
    <p:sldId id="405" r:id="rId40"/>
    <p:sldId id="295" r:id="rId41"/>
    <p:sldId id="400" r:id="rId42"/>
    <p:sldId id="296" r:id="rId43"/>
    <p:sldId id="482" r:id="rId44"/>
    <p:sldId id="299" r:id="rId45"/>
    <p:sldId id="300" r:id="rId46"/>
    <p:sldId id="301" r:id="rId47"/>
    <p:sldId id="473" r:id="rId48"/>
    <p:sldId id="303" r:id="rId49"/>
    <p:sldId id="304" r:id="rId50"/>
    <p:sldId id="305" r:id="rId51"/>
    <p:sldId id="306" r:id="rId52"/>
    <p:sldId id="307" r:id="rId53"/>
    <p:sldId id="309" r:id="rId54"/>
    <p:sldId id="495" r:id="rId55"/>
    <p:sldId id="388" r:id="rId56"/>
    <p:sldId id="312" r:id="rId57"/>
    <p:sldId id="380" r:id="rId58"/>
    <p:sldId id="387" r:id="rId59"/>
    <p:sldId id="369" r:id="rId60"/>
    <p:sldId id="370" r:id="rId61"/>
    <p:sldId id="371" r:id="rId62"/>
    <p:sldId id="313" r:id="rId63"/>
    <p:sldId id="315" r:id="rId64"/>
    <p:sldId id="316" r:id="rId65"/>
    <p:sldId id="319" r:id="rId66"/>
    <p:sldId id="320" r:id="rId67"/>
    <p:sldId id="322" r:id="rId68"/>
    <p:sldId id="323" r:id="rId69"/>
    <p:sldId id="324" r:id="rId70"/>
    <p:sldId id="474" r:id="rId71"/>
    <p:sldId id="489" r:id="rId72"/>
    <p:sldId id="326" r:id="rId73"/>
    <p:sldId id="327" r:id="rId74"/>
    <p:sldId id="328" r:id="rId75"/>
    <p:sldId id="329" r:id="rId76"/>
    <p:sldId id="331" r:id="rId77"/>
    <p:sldId id="332" r:id="rId78"/>
    <p:sldId id="349" r:id="rId79"/>
    <p:sldId id="492" r:id="rId80"/>
    <p:sldId id="335" r:id="rId8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3" autoAdjust="0"/>
    <p:restoredTop sz="94660"/>
  </p:normalViewPr>
  <p:slideViewPr>
    <p:cSldViewPr>
      <p:cViewPr varScale="1">
        <p:scale>
          <a:sx n="85" d="100"/>
          <a:sy n="85" d="100"/>
        </p:scale>
        <p:origin x="-6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5:October:Position%20Sheet%20201510020-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5:October:Performance%2020151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5:October:Performance%2020151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Sheet1!$B$15</c:f>
              <c:strCache>
                <c:ptCount val="1"/>
              </c:strCache>
            </c:strRef>
          </c:tx>
          <c:explosion val="25"/>
          <c:val>
            <c:numRef>
              <c:f>Sheet1!$B$16:$B$22</c:f>
              <c:numCache>
                <c:formatCode>General</c:formatCode>
                <c:ptCount val="7"/>
                <c:pt idx="0" formatCode="0.00%">
                  <c:v>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Sheet1!$F$954:$F$1206</c:f>
              <c:numCache>
                <c:formatCode>m/d/yy</c:formatCode>
                <c:ptCount val="253"/>
                <c:pt idx="0">
                  <c:v>41928</c:v>
                </c:pt>
                <c:pt idx="1">
                  <c:v>41929</c:v>
                </c:pt>
                <c:pt idx="2">
                  <c:v>41932</c:v>
                </c:pt>
                <c:pt idx="3">
                  <c:v>41933</c:v>
                </c:pt>
                <c:pt idx="4">
                  <c:v>41934</c:v>
                </c:pt>
                <c:pt idx="5">
                  <c:v>41935</c:v>
                </c:pt>
                <c:pt idx="6">
                  <c:v>41936</c:v>
                </c:pt>
                <c:pt idx="7">
                  <c:v>41939</c:v>
                </c:pt>
                <c:pt idx="8">
                  <c:v>41940</c:v>
                </c:pt>
                <c:pt idx="9">
                  <c:v>41941</c:v>
                </c:pt>
                <c:pt idx="10">
                  <c:v>41942</c:v>
                </c:pt>
                <c:pt idx="11">
                  <c:v>41943</c:v>
                </c:pt>
                <c:pt idx="12">
                  <c:v>41946</c:v>
                </c:pt>
                <c:pt idx="13">
                  <c:v>41947</c:v>
                </c:pt>
                <c:pt idx="14">
                  <c:v>41948</c:v>
                </c:pt>
                <c:pt idx="15">
                  <c:v>41949</c:v>
                </c:pt>
                <c:pt idx="16">
                  <c:v>41950</c:v>
                </c:pt>
                <c:pt idx="17">
                  <c:v>41953</c:v>
                </c:pt>
                <c:pt idx="18">
                  <c:v>41954</c:v>
                </c:pt>
                <c:pt idx="19">
                  <c:v>41955</c:v>
                </c:pt>
                <c:pt idx="20">
                  <c:v>41956</c:v>
                </c:pt>
                <c:pt idx="21">
                  <c:v>41957</c:v>
                </c:pt>
                <c:pt idx="22">
                  <c:v>41960</c:v>
                </c:pt>
                <c:pt idx="23">
                  <c:v>41961</c:v>
                </c:pt>
                <c:pt idx="24">
                  <c:v>41962</c:v>
                </c:pt>
                <c:pt idx="25">
                  <c:v>41963</c:v>
                </c:pt>
                <c:pt idx="26">
                  <c:v>41964</c:v>
                </c:pt>
                <c:pt idx="27">
                  <c:v>41967</c:v>
                </c:pt>
                <c:pt idx="28">
                  <c:v>41968</c:v>
                </c:pt>
                <c:pt idx="29">
                  <c:v>41969</c:v>
                </c:pt>
                <c:pt idx="30">
                  <c:v>41971</c:v>
                </c:pt>
                <c:pt idx="31">
                  <c:v>41974</c:v>
                </c:pt>
                <c:pt idx="32">
                  <c:v>41975</c:v>
                </c:pt>
                <c:pt idx="33">
                  <c:v>41976</c:v>
                </c:pt>
                <c:pt idx="34">
                  <c:v>41977</c:v>
                </c:pt>
                <c:pt idx="35">
                  <c:v>41978</c:v>
                </c:pt>
                <c:pt idx="36">
                  <c:v>41981</c:v>
                </c:pt>
                <c:pt idx="37">
                  <c:v>41982</c:v>
                </c:pt>
                <c:pt idx="38">
                  <c:v>41983</c:v>
                </c:pt>
                <c:pt idx="39">
                  <c:v>41984</c:v>
                </c:pt>
                <c:pt idx="40">
                  <c:v>41985</c:v>
                </c:pt>
                <c:pt idx="41">
                  <c:v>41988</c:v>
                </c:pt>
                <c:pt idx="42">
                  <c:v>41989</c:v>
                </c:pt>
                <c:pt idx="43">
                  <c:v>41990</c:v>
                </c:pt>
                <c:pt idx="44">
                  <c:v>41991</c:v>
                </c:pt>
                <c:pt idx="45">
                  <c:v>41992</c:v>
                </c:pt>
                <c:pt idx="46">
                  <c:v>41995</c:v>
                </c:pt>
                <c:pt idx="47">
                  <c:v>41996</c:v>
                </c:pt>
                <c:pt idx="48">
                  <c:v>41997</c:v>
                </c:pt>
                <c:pt idx="49">
                  <c:v>41999</c:v>
                </c:pt>
                <c:pt idx="50">
                  <c:v>42002</c:v>
                </c:pt>
                <c:pt idx="51">
                  <c:v>42003</c:v>
                </c:pt>
                <c:pt idx="52">
                  <c:v>42004</c:v>
                </c:pt>
                <c:pt idx="53">
                  <c:v>42006</c:v>
                </c:pt>
                <c:pt idx="54">
                  <c:v>42009</c:v>
                </c:pt>
                <c:pt idx="55">
                  <c:v>42010</c:v>
                </c:pt>
                <c:pt idx="56">
                  <c:v>42011</c:v>
                </c:pt>
                <c:pt idx="57">
                  <c:v>42012</c:v>
                </c:pt>
                <c:pt idx="58">
                  <c:v>42013</c:v>
                </c:pt>
                <c:pt idx="59">
                  <c:v>42016</c:v>
                </c:pt>
                <c:pt idx="60">
                  <c:v>42017</c:v>
                </c:pt>
                <c:pt idx="61">
                  <c:v>42018</c:v>
                </c:pt>
                <c:pt idx="62">
                  <c:v>42019</c:v>
                </c:pt>
                <c:pt idx="63">
                  <c:v>42020</c:v>
                </c:pt>
                <c:pt idx="64">
                  <c:v>42024</c:v>
                </c:pt>
                <c:pt idx="65">
                  <c:v>42025</c:v>
                </c:pt>
                <c:pt idx="66">
                  <c:v>42026</c:v>
                </c:pt>
                <c:pt idx="67">
                  <c:v>42027</c:v>
                </c:pt>
                <c:pt idx="68">
                  <c:v>42030</c:v>
                </c:pt>
                <c:pt idx="69">
                  <c:v>42031</c:v>
                </c:pt>
                <c:pt idx="70">
                  <c:v>42032</c:v>
                </c:pt>
                <c:pt idx="71">
                  <c:v>42033</c:v>
                </c:pt>
                <c:pt idx="72">
                  <c:v>42034</c:v>
                </c:pt>
                <c:pt idx="73">
                  <c:v>42037</c:v>
                </c:pt>
                <c:pt idx="74">
                  <c:v>42038</c:v>
                </c:pt>
                <c:pt idx="75">
                  <c:v>42039</c:v>
                </c:pt>
                <c:pt idx="76">
                  <c:v>42040</c:v>
                </c:pt>
                <c:pt idx="77">
                  <c:v>42041</c:v>
                </c:pt>
                <c:pt idx="78">
                  <c:v>42044</c:v>
                </c:pt>
                <c:pt idx="79">
                  <c:v>42045</c:v>
                </c:pt>
                <c:pt idx="80">
                  <c:v>42046</c:v>
                </c:pt>
                <c:pt idx="81">
                  <c:v>42047</c:v>
                </c:pt>
                <c:pt idx="82">
                  <c:v>42048</c:v>
                </c:pt>
                <c:pt idx="83">
                  <c:v>42052</c:v>
                </c:pt>
                <c:pt idx="84">
                  <c:v>42053</c:v>
                </c:pt>
                <c:pt idx="85">
                  <c:v>42054</c:v>
                </c:pt>
                <c:pt idx="86">
                  <c:v>42055</c:v>
                </c:pt>
                <c:pt idx="87">
                  <c:v>42058</c:v>
                </c:pt>
                <c:pt idx="88">
                  <c:v>42059</c:v>
                </c:pt>
                <c:pt idx="89">
                  <c:v>42060</c:v>
                </c:pt>
                <c:pt idx="90">
                  <c:v>42061</c:v>
                </c:pt>
                <c:pt idx="91">
                  <c:v>42062</c:v>
                </c:pt>
                <c:pt idx="92">
                  <c:v>42065</c:v>
                </c:pt>
                <c:pt idx="93">
                  <c:v>42066</c:v>
                </c:pt>
                <c:pt idx="94">
                  <c:v>42067</c:v>
                </c:pt>
                <c:pt idx="95">
                  <c:v>42068</c:v>
                </c:pt>
                <c:pt idx="96">
                  <c:v>42069</c:v>
                </c:pt>
                <c:pt idx="97">
                  <c:v>42072</c:v>
                </c:pt>
                <c:pt idx="98">
                  <c:v>42073</c:v>
                </c:pt>
                <c:pt idx="99">
                  <c:v>42074</c:v>
                </c:pt>
                <c:pt idx="100">
                  <c:v>42075</c:v>
                </c:pt>
                <c:pt idx="101">
                  <c:v>42076</c:v>
                </c:pt>
                <c:pt idx="102">
                  <c:v>42079</c:v>
                </c:pt>
                <c:pt idx="103">
                  <c:v>42080</c:v>
                </c:pt>
                <c:pt idx="104">
                  <c:v>42081</c:v>
                </c:pt>
                <c:pt idx="105">
                  <c:v>42082</c:v>
                </c:pt>
                <c:pt idx="106">
                  <c:v>42083</c:v>
                </c:pt>
                <c:pt idx="107">
                  <c:v>42086</c:v>
                </c:pt>
                <c:pt idx="108">
                  <c:v>42087</c:v>
                </c:pt>
                <c:pt idx="109">
                  <c:v>42088</c:v>
                </c:pt>
                <c:pt idx="110">
                  <c:v>42089</c:v>
                </c:pt>
                <c:pt idx="111">
                  <c:v>42090</c:v>
                </c:pt>
                <c:pt idx="112">
                  <c:v>42093</c:v>
                </c:pt>
                <c:pt idx="113">
                  <c:v>42094</c:v>
                </c:pt>
                <c:pt idx="114">
                  <c:v>42095</c:v>
                </c:pt>
                <c:pt idx="115">
                  <c:v>42096</c:v>
                </c:pt>
                <c:pt idx="116">
                  <c:v>42100</c:v>
                </c:pt>
                <c:pt idx="117">
                  <c:v>42101</c:v>
                </c:pt>
                <c:pt idx="118">
                  <c:v>42102</c:v>
                </c:pt>
                <c:pt idx="119">
                  <c:v>42103</c:v>
                </c:pt>
                <c:pt idx="120">
                  <c:v>42104</c:v>
                </c:pt>
                <c:pt idx="121">
                  <c:v>42107</c:v>
                </c:pt>
                <c:pt idx="122">
                  <c:v>42108</c:v>
                </c:pt>
                <c:pt idx="123">
                  <c:v>42109</c:v>
                </c:pt>
                <c:pt idx="124">
                  <c:v>42110</c:v>
                </c:pt>
                <c:pt idx="125">
                  <c:v>42111</c:v>
                </c:pt>
                <c:pt idx="126">
                  <c:v>42114</c:v>
                </c:pt>
                <c:pt idx="127">
                  <c:v>42115</c:v>
                </c:pt>
                <c:pt idx="128">
                  <c:v>42116</c:v>
                </c:pt>
                <c:pt idx="129">
                  <c:v>42117</c:v>
                </c:pt>
                <c:pt idx="130">
                  <c:v>42118</c:v>
                </c:pt>
                <c:pt idx="131">
                  <c:v>42121</c:v>
                </c:pt>
                <c:pt idx="132">
                  <c:v>42122</c:v>
                </c:pt>
                <c:pt idx="133">
                  <c:v>42123</c:v>
                </c:pt>
                <c:pt idx="134">
                  <c:v>42124</c:v>
                </c:pt>
                <c:pt idx="135">
                  <c:v>42125</c:v>
                </c:pt>
                <c:pt idx="136">
                  <c:v>42128</c:v>
                </c:pt>
                <c:pt idx="137">
                  <c:v>42129</c:v>
                </c:pt>
                <c:pt idx="138">
                  <c:v>42130</c:v>
                </c:pt>
                <c:pt idx="139">
                  <c:v>42131</c:v>
                </c:pt>
                <c:pt idx="140">
                  <c:v>42132</c:v>
                </c:pt>
                <c:pt idx="141">
                  <c:v>42135</c:v>
                </c:pt>
                <c:pt idx="142">
                  <c:v>42136</c:v>
                </c:pt>
                <c:pt idx="143">
                  <c:v>42137</c:v>
                </c:pt>
                <c:pt idx="144">
                  <c:v>42138</c:v>
                </c:pt>
                <c:pt idx="145">
                  <c:v>42139</c:v>
                </c:pt>
                <c:pt idx="146">
                  <c:v>42142</c:v>
                </c:pt>
                <c:pt idx="147">
                  <c:v>42143</c:v>
                </c:pt>
                <c:pt idx="148">
                  <c:v>42144</c:v>
                </c:pt>
                <c:pt idx="149">
                  <c:v>42145</c:v>
                </c:pt>
                <c:pt idx="150">
                  <c:v>42146</c:v>
                </c:pt>
                <c:pt idx="151">
                  <c:v>42150</c:v>
                </c:pt>
                <c:pt idx="152">
                  <c:v>42151</c:v>
                </c:pt>
                <c:pt idx="153">
                  <c:v>42152</c:v>
                </c:pt>
                <c:pt idx="154">
                  <c:v>42153</c:v>
                </c:pt>
                <c:pt idx="155">
                  <c:v>42156</c:v>
                </c:pt>
                <c:pt idx="156">
                  <c:v>42157</c:v>
                </c:pt>
                <c:pt idx="157">
                  <c:v>42158</c:v>
                </c:pt>
                <c:pt idx="158">
                  <c:v>42159</c:v>
                </c:pt>
                <c:pt idx="159">
                  <c:v>42160</c:v>
                </c:pt>
                <c:pt idx="160">
                  <c:v>42163</c:v>
                </c:pt>
                <c:pt idx="161">
                  <c:v>42164</c:v>
                </c:pt>
                <c:pt idx="162">
                  <c:v>42165</c:v>
                </c:pt>
                <c:pt idx="163">
                  <c:v>42166</c:v>
                </c:pt>
                <c:pt idx="164">
                  <c:v>42167</c:v>
                </c:pt>
                <c:pt idx="165">
                  <c:v>42170</c:v>
                </c:pt>
                <c:pt idx="166">
                  <c:v>42171</c:v>
                </c:pt>
                <c:pt idx="167">
                  <c:v>42172</c:v>
                </c:pt>
                <c:pt idx="168">
                  <c:v>42173</c:v>
                </c:pt>
                <c:pt idx="169">
                  <c:v>42174</c:v>
                </c:pt>
                <c:pt idx="170">
                  <c:v>42177</c:v>
                </c:pt>
                <c:pt idx="171">
                  <c:v>42178</c:v>
                </c:pt>
                <c:pt idx="172">
                  <c:v>42179</c:v>
                </c:pt>
                <c:pt idx="173">
                  <c:v>42180</c:v>
                </c:pt>
                <c:pt idx="174">
                  <c:v>42181</c:v>
                </c:pt>
                <c:pt idx="175">
                  <c:v>42184</c:v>
                </c:pt>
                <c:pt idx="176">
                  <c:v>42185</c:v>
                </c:pt>
                <c:pt idx="177">
                  <c:v>42186</c:v>
                </c:pt>
                <c:pt idx="178">
                  <c:v>42187</c:v>
                </c:pt>
                <c:pt idx="179">
                  <c:v>42191</c:v>
                </c:pt>
                <c:pt idx="180">
                  <c:v>42192</c:v>
                </c:pt>
                <c:pt idx="181">
                  <c:v>42193</c:v>
                </c:pt>
                <c:pt idx="182">
                  <c:v>42194</c:v>
                </c:pt>
                <c:pt idx="183">
                  <c:v>42195</c:v>
                </c:pt>
                <c:pt idx="184">
                  <c:v>42198</c:v>
                </c:pt>
                <c:pt idx="185">
                  <c:v>42199</c:v>
                </c:pt>
                <c:pt idx="186">
                  <c:v>42200</c:v>
                </c:pt>
                <c:pt idx="187">
                  <c:v>42201</c:v>
                </c:pt>
                <c:pt idx="188">
                  <c:v>42202</c:v>
                </c:pt>
                <c:pt idx="189">
                  <c:v>42205</c:v>
                </c:pt>
                <c:pt idx="190">
                  <c:v>42206</c:v>
                </c:pt>
                <c:pt idx="191">
                  <c:v>42207</c:v>
                </c:pt>
                <c:pt idx="192">
                  <c:v>42208</c:v>
                </c:pt>
                <c:pt idx="193">
                  <c:v>42209</c:v>
                </c:pt>
                <c:pt idx="194">
                  <c:v>42212</c:v>
                </c:pt>
                <c:pt idx="195">
                  <c:v>42213</c:v>
                </c:pt>
                <c:pt idx="196">
                  <c:v>42214</c:v>
                </c:pt>
                <c:pt idx="197">
                  <c:v>42215</c:v>
                </c:pt>
                <c:pt idx="198">
                  <c:v>42216</c:v>
                </c:pt>
                <c:pt idx="199">
                  <c:v>42219</c:v>
                </c:pt>
                <c:pt idx="200">
                  <c:v>42220</c:v>
                </c:pt>
                <c:pt idx="201">
                  <c:v>42221</c:v>
                </c:pt>
                <c:pt idx="202">
                  <c:v>42222</c:v>
                </c:pt>
                <c:pt idx="203">
                  <c:v>42223</c:v>
                </c:pt>
                <c:pt idx="204">
                  <c:v>42226</c:v>
                </c:pt>
                <c:pt idx="205">
                  <c:v>42227</c:v>
                </c:pt>
                <c:pt idx="206">
                  <c:v>42228</c:v>
                </c:pt>
                <c:pt idx="207">
                  <c:v>42229</c:v>
                </c:pt>
                <c:pt idx="208">
                  <c:v>42230</c:v>
                </c:pt>
                <c:pt idx="209">
                  <c:v>42233</c:v>
                </c:pt>
                <c:pt idx="210">
                  <c:v>42234</c:v>
                </c:pt>
                <c:pt idx="211">
                  <c:v>42235</c:v>
                </c:pt>
                <c:pt idx="212">
                  <c:v>42236</c:v>
                </c:pt>
                <c:pt idx="213">
                  <c:v>42237</c:v>
                </c:pt>
                <c:pt idx="214">
                  <c:v>42240</c:v>
                </c:pt>
                <c:pt idx="215">
                  <c:v>42241</c:v>
                </c:pt>
                <c:pt idx="216">
                  <c:v>42242</c:v>
                </c:pt>
                <c:pt idx="217">
                  <c:v>42243</c:v>
                </c:pt>
                <c:pt idx="218">
                  <c:v>42244</c:v>
                </c:pt>
                <c:pt idx="219">
                  <c:v>42247</c:v>
                </c:pt>
                <c:pt idx="220">
                  <c:v>42248</c:v>
                </c:pt>
                <c:pt idx="221">
                  <c:v>42249</c:v>
                </c:pt>
                <c:pt idx="222">
                  <c:v>42250</c:v>
                </c:pt>
                <c:pt idx="223">
                  <c:v>42251</c:v>
                </c:pt>
                <c:pt idx="224">
                  <c:v>42255</c:v>
                </c:pt>
                <c:pt idx="225">
                  <c:v>42256</c:v>
                </c:pt>
                <c:pt idx="226">
                  <c:v>42257</c:v>
                </c:pt>
                <c:pt idx="227">
                  <c:v>42258</c:v>
                </c:pt>
                <c:pt idx="228">
                  <c:v>42261</c:v>
                </c:pt>
                <c:pt idx="229">
                  <c:v>42262</c:v>
                </c:pt>
                <c:pt idx="230">
                  <c:v>42263</c:v>
                </c:pt>
                <c:pt idx="231">
                  <c:v>42264</c:v>
                </c:pt>
                <c:pt idx="232">
                  <c:v>42265</c:v>
                </c:pt>
                <c:pt idx="233">
                  <c:v>42268</c:v>
                </c:pt>
                <c:pt idx="234">
                  <c:v>42269</c:v>
                </c:pt>
                <c:pt idx="235">
                  <c:v>42270</c:v>
                </c:pt>
                <c:pt idx="236">
                  <c:v>42271</c:v>
                </c:pt>
                <c:pt idx="237">
                  <c:v>42272</c:v>
                </c:pt>
                <c:pt idx="238">
                  <c:v>42275</c:v>
                </c:pt>
                <c:pt idx="239">
                  <c:v>42276</c:v>
                </c:pt>
                <c:pt idx="240">
                  <c:v>42277</c:v>
                </c:pt>
                <c:pt idx="241">
                  <c:v>42278</c:v>
                </c:pt>
                <c:pt idx="242">
                  <c:v>42279</c:v>
                </c:pt>
                <c:pt idx="243">
                  <c:v>42282</c:v>
                </c:pt>
                <c:pt idx="244">
                  <c:v>42283</c:v>
                </c:pt>
                <c:pt idx="245">
                  <c:v>42284</c:v>
                </c:pt>
                <c:pt idx="246">
                  <c:v>42285</c:v>
                </c:pt>
                <c:pt idx="247">
                  <c:v>42286</c:v>
                </c:pt>
                <c:pt idx="248">
                  <c:v>42289</c:v>
                </c:pt>
                <c:pt idx="249">
                  <c:v>42290</c:v>
                </c:pt>
                <c:pt idx="250">
                  <c:v>42291</c:v>
                </c:pt>
                <c:pt idx="251">
                  <c:v>42292</c:v>
                </c:pt>
                <c:pt idx="252">
                  <c:v>42293</c:v>
                </c:pt>
              </c:numCache>
            </c:numRef>
          </c:cat>
          <c:val>
            <c:numRef>
              <c:f>Sheet1!$G$954:$G$1206</c:f>
              <c:numCache>
                <c:formatCode>0.00%</c:formatCode>
                <c:ptCount val="253"/>
                <c:pt idx="0">
                  <c:v>0</c:v>
                </c:pt>
                <c:pt idx="1">
                  <c:v>6.2000000000000006E-2</c:v>
                </c:pt>
                <c:pt idx="2">
                  <c:v>2.7499999999999906E-2</c:v>
                </c:pt>
                <c:pt idx="3">
                  <c:v>9.1999999999999804E-2</c:v>
                </c:pt>
                <c:pt idx="4">
                  <c:v>8.2600000000000021E-2</c:v>
                </c:pt>
                <c:pt idx="5">
                  <c:v>0.10840000000000001</c:v>
                </c:pt>
                <c:pt idx="6">
                  <c:v>6.8500000000000005E-2</c:v>
                </c:pt>
                <c:pt idx="7">
                  <c:v>7.1499999999999897E-2</c:v>
                </c:pt>
                <c:pt idx="8">
                  <c:v>7.4500000000000011E-2</c:v>
                </c:pt>
                <c:pt idx="9">
                  <c:v>6.6500000000000004E-2</c:v>
                </c:pt>
                <c:pt idx="10">
                  <c:v>7.2600000000000012E-2</c:v>
                </c:pt>
                <c:pt idx="11">
                  <c:v>7.49999999999999E-2</c:v>
                </c:pt>
                <c:pt idx="12">
                  <c:v>7.7999999999999806E-2</c:v>
                </c:pt>
                <c:pt idx="13">
                  <c:v>7.8600000000000017E-2</c:v>
                </c:pt>
                <c:pt idx="14">
                  <c:v>7.9000000000000015E-2</c:v>
                </c:pt>
                <c:pt idx="15">
                  <c:v>8.2999999999999907E-2</c:v>
                </c:pt>
                <c:pt idx="16">
                  <c:v>8.1899999999999806E-2</c:v>
                </c:pt>
                <c:pt idx="17">
                  <c:v>8.4800000000000014E-2</c:v>
                </c:pt>
                <c:pt idx="18">
                  <c:v>8.9199999999999918E-2</c:v>
                </c:pt>
                <c:pt idx="19">
                  <c:v>8.7399999999999908E-2</c:v>
                </c:pt>
                <c:pt idx="20">
                  <c:v>8.6900000000000019E-2</c:v>
                </c:pt>
                <c:pt idx="21">
                  <c:v>7.7399999999999899E-2</c:v>
                </c:pt>
                <c:pt idx="22">
                  <c:v>8.309999999999991E-2</c:v>
                </c:pt>
                <c:pt idx="23">
                  <c:v>7.3499999999999899E-2</c:v>
                </c:pt>
                <c:pt idx="24">
                  <c:v>6.349999999999989E-2</c:v>
                </c:pt>
                <c:pt idx="25">
                  <c:v>6.0400000000000002E-2</c:v>
                </c:pt>
                <c:pt idx="26">
                  <c:v>6.2600000000000003E-2</c:v>
                </c:pt>
                <c:pt idx="27">
                  <c:v>6.25E-2</c:v>
                </c:pt>
                <c:pt idx="28">
                  <c:v>6.0999999999999908E-2</c:v>
                </c:pt>
                <c:pt idx="29">
                  <c:v>5.9399999999999911E-2</c:v>
                </c:pt>
                <c:pt idx="30">
                  <c:v>5.3599999999999912E-2</c:v>
                </c:pt>
                <c:pt idx="31">
                  <c:v>4.1699999999999814E-2</c:v>
                </c:pt>
                <c:pt idx="32">
                  <c:v>4.569999999999981E-2</c:v>
                </c:pt>
                <c:pt idx="33">
                  <c:v>4.9199999999999917E-2</c:v>
                </c:pt>
                <c:pt idx="34">
                  <c:v>3.44E-2</c:v>
                </c:pt>
                <c:pt idx="35">
                  <c:v>5.4400000000000004E-2</c:v>
                </c:pt>
                <c:pt idx="36">
                  <c:v>2.3600000000000104E-2</c:v>
                </c:pt>
                <c:pt idx="37">
                  <c:v>2.0200000000000003E-2</c:v>
                </c:pt>
                <c:pt idx="38">
                  <c:v>-2.7000000000001506E-3</c:v>
                </c:pt>
                <c:pt idx="39">
                  <c:v>9.7000000000000419E-3</c:v>
                </c:pt>
                <c:pt idx="40">
                  <c:v>-9.9000000000000216E-3</c:v>
                </c:pt>
                <c:pt idx="41">
                  <c:v>-2.3700000000000002E-2</c:v>
                </c:pt>
                <c:pt idx="42">
                  <c:v>-9.4000000000000698E-3</c:v>
                </c:pt>
                <c:pt idx="43">
                  <c:v>1.9999999999997803E-4</c:v>
                </c:pt>
                <c:pt idx="44">
                  <c:v>-5.5000000000000613E-3</c:v>
                </c:pt>
                <c:pt idx="45">
                  <c:v>-6.9000000000001317E-3</c:v>
                </c:pt>
                <c:pt idx="46">
                  <c:v>-1.2300000000000002E-2</c:v>
                </c:pt>
                <c:pt idx="47">
                  <c:v>-9.8000000000000309E-3</c:v>
                </c:pt>
                <c:pt idx="48">
                  <c:v>-1.2800000000000103E-2</c:v>
                </c:pt>
                <c:pt idx="49">
                  <c:v>-1.3800000000000003E-2</c:v>
                </c:pt>
                <c:pt idx="50">
                  <c:v>-1.5500000000000104E-2</c:v>
                </c:pt>
                <c:pt idx="51">
                  <c:v>-2.4699999999999903E-2</c:v>
                </c:pt>
                <c:pt idx="52">
                  <c:v>-3.4000000000000002E-2</c:v>
                </c:pt>
                <c:pt idx="53">
                  <c:v>-1.8000000000000002E-2</c:v>
                </c:pt>
                <c:pt idx="54">
                  <c:v>-3.8000000000000006E-2</c:v>
                </c:pt>
                <c:pt idx="55">
                  <c:v>-9.0300000000000005E-2</c:v>
                </c:pt>
                <c:pt idx="56">
                  <c:v>-5.279999999999991E-2</c:v>
                </c:pt>
                <c:pt idx="57">
                  <c:v>5.1999999999998705E-3</c:v>
                </c:pt>
                <c:pt idx="58">
                  <c:v>-3.33000000000001E-2</c:v>
                </c:pt>
                <c:pt idx="59">
                  <c:v>-5.8500000000000003E-2</c:v>
                </c:pt>
                <c:pt idx="60">
                  <c:v>-4.8200000000000007E-2</c:v>
                </c:pt>
                <c:pt idx="61">
                  <c:v>-4.6899999999999914E-2</c:v>
                </c:pt>
                <c:pt idx="62">
                  <c:v>-7.4000000000000107E-2</c:v>
                </c:pt>
                <c:pt idx="63">
                  <c:v>-5.8300000000000005E-2</c:v>
                </c:pt>
                <c:pt idx="64">
                  <c:v>-6.9600000000000106E-2</c:v>
                </c:pt>
                <c:pt idx="65">
                  <c:v>-7.0500000000000007E-2</c:v>
                </c:pt>
                <c:pt idx="66">
                  <c:v>-5.4500000000000007E-2</c:v>
                </c:pt>
                <c:pt idx="67">
                  <c:v>-5.3200000000000101E-2</c:v>
                </c:pt>
                <c:pt idx="68">
                  <c:v>-3.57000000000001E-2</c:v>
                </c:pt>
                <c:pt idx="69">
                  <c:v>-4.0300000000000009E-2</c:v>
                </c:pt>
                <c:pt idx="70">
                  <c:v>-3.9100000000000107E-2</c:v>
                </c:pt>
                <c:pt idx="71">
                  <c:v>-5.8000000000000317E-3</c:v>
                </c:pt>
                <c:pt idx="72">
                  <c:v>-2.7500000000000108E-2</c:v>
                </c:pt>
                <c:pt idx="73">
                  <c:v>-2.0100000000000003E-2</c:v>
                </c:pt>
                <c:pt idx="74">
                  <c:v>-2.6699999999999904E-2</c:v>
                </c:pt>
                <c:pt idx="75">
                  <c:v>-2.2699999999999904E-2</c:v>
                </c:pt>
                <c:pt idx="76">
                  <c:v>-8.9000000000001318E-3</c:v>
                </c:pt>
                <c:pt idx="77">
                  <c:v>-7.4000000000000715E-3</c:v>
                </c:pt>
                <c:pt idx="78">
                  <c:v>-4.800000000000141E-3</c:v>
                </c:pt>
                <c:pt idx="79">
                  <c:v>-1.9999999999997803E-4</c:v>
                </c:pt>
                <c:pt idx="80">
                  <c:v>1.1299999999999904E-2</c:v>
                </c:pt>
                <c:pt idx="81">
                  <c:v>8.0999999999999926E-3</c:v>
                </c:pt>
                <c:pt idx="82">
                  <c:v>1.4100000000000001E-2</c:v>
                </c:pt>
                <c:pt idx="83">
                  <c:v>1.7499999999999807E-2</c:v>
                </c:pt>
                <c:pt idx="84">
                  <c:v>2.3299999999999901E-2</c:v>
                </c:pt>
                <c:pt idx="85">
                  <c:v>3.4300000000000004E-2</c:v>
                </c:pt>
                <c:pt idx="86">
                  <c:v>3.489999999999991E-2</c:v>
                </c:pt>
                <c:pt idx="87">
                  <c:v>3.7800000000000007E-2</c:v>
                </c:pt>
                <c:pt idx="88">
                  <c:v>4.0500000000000008E-2</c:v>
                </c:pt>
                <c:pt idx="89">
                  <c:v>4.4400000000000009E-2</c:v>
                </c:pt>
                <c:pt idx="90">
                  <c:v>5.1099999999999909E-2</c:v>
                </c:pt>
                <c:pt idx="91">
                  <c:v>4.8600000000000011E-2</c:v>
                </c:pt>
                <c:pt idx="92">
                  <c:v>5.5099999999999906E-2</c:v>
                </c:pt>
                <c:pt idx="93">
                  <c:v>5.0100000000000006E-2</c:v>
                </c:pt>
                <c:pt idx="94">
                  <c:v>5.2700000000000004E-2</c:v>
                </c:pt>
                <c:pt idx="95">
                  <c:v>5.5799999999999801E-2</c:v>
                </c:pt>
                <c:pt idx="96">
                  <c:v>4.1699999999999814E-2</c:v>
                </c:pt>
                <c:pt idx="97">
                  <c:v>4.4100000000000014E-2</c:v>
                </c:pt>
                <c:pt idx="98">
                  <c:v>4.4100000000000014E-2</c:v>
                </c:pt>
                <c:pt idx="99">
                  <c:v>4.4100000000000014E-2</c:v>
                </c:pt>
                <c:pt idx="100">
                  <c:v>4.4100000000000014E-2</c:v>
                </c:pt>
                <c:pt idx="101">
                  <c:v>4.4100000000000014E-2</c:v>
                </c:pt>
                <c:pt idx="102">
                  <c:v>4.4100000000000014E-2</c:v>
                </c:pt>
                <c:pt idx="103">
                  <c:v>4.4100000000000014E-2</c:v>
                </c:pt>
                <c:pt idx="104">
                  <c:v>7.2700000000000015E-2</c:v>
                </c:pt>
                <c:pt idx="105">
                  <c:v>6.0700000000000004E-2</c:v>
                </c:pt>
                <c:pt idx="106">
                  <c:v>6.1900000000000101E-2</c:v>
                </c:pt>
                <c:pt idx="107">
                  <c:v>6.129999999999991E-2</c:v>
                </c:pt>
                <c:pt idx="108">
                  <c:v>6.1099999999999911E-2</c:v>
                </c:pt>
                <c:pt idx="109">
                  <c:v>6.0500000000000005E-2</c:v>
                </c:pt>
                <c:pt idx="110">
                  <c:v>5.6399999999999999E-2</c:v>
                </c:pt>
                <c:pt idx="111">
                  <c:v>5.6600000000000004E-2</c:v>
                </c:pt>
                <c:pt idx="112">
                  <c:v>8.0999999999999905E-2</c:v>
                </c:pt>
                <c:pt idx="113">
                  <c:v>7.8600000000000017E-2</c:v>
                </c:pt>
                <c:pt idx="114">
                  <c:v>7.7999999999999806E-2</c:v>
                </c:pt>
                <c:pt idx="115">
                  <c:v>7.9799999999999913E-2</c:v>
                </c:pt>
                <c:pt idx="116">
                  <c:v>9.2700000000000018E-2</c:v>
                </c:pt>
                <c:pt idx="117">
                  <c:v>9.8400000000000015E-2</c:v>
                </c:pt>
                <c:pt idx="118">
                  <c:v>0.1163</c:v>
                </c:pt>
                <c:pt idx="119">
                  <c:v>0.114</c:v>
                </c:pt>
                <c:pt idx="120">
                  <c:v>0.12190000000000001</c:v>
                </c:pt>
                <c:pt idx="121">
                  <c:v>0.13750000000000001</c:v>
                </c:pt>
                <c:pt idx="122">
                  <c:v>0.12590000000000001</c:v>
                </c:pt>
                <c:pt idx="123">
                  <c:v>0.15850000000000003</c:v>
                </c:pt>
                <c:pt idx="124">
                  <c:v>0.1656</c:v>
                </c:pt>
                <c:pt idx="125">
                  <c:v>0.10790000000000001</c:v>
                </c:pt>
                <c:pt idx="126">
                  <c:v>0.15120000000000003</c:v>
                </c:pt>
                <c:pt idx="127">
                  <c:v>0.16870000000000002</c:v>
                </c:pt>
                <c:pt idx="128">
                  <c:v>0.17140000000000002</c:v>
                </c:pt>
                <c:pt idx="129">
                  <c:v>0.16690000000000002</c:v>
                </c:pt>
                <c:pt idx="130">
                  <c:v>0.15860000000000002</c:v>
                </c:pt>
                <c:pt idx="131">
                  <c:v>0.18640000000000004</c:v>
                </c:pt>
                <c:pt idx="132">
                  <c:v>0.18310000000000001</c:v>
                </c:pt>
                <c:pt idx="133">
                  <c:v>0.20300000000000001</c:v>
                </c:pt>
                <c:pt idx="134">
                  <c:v>0.14480000000000001</c:v>
                </c:pt>
                <c:pt idx="135">
                  <c:v>0.16570000000000001</c:v>
                </c:pt>
                <c:pt idx="136">
                  <c:v>0.1676</c:v>
                </c:pt>
                <c:pt idx="137">
                  <c:v>0.16540000000000002</c:v>
                </c:pt>
                <c:pt idx="138">
                  <c:v>0.14940000000000003</c:v>
                </c:pt>
                <c:pt idx="139">
                  <c:v>0.15090000000000003</c:v>
                </c:pt>
                <c:pt idx="140">
                  <c:v>0.15090000000000003</c:v>
                </c:pt>
                <c:pt idx="141">
                  <c:v>0.18840000000000004</c:v>
                </c:pt>
                <c:pt idx="142">
                  <c:v>0.19390000000000002</c:v>
                </c:pt>
                <c:pt idx="143">
                  <c:v>0.18980000000000002</c:v>
                </c:pt>
                <c:pt idx="144">
                  <c:v>0.17870000000000003</c:v>
                </c:pt>
                <c:pt idx="145">
                  <c:v>0.17770000000000002</c:v>
                </c:pt>
                <c:pt idx="146">
                  <c:v>0.19009999999999999</c:v>
                </c:pt>
                <c:pt idx="147">
                  <c:v>0.1973</c:v>
                </c:pt>
                <c:pt idx="148">
                  <c:v>0.1953</c:v>
                </c:pt>
                <c:pt idx="149">
                  <c:v>0.19040000000000001</c:v>
                </c:pt>
                <c:pt idx="150">
                  <c:v>0.19800000000000001</c:v>
                </c:pt>
                <c:pt idx="151">
                  <c:v>0.20190000000000002</c:v>
                </c:pt>
                <c:pt idx="152">
                  <c:v>0.20070000000000002</c:v>
                </c:pt>
                <c:pt idx="153">
                  <c:v>0.1988</c:v>
                </c:pt>
                <c:pt idx="154">
                  <c:v>0.1963</c:v>
                </c:pt>
                <c:pt idx="155">
                  <c:v>0.2011</c:v>
                </c:pt>
                <c:pt idx="156">
                  <c:v>0.19</c:v>
                </c:pt>
                <c:pt idx="157">
                  <c:v>0.1961</c:v>
                </c:pt>
                <c:pt idx="158">
                  <c:v>0.18480000000000002</c:v>
                </c:pt>
                <c:pt idx="159">
                  <c:v>0.20910000000000001</c:v>
                </c:pt>
                <c:pt idx="160">
                  <c:v>0.19970000000000002</c:v>
                </c:pt>
                <c:pt idx="161">
                  <c:v>0.2036</c:v>
                </c:pt>
                <c:pt idx="162">
                  <c:v>0.2228</c:v>
                </c:pt>
                <c:pt idx="163">
                  <c:v>0.21980000000000002</c:v>
                </c:pt>
                <c:pt idx="164">
                  <c:v>0.22009999999999999</c:v>
                </c:pt>
                <c:pt idx="165">
                  <c:v>0.2208</c:v>
                </c:pt>
                <c:pt idx="166">
                  <c:v>0.22359999999999999</c:v>
                </c:pt>
                <c:pt idx="167">
                  <c:v>0.23220000000000002</c:v>
                </c:pt>
                <c:pt idx="168">
                  <c:v>0.23200000000000001</c:v>
                </c:pt>
                <c:pt idx="169">
                  <c:v>0.23230000000000001</c:v>
                </c:pt>
                <c:pt idx="170">
                  <c:v>0.2331</c:v>
                </c:pt>
                <c:pt idx="171">
                  <c:v>0.2331</c:v>
                </c:pt>
                <c:pt idx="172">
                  <c:v>0.2331</c:v>
                </c:pt>
                <c:pt idx="173">
                  <c:v>0.2331</c:v>
                </c:pt>
                <c:pt idx="174">
                  <c:v>0.2331</c:v>
                </c:pt>
                <c:pt idx="175">
                  <c:v>0.2331</c:v>
                </c:pt>
                <c:pt idx="176">
                  <c:v>0.2331</c:v>
                </c:pt>
                <c:pt idx="177">
                  <c:v>0.2331</c:v>
                </c:pt>
                <c:pt idx="178">
                  <c:v>0.2331</c:v>
                </c:pt>
                <c:pt idx="179">
                  <c:v>0.2331</c:v>
                </c:pt>
                <c:pt idx="180">
                  <c:v>0.2331</c:v>
                </c:pt>
                <c:pt idx="181">
                  <c:v>0.2331</c:v>
                </c:pt>
                <c:pt idx="182">
                  <c:v>0.22259999999999999</c:v>
                </c:pt>
                <c:pt idx="183">
                  <c:v>0.24480000000000002</c:v>
                </c:pt>
                <c:pt idx="184">
                  <c:v>0.2656</c:v>
                </c:pt>
                <c:pt idx="185">
                  <c:v>0.26800000000000002</c:v>
                </c:pt>
                <c:pt idx="186">
                  <c:v>0.27130000000000004</c:v>
                </c:pt>
                <c:pt idx="187">
                  <c:v>0.27640000000000003</c:v>
                </c:pt>
                <c:pt idx="188">
                  <c:v>0.28100000000000003</c:v>
                </c:pt>
                <c:pt idx="189">
                  <c:v>0.27900000000000003</c:v>
                </c:pt>
                <c:pt idx="190">
                  <c:v>0.27400000000000002</c:v>
                </c:pt>
                <c:pt idx="191">
                  <c:v>0.28170000000000001</c:v>
                </c:pt>
                <c:pt idx="192">
                  <c:v>0.28030000000000005</c:v>
                </c:pt>
                <c:pt idx="193">
                  <c:v>0.28010000000000002</c:v>
                </c:pt>
                <c:pt idx="194">
                  <c:v>0.28360000000000002</c:v>
                </c:pt>
                <c:pt idx="195">
                  <c:v>0.28790000000000004</c:v>
                </c:pt>
                <c:pt idx="196">
                  <c:v>0.28340000000000004</c:v>
                </c:pt>
                <c:pt idx="197">
                  <c:v>0.28460000000000002</c:v>
                </c:pt>
                <c:pt idx="198">
                  <c:v>0.28770000000000001</c:v>
                </c:pt>
                <c:pt idx="199">
                  <c:v>0.29730000000000006</c:v>
                </c:pt>
                <c:pt idx="200">
                  <c:v>0.29900000000000004</c:v>
                </c:pt>
                <c:pt idx="201">
                  <c:v>0.30750000000000005</c:v>
                </c:pt>
                <c:pt idx="202">
                  <c:v>0.30940000000000006</c:v>
                </c:pt>
                <c:pt idx="203">
                  <c:v>0.30700000000000005</c:v>
                </c:pt>
                <c:pt idx="204">
                  <c:v>0.31320000000000003</c:v>
                </c:pt>
                <c:pt idx="205">
                  <c:v>0.29940000000000005</c:v>
                </c:pt>
                <c:pt idx="206">
                  <c:v>0.30860000000000004</c:v>
                </c:pt>
                <c:pt idx="207">
                  <c:v>0.33020000000000005</c:v>
                </c:pt>
                <c:pt idx="208">
                  <c:v>0.33260000000000006</c:v>
                </c:pt>
                <c:pt idx="209">
                  <c:v>0.33760000000000007</c:v>
                </c:pt>
                <c:pt idx="210">
                  <c:v>0.34970000000000001</c:v>
                </c:pt>
                <c:pt idx="211">
                  <c:v>0.34620000000000001</c:v>
                </c:pt>
                <c:pt idx="212">
                  <c:v>0.34320000000000001</c:v>
                </c:pt>
                <c:pt idx="213">
                  <c:v>0.31830000000000008</c:v>
                </c:pt>
                <c:pt idx="214">
                  <c:v>0.29250000000000004</c:v>
                </c:pt>
                <c:pt idx="215">
                  <c:v>0.30300000000000005</c:v>
                </c:pt>
                <c:pt idx="216">
                  <c:v>0.29070000000000001</c:v>
                </c:pt>
                <c:pt idx="217">
                  <c:v>0.25830000000000003</c:v>
                </c:pt>
                <c:pt idx="218">
                  <c:v>0.27790000000000004</c:v>
                </c:pt>
                <c:pt idx="219">
                  <c:v>0.28830000000000006</c:v>
                </c:pt>
                <c:pt idx="220">
                  <c:v>0.28250000000000003</c:v>
                </c:pt>
                <c:pt idx="221">
                  <c:v>0.30620000000000003</c:v>
                </c:pt>
                <c:pt idx="222">
                  <c:v>0.31660000000000005</c:v>
                </c:pt>
                <c:pt idx="223">
                  <c:v>0.31700000000000006</c:v>
                </c:pt>
                <c:pt idx="224">
                  <c:v>0.31750000000000006</c:v>
                </c:pt>
                <c:pt idx="225">
                  <c:v>0.32090000000000007</c:v>
                </c:pt>
                <c:pt idx="226">
                  <c:v>0.32670000000000005</c:v>
                </c:pt>
                <c:pt idx="227">
                  <c:v>0.32760000000000006</c:v>
                </c:pt>
                <c:pt idx="228">
                  <c:v>0.32760000000000006</c:v>
                </c:pt>
                <c:pt idx="229">
                  <c:v>0.32760000000000006</c:v>
                </c:pt>
                <c:pt idx="230">
                  <c:v>0.32760000000000006</c:v>
                </c:pt>
                <c:pt idx="231">
                  <c:v>0.32760000000000006</c:v>
                </c:pt>
                <c:pt idx="232">
                  <c:v>0.32830000000000009</c:v>
                </c:pt>
                <c:pt idx="233">
                  <c:v>0.33740000000000009</c:v>
                </c:pt>
                <c:pt idx="234">
                  <c:v>0.34680000000000005</c:v>
                </c:pt>
                <c:pt idx="235">
                  <c:v>0.34760000000000002</c:v>
                </c:pt>
                <c:pt idx="236">
                  <c:v>0.37760000000000005</c:v>
                </c:pt>
                <c:pt idx="237">
                  <c:v>0.4002</c:v>
                </c:pt>
                <c:pt idx="238">
                  <c:v>0.40090000000000003</c:v>
                </c:pt>
                <c:pt idx="239">
                  <c:v>0.41380000000000006</c:v>
                </c:pt>
                <c:pt idx="240">
                  <c:v>0.40820000000000001</c:v>
                </c:pt>
                <c:pt idx="241">
                  <c:v>0.40620000000000001</c:v>
                </c:pt>
                <c:pt idx="242">
                  <c:v>0.4027</c:v>
                </c:pt>
                <c:pt idx="243">
                  <c:v>0.35630000000000006</c:v>
                </c:pt>
                <c:pt idx="244">
                  <c:v>0.34560000000000002</c:v>
                </c:pt>
                <c:pt idx="245">
                  <c:v>0.3373000000000001</c:v>
                </c:pt>
                <c:pt idx="246">
                  <c:v>0.33950000000000008</c:v>
                </c:pt>
                <c:pt idx="247">
                  <c:v>0.33900000000000008</c:v>
                </c:pt>
                <c:pt idx="248">
                  <c:v>0.3383000000000001</c:v>
                </c:pt>
                <c:pt idx="249">
                  <c:v>0.34280000000000005</c:v>
                </c:pt>
                <c:pt idx="250">
                  <c:v>0.3412</c:v>
                </c:pt>
                <c:pt idx="251">
                  <c:v>0.32620000000000005</c:v>
                </c:pt>
                <c:pt idx="252">
                  <c:v>0.32410000000000005</c:v>
                </c:pt>
              </c:numCache>
            </c:numRef>
          </c:val>
        </c:ser>
        <c:dLbls/>
        <c:axId val="68641152"/>
        <c:axId val="68642688"/>
      </c:areaChart>
      <c:dateAx>
        <c:axId val="68641152"/>
        <c:scaling>
          <c:orientation val="minMax"/>
        </c:scaling>
        <c:axPos val="b"/>
        <c:numFmt formatCode="m/d/yy" sourceLinked="1"/>
        <c:tickLblPos val="nextTo"/>
        <c:crossAx val="68642688"/>
        <c:crosses val="autoZero"/>
        <c:auto val="1"/>
        <c:lblOffset val="100"/>
        <c:baseTimeUnit val="days"/>
      </c:dateAx>
      <c:valAx>
        <c:axId val="68642688"/>
        <c:scaling>
          <c:orientation val="minMax"/>
        </c:scaling>
        <c:axPos val="l"/>
        <c:majorGridlines/>
        <c:numFmt formatCode="0.00%" sourceLinked="1"/>
        <c:tickLblPos val="nextTo"/>
        <c:crossAx val="6864115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Sheet1!$A$10:$A$1206</c:f>
              <c:numCache>
                <c:formatCode>m/d/yy</c:formatCode>
                <c:ptCount val="1197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</c:numCache>
            </c:numRef>
          </c:cat>
          <c:val>
            <c:numRef>
              <c:f>Sheet1!$B$10:$B$1206</c:f>
              <c:numCache>
                <c:formatCode>0.00%</c:formatCode>
                <c:ptCount val="1197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</c:numCache>
            </c:numRef>
          </c:val>
        </c:ser>
        <c:dLbls/>
        <c:axId val="68659840"/>
        <c:axId val="69943680"/>
      </c:areaChart>
      <c:dateAx>
        <c:axId val="68659840"/>
        <c:scaling>
          <c:orientation val="minMax"/>
        </c:scaling>
        <c:axPos val="b"/>
        <c:numFmt formatCode="m/d/yy" sourceLinked="1"/>
        <c:tickLblPos val="nextTo"/>
        <c:crossAx val="69943680"/>
        <c:crosses val="autoZero"/>
        <c:auto val="1"/>
        <c:lblOffset val="100"/>
        <c:baseTimeUnit val="days"/>
      </c:dateAx>
      <c:valAx>
        <c:axId val="69943680"/>
        <c:scaling>
          <c:orientation val="minMax"/>
        </c:scaling>
        <c:axPos val="l"/>
        <c:majorGridlines/>
        <c:numFmt formatCode="0.00%" sourceLinked="1"/>
        <c:tickLblPos val="nextTo"/>
        <c:crossAx val="68659840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 dirty="0"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“Switching From Growth to Value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NV, October 21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Stock_Val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1676400"/>
            <a:ext cx="4470400" cy="335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0" y="12192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u="sng" dirty="0" smtClean="0">
                <a:solidFill>
                  <a:schemeClr val="dk1"/>
                </a:solidFill>
              </a:rPr>
              <a:t>Picks of the Week</a:t>
            </a: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1828800"/>
            <a:ext cx="75438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Amazon.com (AMZN)        $550          Target to $586</a:t>
            </a:r>
          </a:p>
          <a:p>
            <a:r>
              <a:rPr lang="is-IS" sz="1800" b="1" dirty="0"/>
              <a:t>Expedia, Inc (EXPE)          </a:t>
            </a:r>
            <a:r>
              <a:rPr lang="is-IS" sz="1800" b="1" dirty="0" smtClean="0"/>
              <a:t> </a:t>
            </a:r>
            <a:r>
              <a:rPr lang="is-IS" sz="1800" b="1" dirty="0"/>
              <a:t>$121          Target to $133</a:t>
            </a:r>
          </a:p>
          <a:p>
            <a:r>
              <a:rPr lang="is-IS" sz="1800" b="1" dirty="0"/>
              <a:t>Nike, Inc. (NKE)              </a:t>
            </a:r>
            <a:r>
              <a:rPr lang="is-IS" sz="1800" b="1" dirty="0" smtClean="0"/>
              <a:t>    $</a:t>
            </a:r>
            <a:r>
              <a:rPr lang="is-IS" sz="1800" b="1" dirty="0"/>
              <a:t>130          Target to $136  </a:t>
            </a:r>
          </a:p>
          <a:p>
            <a:r>
              <a:rPr lang="is-IS" sz="1800" b="1" dirty="0"/>
              <a:t>Tesoro Petroleum (TSO)    $98            Target to $107 </a:t>
            </a:r>
          </a:p>
          <a:p>
            <a:r>
              <a:rPr lang="is-IS" sz="1800" b="1" dirty="0"/>
              <a:t>Adobe Systems (ADBE)  </a:t>
            </a:r>
            <a:r>
              <a:rPr lang="is-IS" sz="1800" b="1" dirty="0" smtClean="0"/>
              <a:t> </a:t>
            </a:r>
            <a:r>
              <a:rPr lang="is-IS" sz="1800" b="1" dirty="0"/>
              <a:t>  $84            </a:t>
            </a:r>
            <a:r>
              <a:rPr lang="is-IS" sz="1800" b="1" dirty="0" smtClean="0"/>
              <a:t>Target </a:t>
            </a:r>
            <a:r>
              <a:rPr lang="is-IS" sz="1800" b="1" dirty="0"/>
              <a:t>to $90</a:t>
            </a:r>
          </a:p>
          <a:p>
            <a:r>
              <a:rPr lang="is-IS" sz="1800" b="1" dirty="0"/>
              <a:t>Salesforce.Com (CRM)    </a:t>
            </a:r>
            <a:r>
              <a:rPr lang="is-IS" sz="1800" b="1" dirty="0" smtClean="0"/>
              <a:t> </a:t>
            </a:r>
            <a:r>
              <a:rPr lang="is-IS" sz="1800" b="1" dirty="0"/>
              <a:t>  $74            Target to $80 </a:t>
            </a:r>
          </a:p>
          <a:p>
            <a:r>
              <a:rPr lang="is-IS" sz="1800" b="1" dirty="0"/>
              <a:t>Starbucks Corp (SBUX)  </a:t>
            </a:r>
            <a:r>
              <a:rPr lang="is-IS" sz="1800" b="1" dirty="0" smtClean="0"/>
              <a:t> </a:t>
            </a:r>
            <a:r>
              <a:rPr lang="is-IS" sz="1800" b="1" dirty="0"/>
              <a:t>  $57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$62</a:t>
            </a:r>
          </a:p>
          <a:p>
            <a:r>
              <a:rPr lang="is-IS" sz="1800" b="1" dirty="0"/>
              <a:t>Facebook, Inc. (FB)            $94          </a:t>
            </a:r>
            <a:r>
              <a:rPr lang="is-IS" sz="1800" b="1" dirty="0" smtClean="0"/>
              <a:t> </a:t>
            </a:r>
            <a:r>
              <a:rPr lang="is-IS" sz="1800" b="1" dirty="0"/>
              <a:t>  Target to $100</a:t>
            </a:r>
          </a:p>
          <a:p>
            <a:endParaRPr lang="is-IS" sz="1800" b="1" dirty="0"/>
          </a:p>
          <a:p>
            <a:r>
              <a:rPr lang="en-US" sz="1800" b="1" u="sng" dirty="0" smtClean="0"/>
              <a:t>Sells</a:t>
            </a:r>
            <a:r>
              <a:rPr lang="en-US" sz="1800" b="1" u="sng" dirty="0"/>
              <a:t>:</a:t>
            </a:r>
          </a:p>
          <a:p>
            <a:endParaRPr lang="en-US" sz="1800" b="1" dirty="0"/>
          </a:p>
          <a:p>
            <a:r>
              <a:rPr lang="en-US" sz="1800" b="1" dirty="0"/>
              <a:t>Keurig Green Mountain (GMCR)  $55      Target to $49</a:t>
            </a:r>
          </a:p>
          <a:p>
            <a:r>
              <a:rPr lang="en-US" sz="1800" b="1" dirty="0"/>
              <a:t>Dick's Sporting Goods (DKS)      $50      Target to $46</a:t>
            </a:r>
          </a:p>
          <a:p>
            <a:r>
              <a:rPr lang="is-IS" sz="1800" b="1" dirty="0"/>
              <a:t>Cabela's Inc (CAB)                      </a:t>
            </a:r>
            <a:r>
              <a:rPr lang="is-IS" sz="1800" b="1" dirty="0" smtClean="0"/>
              <a:t> $</a:t>
            </a:r>
            <a:r>
              <a:rPr lang="is-IS" sz="1800" b="1" dirty="0"/>
              <a:t>46      Target to $40</a:t>
            </a:r>
          </a:p>
          <a:p>
            <a:r>
              <a:rPr lang="is-IS" sz="1800" b="1" dirty="0"/>
              <a:t>Tenet Healthcare (THC)                $38      Target to $30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-Wobbling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457200" y="12192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*Sudden spate of weak data his the US, including weak September nonfarm payroll, poor September retail sales at 2.4% YOY, triggering bond rally and dollar weakness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*US Q3 starting to look like an under 2% quarter, dragged down by energy, mining, ag, and commodities earnings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*VW scandal is weighing on Europe with 270,000 jobs, October German ZEW economic sentiment plunging from 12.1 to 1.9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*China Q3 GDP disappoints at 6.9%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holds it own for a week, extending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global commodity/energy/EM rally,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from “free fall” to “subdued and stable”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66fit-wobble-board-exercise-3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3657600"/>
            <a:ext cx="2895600" cy="289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Run at the Lows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7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255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</a:t>
            </a:r>
            <a:r>
              <a:rPr lang="en-US" sz="2000" b="1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a new 42 year low!</a:t>
            </a:r>
            <a:b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headed for Full Unemployment at 5%-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Global Recovery a Driver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Screen Shot 2015-05-18 at 8.0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701800"/>
            <a:ext cx="7299052" cy="4851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Newfound Strength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609600" y="11430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*Discounting</a:t>
            </a:r>
            <a:r>
              <a:rPr lang="en-US" sz="24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recent spate of weak economic data and no rate rise for the rest of 2015</a:t>
            </a:r>
            <a:r>
              <a:rPr lang="en-US" sz="24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brings another rally</a:t>
            </a:r>
            <a: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*Zero</a:t>
            </a:r>
            <a:r>
              <a:rPr lang="en-US" sz="24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interest rate record broken at 81 months, surpassing 1937-42</a:t>
            </a:r>
            <a:br>
              <a:rPr lang="en-US" sz="24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*US</a:t>
            </a:r>
            <a: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budget deficit falls to $438 billion, an 8 year low, creating a bond shortage and higher prices</a:t>
            </a:r>
            <a:r>
              <a:rPr lang="en-US" sz="24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*Stock</a:t>
            </a:r>
            <a: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rally brings</a:t>
            </a:r>
            <a:b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massive short squeeze in Junk</a:t>
            </a:r>
            <a:b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bonds as hedge funds cover shorts</a:t>
            </a:r>
            <a:b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*Large scale China selling has had</a:t>
            </a:r>
            <a:b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bsolutely no impact on the market</a:t>
            </a:r>
            <a:r>
              <a:rPr lang="en-US" sz="24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Buy</a:t>
            </a:r>
            <a:r>
              <a:rPr lang="en-US" sz="24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(TBT)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on this dip for more</a:t>
            </a:r>
            <a:b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strength in 2016</a:t>
            </a:r>
            <a:b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3169263-x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3352800"/>
            <a:ext cx="3190845" cy="31908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Treasuries (TLT)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2.07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down trend is in place!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Sell Rallies!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(TLT) $128-$133 vertical bear put spread</a:t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2.07%</a:t>
            </a:r>
            <a:br>
              <a:rPr lang="en-US" sz="2400" dirty="0" smtClean="0"/>
            </a:br>
            <a:r>
              <a:rPr lang="en-US" sz="2400" dirty="0" smtClean="0"/>
              <a:t>1.90% Support Holds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6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6.69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Hedge Fund short and Market Bellwether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018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of 2016?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at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Dip, $41 will hold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263106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hedge funds lining up to sell-Identical chart to junk bonds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457200" y="1676400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+0.53%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7.73</a:t>
            </a:r>
            <a:r>
              <a:rPr lang="en-US" sz="22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  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+3.00%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6.62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*October MTD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-7.14%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*May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+5.15%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*2015 Year to Date 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37.08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-3.4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2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32.41</a:t>
            </a:r>
            <a:r>
              <a:rPr lang="en-US" sz="22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+188.62% 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35.81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-Half Empty to Half Full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457200" y="1371600"/>
            <a:ext cx="8229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*Massive short squeeze sets up (SPX)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rally to 2,300 by March, 2016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*Five months of de-risking sets up nice year end rally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November is the best corporate stock buy back of the year, with 13% occurring, Q4 the best buyback quarter at 30%, is the basis for Q4 rallies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*Ex-energy earnings are still growing, while overall aggregates are falling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*Weak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dollar brings major rally in US multinationals, energy, commodity stocks, small caps lag behind</a:t>
            </a: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*Stocks that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flat lined before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are leading the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rally, (HD), (DIS), (AAPL), (GE), (SCTY)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(TSLA)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There is nothing else left to buy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201208-omag-quiz-half-empty-glass-949x5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4886" y="4267200"/>
            <a:ext cx="3631914" cy="204366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500-200 Day MA in Play at $204.29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Setting up the Range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 11/$207-$210 vertical bear put spread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small loss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3" y="1371600"/>
            <a:ext cx="6961037" cy="52704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-3.5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on the year!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0"/>
            <a:ext cx="7564887" cy="5727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018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Week-Weight Watchers (WTW)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doubles on a 10% Oprah Winfrey stake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3565"/>
            <a:ext cx="6973102" cy="527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01284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)-Still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Slave to Oil and Tesla News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23930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-Bleeding Off From Four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 High!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Call of the Year!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Profitable Round Trips!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302294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8085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Weak Link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place in a value world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219200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1727537"/>
            <a:ext cx="22376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Incline Village</a:t>
            </a:r>
            <a:br>
              <a:rPr lang="en-US" sz="2000" b="1" dirty="0" smtClean="0"/>
            </a:br>
            <a:r>
              <a:rPr lang="en-US" sz="2000" b="1" dirty="0" smtClean="0"/>
              <a:t>Nevada</a:t>
            </a:r>
            <a:br>
              <a:rPr lang="en-US" sz="2000" b="1" dirty="0" smtClean="0"/>
            </a:br>
            <a:r>
              <a:rPr lang="en-US" sz="2000" b="1" dirty="0" smtClean="0"/>
              <a:t>October 23, 2015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895600"/>
            <a:ext cx="5853407" cy="35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8167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to Recover 200-Day Moving Average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39768"/>
            <a:ext cx="6375400" cy="52134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21526"/>
            <a:ext cx="7010400" cy="53078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)-Party Postponed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93734"/>
            <a:ext cx="6814389" cy="51594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Bank Basket (KRE)-The Fix Disappoints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(MTG), (RDN), (SIVB), (CFG), (CFR), (BXS)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8541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961037" cy="52704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Announcement Day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waiting for the next real catalyst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961037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Report Downgrade Demos Share Price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1" y="13716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4269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Hillary Hit Continues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Government open bidding on drug buys and imports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1336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1806714"/>
            <a:ext cx="245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San Francisco, CA</a:t>
            </a:r>
            <a:br>
              <a:rPr lang="en-US" sz="2000" b="1" dirty="0" smtClean="0"/>
            </a:br>
            <a:r>
              <a:rPr lang="en-US" sz="2000" b="1" dirty="0" smtClean="0"/>
              <a:t>October 30, 2015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71" y="2667000"/>
            <a:ext cx="589642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198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)-Buy Territory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38" y="11303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8332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EFA)-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Bounce on Commodities Rally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India (EPI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Weakness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457200" y="12192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*Dimming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rate rise prospects cut the legs from under the dollar, triggering rallies in foreign currencies across the board, and putting the dollar bull story on hold</a:t>
            </a: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*Commodity dead cat bounce continues, giving new lease on life for Aussie (FXA) and Loonie (FXC)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*Yen threatening upside breakout,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waiting for next round of Japanese QE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*Chinese Yuan (CYB) recovers about 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half of 4% devaluation as Chinese stock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market stabilizes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known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429000"/>
            <a:ext cx="3733800" cy="27786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Playing Both Asides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Index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6256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FXC)-Commodity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32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Japanese Yen ETF (YCS)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0349" y="609600"/>
            <a:ext cx="4147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Staying </a:t>
            </a:r>
            <a:r>
              <a:rPr lang="en-US" sz="2000" dirty="0"/>
              <a:t>v</a:t>
            </a:r>
            <a:r>
              <a:rPr lang="en-US" sz="2000" dirty="0" smtClean="0"/>
              <a:t>ery small and very nimble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2133600"/>
            <a:ext cx="2390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br>
              <a:rPr lang="en-US" sz="2400" b="1" dirty="0" smtClean="0"/>
            </a:br>
            <a:r>
              <a:rPr lang="en-US" sz="2400" b="1" dirty="0" smtClean="0"/>
              <a:t>37.71% YTD</a:t>
            </a:r>
            <a:endParaRPr lang="en-US" sz="24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15159549"/>
              </p:ext>
            </p:extLst>
          </p:nvPr>
        </p:nvGraphicFramePr>
        <p:xfrm>
          <a:off x="4724400" y="2819400"/>
          <a:ext cx="4025900" cy="286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0293640"/>
              </p:ext>
            </p:extLst>
          </p:nvPr>
        </p:nvGraphicFramePr>
        <p:xfrm>
          <a:off x="762000" y="1752600"/>
          <a:ext cx="3684292" cy="4525971"/>
        </p:xfrm>
        <a:graphic>
          <a:graphicData uri="http://schemas.openxmlformats.org/drawingml/2006/table">
            <a:tbl>
              <a:tblPr/>
              <a:tblGrid>
                <a:gridCol w="2707637"/>
                <a:gridCol w="976655"/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Trading Book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11/$128-$133 put spread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(FXA)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205411"/>
            <a:ext cx="7264400" cy="55001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(CYB)-Appreciating Again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19200"/>
            <a:ext cx="7044906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weak dollar beneficiary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15200" cy="55386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-Volatility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King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371600"/>
            <a:ext cx="8153399" cy="66897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>*The oil markets are now moving from seasonal strength to weakness, should bring the final bottom, speculators now play from the long side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*US Oil Inventories rise a shocking 9.3 million barrels, Saudi inventories at all time high from lack of buyers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*IEA says oil to remain in over supply through 2016, with Iran oil adding to supply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chemeClr val="tx1"/>
                </a:solidFill>
              </a:rPr>
              <a:t>*1,000 wells in North Dakota drilled, but no completed, Bakken production plateaus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*COT report shows market positioning</a:t>
            </a:r>
            <a:br>
              <a:rPr lang="en-US" sz="1600" dirty="0" smtClean="0"/>
            </a:br>
            <a:r>
              <a:rPr lang="en-US" sz="1600" dirty="0" smtClean="0"/>
              <a:t> has gone from long to neutral</a:t>
            </a:r>
            <a:br>
              <a:rPr lang="en-US" sz="1600" dirty="0" smtClean="0"/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 smtClean="0"/>
              <a:t>*Natural gas has surpassed coal as the</a:t>
            </a:r>
            <a:br>
              <a:rPr lang="en-US" sz="1600" dirty="0" smtClean="0"/>
            </a:br>
            <a:r>
              <a:rPr lang="en-US" sz="1600" dirty="0" smtClean="0"/>
              <a:t>largest generator of electric power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*Solar jobs now beat coal jobs by 2:1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coalmi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4038600"/>
            <a:ext cx="3657600" cy="24465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>7 Straight Weeks of Rig Count Declines</a:t>
            </a:r>
            <a:br>
              <a:rPr lang="en-US" sz="2800" b="1" dirty="0" smtClean="0"/>
            </a:br>
            <a:r>
              <a:rPr lang="en-US" sz="2400" dirty="0" smtClean="0"/>
              <a:t>to 595, a 5 year low</a:t>
            </a:r>
            <a:endParaRPr lang="en-US" sz="2400" dirty="0"/>
          </a:p>
        </p:txBody>
      </p:sp>
      <p:pic>
        <p:nvPicPr>
          <p:cNvPr id="4" name="Picture 3" descr="Screen Shot 2015-10-14 at 3.34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524000"/>
            <a:ext cx="75438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3275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Be a Q4 Story-A Buy at $44?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lead oil turnaround by 6 months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MLP’s (LINE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-Dividend Suspended!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Shares fall to option value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Perfect Storm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massive short covering, weak dollar, oil bottom story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34.41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356825" y="1375075"/>
            <a:ext cx="3281100" cy="490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41910120"/>
              </p:ext>
            </p:extLst>
          </p:nvPr>
        </p:nvGraphicFramePr>
        <p:xfrm>
          <a:off x="685800" y="1676400"/>
          <a:ext cx="7848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226094"/>
            <a:ext cx="7035800" cy="5327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Bouncing along a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8" y="11303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Copper-Commodity Collapse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143000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Carl Icahn in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Covering Rally</a:t>
            </a:r>
            <a:b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457200" y="11128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*Gold Trying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bottom on the charts with a sideways pennant, but is really dependent on a recovery in the rest of the commodity/energy/emerging markets complex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*Russia buys 34 metric tonnes of gold in September , tripling holdings since 2005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*Gold ignores hugely deflationary PPI figures, down -0.5% in September and up only +1.1% YOY, propels high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*Stock market short squeeze bring huge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outperformance by mining stocks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*Gold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industry has downsized so much in 4 ½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years that it is providing downside support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*Stay away,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gold stocks are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 better play on a dip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SCN03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4038600"/>
            <a:ext cx="2921000" cy="21907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 a Weak Dollar Play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31710"/>
            <a:ext cx="6927742" cy="524529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303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+39.32%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29131703"/>
              </p:ext>
            </p:extLst>
          </p:nvPr>
        </p:nvGraphicFramePr>
        <p:xfrm>
          <a:off x="533400" y="1676400"/>
          <a:ext cx="807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Volkswagen Effect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21" y="12827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Non Diesel Play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1" y="12065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Agriculture-Looking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en-US" sz="2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Nino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524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600" i="0" u="none" strike="noStrike" cap="none" baseline="0" dirty="0" smtClean="0">
                <a:sym typeface="Arial"/>
              </a:rPr>
              <a:t>*Good</a:t>
            </a:r>
            <a:r>
              <a:rPr lang="en-US" sz="1600" i="0" u="none" strike="noStrike" cap="none" dirty="0" smtClean="0">
                <a:sym typeface="Arial"/>
              </a:rPr>
              <a:t> weather continues perfect harvest conditions in the Midwest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/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*Strong dollar still a problem, Wheat is $182/metric tonne in Russia vs. $220 </a:t>
            </a:r>
            <a:r>
              <a:rPr lang="en-US" sz="1600" dirty="0" smtClean="0"/>
              <a:t>from the US</a:t>
            </a:r>
            <a:r>
              <a:rPr lang="en-US" sz="1600" i="0" u="none" strike="noStrike" cap="none" dirty="0" smtClean="0">
                <a:sym typeface="Arial"/>
              </a:rPr>
              <a:t/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/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*Grain elevators are full and refusing to accept deliveries, forcing famers to store excess crops on farms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/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*Specs starting to play ags from the long side, looking towards tighter conditions in 2016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/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*El Nino is propelling current rally, with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 the first big storm causing flash flooding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 in Southern California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*Broader oil and commodity bounce</a:t>
            </a:r>
            <a:br>
              <a:rPr lang="en-US" sz="1600" dirty="0" smtClean="0"/>
            </a:br>
            <a:r>
              <a:rPr lang="en-US" sz="1600" dirty="0" smtClean="0"/>
              <a:t>is helping drag up the ags</a:t>
            </a:r>
            <a:br>
              <a:rPr lang="en-US" sz="1600" dirty="0" smtClean="0"/>
            </a:br>
            <a:r>
              <a:rPr lang="en-US" sz="1600" i="0" u="none" strike="noStrike" cap="none" baseline="0" dirty="0" smtClean="0">
                <a:sym typeface="Arial"/>
              </a:rPr>
              <a:t/>
            </a:r>
            <a:br>
              <a:rPr lang="en-US" sz="1600" i="0" u="none" strike="noStrike" cap="none" baseline="0" dirty="0" smtClean="0">
                <a:sym typeface="Arial"/>
              </a:rPr>
            </a:br>
            <a:r>
              <a:rPr lang="en-US" sz="1600" i="0" u="none" strike="noStrike" cap="none" baseline="0" dirty="0" smtClean="0">
                <a:sym typeface="Arial"/>
              </a:rPr>
              <a:t>*Play</a:t>
            </a:r>
            <a:r>
              <a:rPr lang="en-US" sz="1600" i="0" u="none" strike="noStrike" cap="none" dirty="0" smtClean="0">
                <a:sym typeface="Arial"/>
              </a:rPr>
              <a:t> from the long side here,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but stay close to the exit</a:t>
            </a:r>
            <a:r>
              <a:rPr lang="en-US" sz="1600" i="0" u="none" strike="noStrike" cap="none" baseline="0" dirty="0" smtClean="0">
                <a:sym typeface="Arial"/>
              </a:rPr>
              <a:t/>
            </a:r>
            <a:br>
              <a:rPr lang="en-US" sz="1600" i="0" u="none" strike="noStrike" cap="none" baseline="0" dirty="0" smtClean="0">
                <a:sym typeface="Arial"/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la-me-ln-mudslides-southern-california-2014080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927936"/>
            <a:ext cx="3699933" cy="26252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4683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03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Shortage of Supply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457200" y="11890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</a:t>
            </a: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lending volume drops 27.6% after spiking 25.5% the week before as borrowers rush to beat tightened rules that went into effect October 3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homebuilding sentiment jumps 3 points to 64, a decade high, September housing starts up 6.5% to 1.20 million, back to pre crisis levels,  permits down 5.0%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*Bond rally brings 30 year fixed mortgage rate down to 3.99%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*Homebuilders to lead stock for rest of 2015</a:t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*Traders loading up on these stocks</a:t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expecting a strong Spring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2016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*Predicted rush to buy homes to beat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fed interest rate hike is unfolding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*San Francisco Flintstone house now for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sale for $4.2 million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flintsone-home-fro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733800"/>
            <a:ext cx="3657600" cy="243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S&amp;P/Case–Shiller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Denver, San Francisco,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5-10-06 at 12.18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584722"/>
            <a:ext cx="7165805" cy="49684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2000" dirty="0" smtClean="0"/>
              <a:t>(DHI), (LEN), (PHM), (TOL), (NVR)  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9200"/>
            <a:ext cx="652284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457200" y="20574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buy the big dips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best value names only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top is in,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rallies, buy (TBT)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*Commodities-stand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aside,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buy the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next oil down leg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short the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Yen and Euro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–stand aside,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chase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*Volatility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-sell short spikes through (XIV)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*The Ags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big dips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*Real estate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5720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>10 Stocks to Buy at the Bottom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57200" y="11890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Lennar </a:t>
            </a:r>
            <a:r>
              <a:rPr lang="en-US" sz="1800" dirty="0"/>
              <a:t>Homes (LEN) $53.45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Home </a:t>
            </a:r>
            <a:r>
              <a:rPr lang="en-US" sz="1800" dirty="0"/>
              <a:t>Depot (HD) $116.16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rgbClr val="008000"/>
                </a:solidFill>
              </a:rPr>
              <a:t>Walt </a:t>
            </a:r>
            <a:r>
              <a:rPr lang="en-US" sz="1800" dirty="0">
                <a:solidFill>
                  <a:srgbClr val="008000"/>
                </a:solidFill>
              </a:rPr>
              <a:t>Disney (DIS) $98.84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General </a:t>
            </a:r>
            <a:r>
              <a:rPr lang="en-US" sz="1800" dirty="0"/>
              <a:t>Motors (GM) $29.60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Tesla </a:t>
            </a:r>
            <a:r>
              <a:rPr lang="en-US" sz="1800" dirty="0"/>
              <a:t>(TSLA) $230.77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Apple </a:t>
            </a:r>
            <a:r>
              <a:rPr lang="en-US" sz="1800" dirty="0"/>
              <a:t>(AAPL) $105.76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Solar </a:t>
            </a:r>
            <a:r>
              <a:rPr lang="en-US" sz="1800" dirty="0"/>
              <a:t>City (SCTY) $40.99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Gilead </a:t>
            </a:r>
            <a:r>
              <a:rPr lang="en-US" sz="1800" dirty="0"/>
              <a:t>Sciences (GILD) $105.33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Wisdom </a:t>
            </a:r>
            <a:r>
              <a:rPr lang="en-US" sz="1800" dirty="0"/>
              <a:t>Tree Japan Hedged Equity (DXJ) $52.01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Wisdom </a:t>
            </a:r>
            <a:r>
              <a:rPr lang="en-US" sz="1800" dirty="0"/>
              <a:t>Tree Europe Hedged Equity (HEDJ) $56.95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4" name="Picture 3" descr="full-shopping-cart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1828800"/>
            <a:ext cx="377952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83441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85800" y="3124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strategy luncheon tickets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go to: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4,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2015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USA!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0" y="5715000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1348412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-Setting Up the “BUY”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1128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Sudden spate of weak data his the US, triggering bond rally and dollar weakness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bottom in stocks may be in, but expect a retest, and another flash crash, thanks to structurally poor liquidity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*Looming November budget crisis  may bring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another  government shut down amidst Republican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Chaos and a round of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profit taking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on recent gains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*Oil trapped in wide $44-$48 range, entering seasonal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weakness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*Delayed interest rate rise weakens dollar extends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gold rally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*Ags clearly discounting major damage from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en-US" sz="2000" b="1" i="1" dirty="0" smtClean="0">
                <a:latin typeface="Calibri"/>
                <a:ea typeface="Calibri"/>
                <a:cs typeface="Calibri"/>
                <a:sym typeface="Calibri"/>
              </a:rPr>
              <a:t>el nino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winter</a:t>
            </a: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3280" y="3429000"/>
            <a:ext cx="2316861" cy="32277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7073</TotalTime>
  <Words>686</Words>
  <Application>Microsoft Office PowerPoint</Application>
  <PresentationFormat>On-screen Show (4:3)</PresentationFormat>
  <Paragraphs>133</Paragraphs>
  <Slides>80</Slides>
  <Notes>74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The Mad Hedge Fund Trader “Switching From Growth to Value”</vt:lpstr>
      <vt:lpstr>Trade Alert Performance </vt:lpstr>
      <vt:lpstr>MHFT Global Strategy Luncheons Buy tickets at www.madhedgefundtrader.com </vt:lpstr>
      <vt:lpstr>MHFT Global Strategy Luncheons Buy tickets at www.madhedgefundtrader.com </vt:lpstr>
      <vt:lpstr>Slide 4</vt:lpstr>
      <vt:lpstr>Paid Subscriber Trailing 12 Month  Audited Return +34.41%</vt:lpstr>
      <vt:lpstr>Slide 6</vt:lpstr>
      <vt:lpstr>10 Stocks to Buy at the Bottom</vt:lpstr>
      <vt:lpstr>Strategy Outlook-Setting Up the “BUY”</vt:lpstr>
      <vt:lpstr>The Bill Davis View </vt:lpstr>
      <vt:lpstr>The Global Economy-Wobbling</vt:lpstr>
      <vt:lpstr>Weekly Jobless Claims – Another Run at the Lows -7,000 to 255,000 a new 42 year low! headed for Full Unemployment at 5%-Global Recovery a Driver</vt:lpstr>
      <vt:lpstr>Bonds-Newfound Strength</vt:lpstr>
      <vt:lpstr>Ten Year Treasuries (TLT) 2.07% The down trend is in place!  Sell Rallies! Long the (TLT) $128-$133 vertical bear put spread </vt:lpstr>
      <vt:lpstr>Ten Year Treasury Yield ($TNX) 2.07% 1.90% Support Holds</vt:lpstr>
      <vt:lpstr>Junk Bonds (HYG) 6.69% Yield Big Hedge Fund short and Market Bellwether</vt:lpstr>
      <vt:lpstr>2X Short Treasuries (TBT)- Big Trade of 2016? Buy at the Dip, $41 will hold </vt:lpstr>
      <vt:lpstr>Emerging Market Debt (ELD) 5.81% Yield- Big hedge funds lining up to sell-Identical chart to junk bonds </vt:lpstr>
      <vt:lpstr>Municipal Bonds (MUB)-1.67% yield  Mix of AAA, AA, and A rated bonds-flight to safety</vt:lpstr>
      <vt:lpstr>Stocks-Half Empty to Half Full</vt:lpstr>
      <vt:lpstr>S&amp;P 500-200 Day MA in Play at $204.29 Setting up the Range Stopped out of long  11/$207-$210 vertical bear put spread for small loss </vt:lpstr>
      <vt:lpstr>Dow Average- Down -3.5% on the year! </vt:lpstr>
      <vt:lpstr>NASDAQ (QQQ)-</vt:lpstr>
      <vt:lpstr>Stock of the Week-Weight Watchers (WTW) Stock doubles on a 10% Oprah Winfrey stake</vt:lpstr>
      <vt:lpstr>Solar City (SCTY)-Still a Slave to Oil and Tesla News</vt:lpstr>
      <vt:lpstr>Europe Hedged Equity (HEDJ)- </vt:lpstr>
      <vt:lpstr>(VIX)-Bleeding Off From Four Year High! Best Call of the Year!</vt:lpstr>
      <vt:lpstr>(XIV)-Velocity Shares Daily Inverse VIX Short Term ETN 4 Profitable Round Trips!</vt:lpstr>
      <vt:lpstr>Russell 2000 (IWM)-The Weak Link No place in a value world </vt:lpstr>
      <vt:lpstr>Technology Sector SPDR (XLK), (ROM) (AAPL), (MSFT), (VZ), (T), (FB), (IBM) First to Recover 200-Day Moving Average 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Financial Select SPDR (XLF)-Party Postponed (BLK/B), (WFC), (JPM), (BAC), (C), (GS) </vt:lpstr>
      <vt:lpstr>Regional Bank Basket (KRE)-The Fix Disappoints (MTG), (RDN), (SIVB), (CFG), (CFR), (BXS)</vt:lpstr>
      <vt:lpstr>Consumer Discretionary SPDR (XLY) (DIS), (AMZN), (HD), (CMCSA), (MCD), (SBUX)</vt:lpstr>
      <vt:lpstr>Apple (AAPL) –Announcement Day waiting for the next real catalyst-the iPhone 7</vt:lpstr>
      <vt:lpstr>Tesla (TSLA) – Consumer Report Downgrade Demos Share Price</vt:lpstr>
      <vt:lpstr>Biotech iShares (IBB)-The Hillary Hit Continues  Government open bidding on drug buys and imports</vt:lpstr>
      <vt:lpstr>  Japan (DXJ)-Hedged Japan Equity   </vt:lpstr>
      <vt:lpstr> Sony (SNE)-Buy Territory  </vt:lpstr>
      <vt:lpstr>Emerging Markets (EFA)-Bounce on Commodities Rally </vt:lpstr>
      <vt:lpstr> India (EPI)- </vt:lpstr>
      <vt:lpstr>Foreign Currencies-Dollar Weakness</vt:lpstr>
      <vt:lpstr>   Euro ($XEU), (FXE), (EUO)-Playing Both Asides    </vt:lpstr>
      <vt:lpstr>    Long Dollar Index (UUP)-    </vt:lpstr>
      <vt:lpstr>    Canadian Dollar (FXC)-Commodity Bounce   </vt:lpstr>
      <vt:lpstr>Japanese Yen (FXY)- </vt:lpstr>
      <vt:lpstr>Short Japanese Yen ETF (YCS)</vt:lpstr>
      <vt:lpstr>Australian Dollar (FXA) –Bounce </vt:lpstr>
      <vt:lpstr>Chinese Yuan- (CYB)-Appreciating Again </vt:lpstr>
      <vt:lpstr>Emerging Market Currencies (CEW) Another weak dollar beneficiary </vt:lpstr>
      <vt:lpstr>Energy-Volatility is King</vt:lpstr>
      <vt:lpstr>7 Straight Weeks of Rig Count Declines to 595, a 5 year low</vt:lpstr>
      <vt:lpstr>Oil-May Be a Q4 Story-A Buy at $44? </vt:lpstr>
      <vt:lpstr>United States Oil Fund (USO)</vt:lpstr>
      <vt:lpstr>Energy Select Sector SPDR (XLE) (XOM), (CVX), (SLB), (KMI), (EOG), (COP) stocks lead oil turnaround by 6 months</vt:lpstr>
      <vt:lpstr>MLP’s (LINE)-Dividend Suspended! Shares fall to option value</vt:lpstr>
      <vt:lpstr>Exxon (XOM)-A Perfect Storm A massive short covering, weak dollar, oil bottom story</vt:lpstr>
      <vt:lpstr>Occidental Petroleum (OXY)- </vt:lpstr>
      <vt:lpstr>Conoco Phillips (COP)- </vt:lpstr>
      <vt:lpstr>Natural Gas (UNG)-Bouncing along a bottom</vt:lpstr>
      <vt:lpstr> Copper-Commodity Collapse  </vt:lpstr>
      <vt:lpstr>Freeport McMoRan (FCX)-Carl Icahn in Play  </vt:lpstr>
      <vt:lpstr>Precious Metals-Short Covering Rally </vt:lpstr>
      <vt:lpstr>Gold (GLD)- Finally a Weak Dollar Play</vt:lpstr>
      <vt:lpstr>Market Vectors Gold Miners ETF- (GDX) </vt:lpstr>
      <vt:lpstr>Silver (SLV)-</vt:lpstr>
      <vt:lpstr>Silver Miners (SIL)</vt:lpstr>
      <vt:lpstr>Platinum (PPLT)-The Volkswagen Effect</vt:lpstr>
      <vt:lpstr>Palladium (PALL)-The Non Diesel Play</vt:lpstr>
      <vt:lpstr>Agriculture-Looking for El Nino</vt:lpstr>
      <vt:lpstr>(CORN) –</vt:lpstr>
      <vt:lpstr>(WEAT)-</vt:lpstr>
      <vt:lpstr>Ag Commodities ETF (DBA)-</vt:lpstr>
      <vt:lpstr>Real Estate-Shortage of Supply</vt:lpstr>
      <vt:lpstr>June S&amp;P/Case–Shiller Home Price Index +4.7% YOY, Denver, San Francisco, Dallas</vt:lpstr>
      <vt:lpstr>US Home Construction Index (ITB) (DHI), (LEN), (PHM), (TOL), (NVR)   </vt:lpstr>
      <vt:lpstr>Trade Sheet So What Do We Do About All This?</vt:lpstr>
      <vt:lpstr>To buy strategy luncheon tickets  Please go to:  www.madhedgefundtrader.com   Next Strategy Webinar  12:00 EST Wednesday,  November 4, 2015  San Francisco, CA  USA!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1510</cp:revision>
  <cp:lastPrinted>2015-09-23T15:26:04Z</cp:lastPrinted>
  <dcterms:created xsi:type="dcterms:W3CDTF">2015-02-05T17:12:57Z</dcterms:created>
  <dcterms:modified xsi:type="dcterms:W3CDTF">2015-10-21T14:08:11Z</dcterms:modified>
</cp:coreProperties>
</file>