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79"/>
  </p:notesMasterIdLst>
  <p:sldIdLst>
    <p:sldId id="256" r:id="rId2"/>
    <p:sldId id="395" r:id="rId3"/>
    <p:sldId id="257" r:id="rId4"/>
    <p:sldId id="525" r:id="rId5"/>
    <p:sldId id="259" r:id="rId6"/>
    <p:sldId id="260" r:id="rId7"/>
    <p:sldId id="264" r:id="rId8"/>
    <p:sldId id="527" r:id="rId9"/>
    <p:sldId id="526" r:id="rId10"/>
    <p:sldId id="265" r:id="rId11"/>
    <p:sldId id="266" r:id="rId12"/>
    <p:sldId id="267" r:id="rId13"/>
    <p:sldId id="268" r:id="rId14"/>
    <p:sldId id="499" r:id="rId15"/>
    <p:sldId id="272" r:id="rId16"/>
    <p:sldId id="273" r:id="rId17"/>
    <p:sldId id="275" r:id="rId18"/>
    <p:sldId id="276" r:id="rId19"/>
    <p:sldId id="279" r:id="rId20"/>
    <p:sldId id="281" r:id="rId21"/>
    <p:sldId id="513" r:id="rId22"/>
    <p:sldId id="282" r:id="rId23"/>
    <p:sldId id="283" r:id="rId24"/>
    <p:sldId id="285" r:id="rId25"/>
    <p:sldId id="442" r:id="rId26"/>
    <p:sldId id="287" r:id="rId27"/>
    <p:sldId id="288" r:id="rId28"/>
    <p:sldId id="505" r:id="rId29"/>
    <p:sldId id="289" r:id="rId30"/>
    <p:sldId id="481" r:id="rId31"/>
    <p:sldId id="290" r:id="rId32"/>
    <p:sldId id="521" r:id="rId33"/>
    <p:sldId id="291" r:id="rId34"/>
    <p:sldId id="528" r:id="rId35"/>
    <p:sldId id="524" r:id="rId36"/>
    <p:sldId id="522" r:id="rId37"/>
    <p:sldId id="336" r:id="rId38"/>
    <p:sldId id="292" r:id="rId39"/>
    <p:sldId id="295" r:id="rId40"/>
    <p:sldId id="501" r:id="rId41"/>
    <p:sldId id="482" r:id="rId42"/>
    <p:sldId id="299" r:id="rId43"/>
    <p:sldId id="300" r:id="rId44"/>
    <p:sldId id="301" r:id="rId45"/>
    <p:sldId id="473" r:id="rId46"/>
    <p:sldId id="303" r:id="rId47"/>
    <p:sldId id="304" r:id="rId48"/>
    <p:sldId id="305" r:id="rId49"/>
    <p:sldId id="306" r:id="rId50"/>
    <p:sldId id="307" r:id="rId51"/>
    <p:sldId id="309" r:id="rId52"/>
    <p:sldId id="388" r:id="rId53"/>
    <p:sldId id="312" r:id="rId54"/>
    <p:sldId id="380" r:id="rId55"/>
    <p:sldId id="529" r:id="rId56"/>
    <p:sldId id="369" r:id="rId57"/>
    <p:sldId id="370" r:id="rId58"/>
    <p:sldId id="530" r:id="rId59"/>
    <p:sldId id="313" r:id="rId60"/>
    <p:sldId id="315" r:id="rId61"/>
    <p:sldId id="316" r:id="rId62"/>
    <p:sldId id="319" r:id="rId63"/>
    <p:sldId id="320" r:id="rId64"/>
    <p:sldId id="322" r:id="rId65"/>
    <p:sldId id="323" r:id="rId66"/>
    <p:sldId id="324" r:id="rId67"/>
    <p:sldId id="474" r:id="rId68"/>
    <p:sldId id="489" r:id="rId69"/>
    <p:sldId id="326" r:id="rId70"/>
    <p:sldId id="327" r:id="rId71"/>
    <p:sldId id="328" r:id="rId72"/>
    <p:sldId id="329" r:id="rId73"/>
    <p:sldId id="331" r:id="rId74"/>
    <p:sldId id="332" r:id="rId75"/>
    <p:sldId id="349" r:id="rId76"/>
    <p:sldId id="492" r:id="rId77"/>
    <p:sldId id="335" r:id="rId7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4660"/>
  </p:normalViewPr>
  <p:slideViewPr>
    <p:cSldViewPr>
      <p:cViewPr varScale="1">
        <p:scale>
          <a:sx n="82" d="100"/>
          <a:sy n="82" d="100"/>
        </p:scale>
        <p:origin x="-9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February:Position%20Sheet%20201602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February:Performance%20%202016021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February:Performance%20%20201602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pieChart>
        <c:varyColors val="1"/>
        <c:ser>
          <c:idx val="0"/>
          <c:order val="0"/>
          <c:explosion val="25"/>
          <c:val>
            <c:numRef>
              <c:f>Sheet1!$B$16:$B$26</c:f>
              <c:numCache>
                <c:formatCode>0.00%</c:formatCode>
                <c:ptCount val="11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8">
                  <c:v>-0.1</c:v>
                </c:pt>
                <c:pt idx="9">
                  <c:v>-5.000000000000001E-2</c:v>
                </c:pt>
                <c:pt idx="10">
                  <c:v>-0.1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Sheet1!$E$1037:$E$1288</c:f>
              <c:numCache>
                <c:formatCode>m/d/yy</c:formatCode>
                <c:ptCount val="252"/>
                <c:pt idx="0">
                  <c:v>42052</c:v>
                </c:pt>
                <c:pt idx="1">
                  <c:v>42053</c:v>
                </c:pt>
                <c:pt idx="2">
                  <c:v>42054</c:v>
                </c:pt>
                <c:pt idx="3">
                  <c:v>42055</c:v>
                </c:pt>
                <c:pt idx="4">
                  <c:v>42058</c:v>
                </c:pt>
                <c:pt idx="5">
                  <c:v>42059</c:v>
                </c:pt>
                <c:pt idx="6">
                  <c:v>42060</c:v>
                </c:pt>
                <c:pt idx="7">
                  <c:v>42061</c:v>
                </c:pt>
                <c:pt idx="8">
                  <c:v>42062</c:v>
                </c:pt>
                <c:pt idx="9">
                  <c:v>42065</c:v>
                </c:pt>
                <c:pt idx="10">
                  <c:v>42066</c:v>
                </c:pt>
                <c:pt idx="11">
                  <c:v>42067</c:v>
                </c:pt>
                <c:pt idx="12">
                  <c:v>42068</c:v>
                </c:pt>
                <c:pt idx="13">
                  <c:v>42069</c:v>
                </c:pt>
                <c:pt idx="14">
                  <c:v>42072</c:v>
                </c:pt>
                <c:pt idx="15">
                  <c:v>42073</c:v>
                </c:pt>
                <c:pt idx="16">
                  <c:v>42074</c:v>
                </c:pt>
                <c:pt idx="17">
                  <c:v>42075</c:v>
                </c:pt>
                <c:pt idx="18">
                  <c:v>42076</c:v>
                </c:pt>
                <c:pt idx="19">
                  <c:v>42079</c:v>
                </c:pt>
                <c:pt idx="20">
                  <c:v>42080</c:v>
                </c:pt>
                <c:pt idx="21">
                  <c:v>42081</c:v>
                </c:pt>
                <c:pt idx="22">
                  <c:v>42082</c:v>
                </c:pt>
                <c:pt idx="23">
                  <c:v>42083</c:v>
                </c:pt>
                <c:pt idx="24">
                  <c:v>42086</c:v>
                </c:pt>
                <c:pt idx="25">
                  <c:v>42087</c:v>
                </c:pt>
                <c:pt idx="26">
                  <c:v>42088</c:v>
                </c:pt>
                <c:pt idx="27">
                  <c:v>42089</c:v>
                </c:pt>
                <c:pt idx="28">
                  <c:v>42090</c:v>
                </c:pt>
                <c:pt idx="29">
                  <c:v>42093</c:v>
                </c:pt>
                <c:pt idx="30">
                  <c:v>42094</c:v>
                </c:pt>
                <c:pt idx="31">
                  <c:v>42095</c:v>
                </c:pt>
                <c:pt idx="32">
                  <c:v>42096</c:v>
                </c:pt>
                <c:pt idx="33">
                  <c:v>42100</c:v>
                </c:pt>
                <c:pt idx="34">
                  <c:v>42101</c:v>
                </c:pt>
                <c:pt idx="35">
                  <c:v>42102</c:v>
                </c:pt>
                <c:pt idx="36">
                  <c:v>42103</c:v>
                </c:pt>
                <c:pt idx="37">
                  <c:v>42104</c:v>
                </c:pt>
                <c:pt idx="38">
                  <c:v>42107</c:v>
                </c:pt>
                <c:pt idx="39">
                  <c:v>42108</c:v>
                </c:pt>
                <c:pt idx="40">
                  <c:v>42109</c:v>
                </c:pt>
                <c:pt idx="41">
                  <c:v>42110</c:v>
                </c:pt>
                <c:pt idx="42">
                  <c:v>42111</c:v>
                </c:pt>
                <c:pt idx="43">
                  <c:v>42114</c:v>
                </c:pt>
                <c:pt idx="44">
                  <c:v>42115</c:v>
                </c:pt>
                <c:pt idx="45">
                  <c:v>42116</c:v>
                </c:pt>
                <c:pt idx="46">
                  <c:v>42117</c:v>
                </c:pt>
                <c:pt idx="47">
                  <c:v>42118</c:v>
                </c:pt>
                <c:pt idx="48">
                  <c:v>42121</c:v>
                </c:pt>
                <c:pt idx="49">
                  <c:v>42122</c:v>
                </c:pt>
                <c:pt idx="50">
                  <c:v>42123</c:v>
                </c:pt>
                <c:pt idx="51">
                  <c:v>42124</c:v>
                </c:pt>
                <c:pt idx="52">
                  <c:v>42125</c:v>
                </c:pt>
                <c:pt idx="53">
                  <c:v>42128</c:v>
                </c:pt>
                <c:pt idx="54">
                  <c:v>42129</c:v>
                </c:pt>
                <c:pt idx="55">
                  <c:v>42130</c:v>
                </c:pt>
                <c:pt idx="56">
                  <c:v>42131</c:v>
                </c:pt>
                <c:pt idx="57">
                  <c:v>42132</c:v>
                </c:pt>
                <c:pt idx="58">
                  <c:v>42135</c:v>
                </c:pt>
                <c:pt idx="59">
                  <c:v>42136</c:v>
                </c:pt>
                <c:pt idx="60">
                  <c:v>42137</c:v>
                </c:pt>
                <c:pt idx="61">
                  <c:v>42138</c:v>
                </c:pt>
                <c:pt idx="62">
                  <c:v>42139</c:v>
                </c:pt>
                <c:pt idx="63">
                  <c:v>42142</c:v>
                </c:pt>
                <c:pt idx="64">
                  <c:v>42143</c:v>
                </c:pt>
                <c:pt idx="65">
                  <c:v>42144</c:v>
                </c:pt>
                <c:pt idx="66">
                  <c:v>42145</c:v>
                </c:pt>
                <c:pt idx="67">
                  <c:v>42146</c:v>
                </c:pt>
                <c:pt idx="68">
                  <c:v>42150</c:v>
                </c:pt>
                <c:pt idx="69">
                  <c:v>42151</c:v>
                </c:pt>
                <c:pt idx="70">
                  <c:v>42152</c:v>
                </c:pt>
                <c:pt idx="71">
                  <c:v>42153</c:v>
                </c:pt>
                <c:pt idx="72">
                  <c:v>42156</c:v>
                </c:pt>
                <c:pt idx="73">
                  <c:v>42157</c:v>
                </c:pt>
                <c:pt idx="74">
                  <c:v>42158</c:v>
                </c:pt>
                <c:pt idx="75">
                  <c:v>42159</c:v>
                </c:pt>
                <c:pt idx="76">
                  <c:v>42160</c:v>
                </c:pt>
                <c:pt idx="77">
                  <c:v>42163</c:v>
                </c:pt>
                <c:pt idx="78">
                  <c:v>42164</c:v>
                </c:pt>
                <c:pt idx="79">
                  <c:v>42165</c:v>
                </c:pt>
                <c:pt idx="80">
                  <c:v>42166</c:v>
                </c:pt>
                <c:pt idx="81">
                  <c:v>42167</c:v>
                </c:pt>
                <c:pt idx="82">
                  <c:v>42170</c:v>
                </c:pt>
                <c:pt idx="83">
                  <c:v>42171</c:v>
                </c:pt>
                <c:pt idx="84">
                  <c:v>42172</c:v>
                </c:pt>
                <c:pt idx="85">
                  <c:v>42173</c:v>
                </c:pt>
                <c:pt idx="86">
                  <c:v>42174</c:v>
                </c:pt>
                <c:pt idx="87">
                  <c:v>42177</c:v>
                </c:pt>
                <c:pt idx="88">
                  <c:v>42178</c:v>
                </c:pt>
                <c:pt idx="89">
                  <c:v>42179</c:v>
                </c:pt>
                <c:pt idx="90">
                  <c:v>42180</c:v>
                </c:pt>
                <c:pt idx="91">
                  <c:v>42181</c:v>
                </c:pt>
                <c:pt idx="92">
                  <c:v>42184</c:v>
                </c:pt>
                <c:pt idx="93">
                  <c:v>42185</c:v>
                </c:pt>
                <c:pt idx="94">
                  <c:v>42186</c:v>
                </c:pt>
                <c:pt idx="95">
                  <c:v>42187</c:v>
                </c:pt>
                <c:pt idx="96">
                  <c:v>42191</c:v>
                </c:pt>
                <c:pt idx="97">
                  <c:v>42192</c:v>
                </c:pt>
                <c:pt idx="98">
                  <c:v>42193</c:v>
                </c:pt>
                <c:pt idx="99">
                  <c:v>42194</c:v>
                </c:pt>
                <c:pt idx="100">
                  <c:v>42195</c:v>
                </c:pt>
                <c:pt idx="101">
                  <c:v>42198</c:v>
                </c:pt>
                <c:pt idx="102">
                  <c:v>42199</c:v>
                </c:pt>
                <c:pt idx="103">
                  <c:v>42200</c:v>
                </c:pt>
                <c:pt idx="104">
                  <c:v>42201</c:v>
                </c:pt>
                <c:pt idx="105">
                  <c:v>42202</c:v>
                </c:pt>
                <c:pt idx="106">
                  <c:v>42205</c:v>
                </c:pt>
                <c:pt idx="107">
                  <c:v>42206</c:v>
                </c:pt>
                <c:pt idx="108">
                  <c:v>42207</c:v>
                </c:pt>
                <c:pt idx="109">
                  <c:v>42208</c:v>
                </c:pt>
                <c:pt idx="110">
                  <c:v>42209</c:v>
                </c:pt>
                <c:pt idx="111">
                  <c:v>42212</c:v>
                </c:pt>
                <c:pt idx="112">
                  <c:v>42213</c:v>
                </c:pt>
                <c:pt idx="113">
                  <c:v>42214</c:v>
                </c:pt>
                <c:pt idx="114">
                  <c:v>42215</c:v>
                </c:pt>
                <c:pt idx="115">
                  <c:v>42216</c:v>
                </c:pt>
                <c:pt idx="116">
                  <c:v>42219</c:v>
                </c:pt>
                <c:pt idx="117">
                  <c:v>42220</c:v>
                </c:pt>
                <c:pt idx="118">
                  <c:v>42221</c:v>
                </c:pt>
                <c:pt idx="119">
                  <c:v>42222</c:v>
                </c:pt>
                <c:pt idx="120">
                  <c:v>42223</c:v>
                </c:pt>
                <c:pt idx="121">
                  <c:v>42226</c:v>
                </c:pt>
                <c:pt idx="122">
                  <c:v>42227</c:v>
                </c:pt>
                <c:pt idx="123">
                  <c:v>42228</c:v>
                </c:pt>
                <c:pt idx="124">
                  <c:v>42229</c:v>
                </c:pt>
                <c:pt idx="125">
                  <c:v>42230</c:v>
                </c:pt>
                <c:pt idx="126">
                  <c:v>42233</c:v>
                </c:pt>
                <c:pt idx="127">
                  <c:v>42234</c:v>
                </c:pt>
                <c:pt idx="128">
                  <c:v>42235</c:v>
                </c:pt>
                <c:pt idx="129">
                  <c:v>42236</c:v>
                </c:pt>
                <c:pt idx="130">
                  <c:v>42237</c:v>
                </c:pt>
                <c:pt idx="131">
                  <c:v>42240</c:v>
                </c:pt>
                <c:pt idx="132">
                  <c:v>42241</c:v>
                </c:pt>
                <c:pt idx="133">
                  <c:v>42242</c:v>
                </c:pt>
                <c:pt idx="134">
                  <c:v>42243</c:v>
                </c:pt>
                <c:pt idx="135">
                  <c:v>42244</c:v>
                </c:pt>
                <c:pt idx="136">
                  <c:v>42247</c:v>
                </c:pt>
                <c:pt idx="137">
                  <c:v>42248</c:v>
                </c:pt>
                <c:pt idx="138">
                  <c:v>42249</c:v>
                </c:pt>
                <c:pt idx="139">
                  <c:v>42250</c:v>
                </c:pt>
                <c:pt idx="140">
                  <c:v>42251</c:v>
                </c:pt>
                <c:pt idx="141">
                  <c:v>42255</c:v>
                </c:pt>
                <c:pt idx="142">
                  <c:v>42256</c:v>
                </c:pt>
                <c:pt idx="143">
                  <c:v>42257</c:v>
                </c:pt>
                <c:pt idx="144">
                  <c:v>42258</c:v>
                </c:pt>
                <c:pt idx="145">
                  <c:v>42261</c:v>
                </c:pt>
                <c:pt idx="146">
                  <c:v>42262</c:v>
                </c:pt>
                <c:pt idx="147">
                  <c:v>42263</c:v>
                </c:pt>
                <c:pt idx="148">
                  <c:v>42264</c:v>
                </c:pt>
                <c:pt idx="149">
                  <c:v>42265</c:v>
                </c:pt>
                <c:pt idx="150">
                  <c:v>42268</c:v>
                </c:pt>
                <c:pt idx="151">
                  <c:v>42269</c:v>
                </c:pt>
                <c:pt idx="152">
                  <c:v>42270</c:v>
                </c:pt>
                <c:pt idx="153">
                  <c:v>42271</c:v>
                </c:pt>
                <c:pt idx="154">
                  <c:v>42272</c:v>
                </c:pt>
                <c:pt idx="155">
                  <c:v>42275</c:v>
                </c:pt>
                <c:pt idx="156">
                  <c:v>42276</c:v>
                </c:pt>
                <c:pt idx="157">
                  <c:v>42277</c:v>
                </c:pt>
                <c:pt idx="158">
                  <c:v>42278</c:v>
                </c:pt>
                <c:pt idx="159">
                  <c:v>42279</c:v>
                </c:pt>
                <c:pt idx="160">
                  <c:v>42282</c:v>
                </c:pt>
                <c:pt idx="161">
                  <c:v>42283</c:v>
                </c:pt>
                <c:pt idx="162">
                  <c:v>42284</c:v>
                </c:pt>
                <c:pt idx="163">
                  <c:v>42285</c:v>
                </c:pt>
                <c:pt idx="164">
                  <c:v>42286</c:v>
                </c:pt>
                <c:pt idx="165">
                  <c:v>42289</c:v>
                </c:pt>
                <c:pt idx="166">
                  <c:v>42290</c:v>
                </c:pt>
                <c:pt idx="167">
                  <c:v>42291</c:v>
                </c:pt>
                <c:pt idx="168">
                  <c:v>42292</c:v>
                </c:pt>
                <c:pt idx="169">
                  <c:v>42293</c:v>
                </c:pt>
                <c:pt idx="170">
                  <c:v>42296</c:v>
                </c:pt>
                <c:pt idx="171">
                  <c:v>42297</c:v>
                </c:pt>
                <c:pt idx="172">
                  <c:v>42298</c:v>
                </c:pt>
                <c:pt idx="173">
                  <c:v>42299</c:v>
                </c:pt>
                <c:pt idx="174">
                  <c:v>42300</c:v>
                </c:pt>
                <c:pt idx="175">
                  <c:v>42303</c:v>
                </c:pt>
                <c:pt idx="176">
                  <c:v>42304</c:v>
                </c:pt>
                <c:pt idx="177">
                  <c:v>42305</c:v>
                </c:pt>
                <c:pt idx="178">
                  <c:v>42306</c:v>
                </c:pt>
                <c:pt idx="179">
                  <c:v>42307</c:v>
                </c:pt>
                <c:pt idx="180">
                  <c:v>42310</c:v>
                </c:pt>
                <c:pt idx="181">
                  <c:v>42311</c:v>
                </c:pt>
                <c:pt idx="182">
                  <c:v>42312</c:v>
                </c:pt>
                <c:pt idx="183">
                  <c:v>42313</c:v>
                </c:pt>
                <c:pt idx="184">
                  <c:v>42314</c:v>
                </c:pt>
                <c:pt idx="185">
                  <c:v>42317</c:v>
                </c:pt>
                <c:pt idx="186">
                  <c:v>42318</c:v>
                </c:pt>
                <c:pt idx="187">
                  <c:v>42319</c:v>
                </c:pt>
                <c:pt idx="188">
                  <c:v>42320</c:v>
                </c:pt>
                <c:pt idx="189">
                  <c:v>42321</c:v>
                </c:pt>
                <c:pt idx="190">
                  <c:v>42324</c:v>
                </c:pt>
                <c:pt idx="191">
                  <c:v>42325</c:v>
                </c:pt>
                <c:pt idx="192">
                  <c:v>42326</c:v>
                </c:pt>
                <c:pt idx="193">
                  <c:v>42327</c:v>
                </c:pt>
                <c:pt idx="194">
                  <c:v>42328</c:v>
                </c:pt>
                <c:pt idx="195">
                  <c:v>42331</c:v>
                </c:pt>
                <c:pt idx="196">
                  <c:v>42332</c:v>
                </c:pt>
                <c:pt idx="197">
                  <c:v>42333</c:v>
                </c:pt>
                <c:pt idx="198">
                  <c:v>42335</c:v>
                </c:pt>
                <c:pt idx="199">
                  <c:v>42338</c:v>
                </c:pt>
                <c:pt idx="200">
                  <c:v>42339</c:v>
                </c:pt>
                <c:pt idx="201">
                  <c:v>42340</c:v>
                </c:pt>
                <c:pt idx="202">
                  <c:v>42341</c:v>
                </c:pt>
                <c:pt idx="203">
                  <c:v>42342</c:v>
                </c:pt>
                <c:pt idx="204">
                  <c:v>42345</c:v>
                </c:pt>
                <c:pt idx="205">
                  <c:v>42346</c:v>
                </c:pt>
                <c:pt idx="206">
                  <c:v>42347</c:v>
                </c:pt>
                <c:pt idx="207">
                  <c:v>42348</c:v>
                </c:pt>
                <c:pt idx="208">
                  <c:v>42349</c:v>
                </c:pt>
                <c:pt idx="209">
                  <c:v>42352</c:v>
                </c:pt>
                <c:pt idx="210">
                  <c:v>42353</c:v>
                </c:pt>
                <c:pt idx="211">
                  <c:v>42354</c:v>
                </c:pt>
                <c:pt idx="212">
                  <c:v>42355</c:v>
                </c:pt>
                <c:pt idx="213">
                  <c:v>42356</c:v>
                </c:pt>
                <c:pt idx="214">
                  <c:v>42359</c:v>
                </c:pt>
                <c:pt idx="215">
                  <c:v>42360</c:v>
                </c:pt>
                <c:pt idx="216">
                  <c:v>42361</c:v>
                </c:pt>
                <c:pt idx="217">
                  <c:v>42362</c:v>
                </c:pt>
                <c:pt idx="218">
                  <c:v>42366</c:v>
                </c:pt>
                <c:pt idx="219">
                  <c:v>42367</c:v>
                </c:pt>
                <c:pt idx="220">
                  <c:v>42368</c:v>
                </c:pt>
                <c:pt idx="221">
                  <c:v>42369</c:v>
                </c:pt>
                <c:pt idx="222">
                  <c:v>42373</c:v>
                </c:pt>
                <c:pt idx="223">
                  <c:v>42374</c:v>
                </c:pt>
                <c:pt idx="224">
                  <c:v>42375</c:v>
                </c:pt>
                <c:pt idx="225">
                  <c:v>42376</c:v>
                </c:pt>
                <c:pt idx="226">
                  <c:v>42377</c:v>
                </c:pt>
                <c:pt idx="227">
                  <c:v>42380</c:v>
                </c:pt>
                <c:pt idx="228">
                  <c:v>42381</c:v>
                </c:pt>
                <c:pt idx="229">
                  <c:v>42382</c:v>
                </c:pt>
                <c:pt idx="230">
                  <c:v>42383</c:v>
                </c:pt>
                <c:pt idx="231">
                  <c:v>42384</c:v>
                </c:pt>
                <c:pt idx="232">
                  <c:v>42388</c:v>
                </c:pt>
                <c:pt idx="233">
                  <c:v>42389</c:v>
                </c:pt>
                <c:pt idx="234">
                  <c:v>42390</c:v>
                </c:pt>
                <c:pt idx="235">
                  <c:v>42391</c:v>
                </c:pt>
                <c:pt idx="236">
                  <c:v>42394</c:v>
                </c:pt>
                <c:pt idx="237">
                  <c:v>42395</c:v>
                </c:pt>
                <c:pt idx="238">
                  <c:v>42396</c:v>
                </c:pt>
                <c:pt idx="239">
                  <c:v>42397</c:v>
                </c:pt>
                <c:pt idx="240">
                  <c:v>42398</c:v>
                </c:pt>
                <c:pt idx="241">
                  <c:v>42401</c:v>
                </c:pt>
                <c:pt idx="242">
                  <c:v>42402</c:v>
                </c:pt>
                <c:pt idx="243">
                  <c:v>42403</c:v>
                </c:pt>
                <c:pt idx="244">
                  <c:v>42404</c:v>
                </c:pt>
                <c:pt idx="245">
                  <c:v>42405</c:v>
                </c:pt>
                <c:pt idx="246">
                  <c:v>42408</c:v>
                </c:pt>
                <c:pt idx="247">
                  <c:v>42409</c:v>
                </c:pt>
                <c:pt idx="248">
                  <c:v>42410</c:v>
                </c:pt>
                <c:pt idx="249">
                  <c:v>42411</c:v>
                </c:pt>
                <c:pt idx="250">
                  <c:v>42412</c:v>
                </c:pt>
                <c:pt idx="251">
                  <c:v>42416</c:v>
                </c:pt>
              </c:numCache>
            </c:numRef>
          </c:cat>
          <c:val>
            <c:numRef>
              <c:f>Sheet1!$F$1037:$F$1288</c:f>
              <c:numCache>
                <c:formatCode>0.00%</c:formatCode>
                <c:ptCount val="252"/>
                <c:pt idx="0">
                  <c:v>0</c:v>
                </c:pt>
                <c:pt idx="1">
                  <c:v>5.7999999999998001E-3</c:v>
                </c:pt>
                <c:pt idx="2">
                  <c:v>1.6799999999999902E-2</c:v>
                </c:pt>
                <c:pt idx="3">
                  <c:v>1.7399999999999905E-2</c:v>
                </c:pt>
                <c:pt idx="4">
                  <c:v>2.0300000000000006E-2</c:v>
                </c:pt>
                <c:pt idx="5">
                  <c:v>2.2999999999999906E-2</c:v>
                </c:pt>
                <c:pt idx="6">
                  <c:v>2.6899999999999903E-2</c:v>
                </c:pt>
                <c:pt idx="7">
                  <c:v>3.3599999999999804E-2</c:v>
                </c:pt>
                <c:pt idx="8">
                  <c:v>3.1099999999999902E-2</c:v>
                </c:pt>
                <c:pt idx="9">
                  <c:v>3.7599999999999807E-2</c:v>
                </c:pt>
                <c:pt idx="10">
                  <c:v>3.2600000000000004E-2</c:v>
                </c:pt>
                <c:pt idx="11">
                  <c:v>3.5199999999999912E-2</c:v>
                </c:pt>
                <c:pt idx="12">
                  <c:v>3.8299999999999806E-2</c:v>
                </c:pt>
                <c:pt idx="13">
                  <c:v>2.4199999999999805E-2</c:v>
                </c:pt>
                <c:pt idx="14">
                  <c:v>2.6600000000000006E-2</c:v>
                </c:pt>
                <c:pt idx="15">
                  <c:v>2.6600000000000006E-2</c:v>
                </c:pt>
                <c:pt idx="16">
                  <c:v>2.6600000000000006E-2</c:v>
                </c:pt>
                <c:pt idx="17">
                  <c:v>2.6600000000000006E-2</c:v>
                </c:pt>
                <c:pt idx="18">
                  <c:v>2.6600000000000006E-2</c:v>
                </c:pt>
                <c:pt idx="19">
                  <c:v>2.6600000000000006E-2</c:v>
                </c:pt>
                <c:pt idx="20">
                  <c:v>2.6600000000000006E-2</c:v>
                </c:pt>
                <c:pt idx="21">
                  <c:v>5.5199999999999909E-2</c:v>
                </c:pt>
                <c:pt idx="22">
                  <c:v>4.3199999999999919E-2</c:v>
                </c:pt>
                <c:pt idx="23">
                  <c:v>4.4400000000000009E-2</c:v>
                </c:pt>
                <c:pt idx="24">
                  <c:v>4.3799999999999811E-2</c:v>
                </c:pt>
                <c:pt idx="25">
                  <c:v>4.3599999999999917E-2</c:v>
                </c:pt>
                <c:pt idx="26">
                  <c:v>4.2999999999999913E-2</c:v>
                </c:pt>
                <c:pt idx="27">
                  <c:v>3.8899999999999914E-2</c:v>
                </c:pt>
                <c:pt idx="28">
                  <c:v>3.9099999999999913E-2</c:v>
                </c:pt>
                <c:pt idx="29">
                  <c:v>6.349999999999989E-2</c:v>
                </c:pt>
                <c:pt idx="30">
                  <c:v>6.1099999999999911E-2</c:v>
                </c:pt>
                <c:pt idx="31">
                  <c:v>6.0499999999999804E-2</c:v>
                </c:pt>
                <c:pt idx="32">
                  <c:v>6.2299999999999807E-2</c:v>
                </c:pt>
                <c:pt idx="33">
                  <c:v>7.5199999999999906E-2</c:v>
                </c:pt>
                <c:pt idx="34">
                  <c:v>8.0900000000000014E-2</c:v>
                </c:pt>
                <c:pt idx="35">
                  <c:v>9.8799999999999819E-2</c:v>
                </c:pt>
                <c:pt idx="36">
                  <c:v>9.6499999999999808E-2</c:v>
                </c:pt>
                <c:pt idx="37">
                  <c:v>0.10440000000000001</c:v>
                </c:pt>
                <c:pt idx="38">
                  <c:v>0.12000000000000001</c:v>
                </c:pt>
                <c:pt idx="39">
                  <c:v>0.10840000000000001</c:v>
                </c:pt>
                <c:pt idx="40">
                  <c:v>0.14100000000000001</c:v>
                </c:pt>
                <c:pt idx="41">
                  <c:v>0.14810000000000001</c:v>
                </c:pt>
                <c:pt idx="42">
                  <c:v>9.03999999999998E-2</c:v>
                </c:pt>
                <c:pt idx="43">
                  <c:v>0.13370000000000001</c:v>
                </c:pt>
                <c:pt idx="44">
                  <c:v>0.15120000000000003</c:v>
                </c:pt>
                <c:pt idx="45">
                  <c:v>0.15390000000000004</c:v>
                </c:pt>
                <c:pt idx="46">
                  <c:v>0.14940000000000003</c:v>
                </c:pt>
                <c:pt idx="47">
                  <c:v>0.1411</c:v>
                </c:pt>
                <c:pt idx="48">
                  <c:v>0.16890000000000002</c:v>
                </c:pt>
                <c:pt idx="49">
                  <c:v>0.1656</c:v>
                </c:pt>
                <c:pt idx="50">
                  <c:v>0.18550000000000003</c:v>
                </c:pt>
                <c:pt idx="51">
                  <c:v>0.1273</c:v>
                </c:pt>
                <c:pt idx="52">
                  <c:v>0.14820000000000003</c:v>
                </c:pt>
                <c:pt idx="53">
                  <c:v>0.15010000000000001</c:v>
                </c:pt>
                <c:pt idx="54">
                  <c:v>0.14790000000000003</c:v>
                </c:pt>
                <c:pt idx="55">
                  <c:v>0.13190000000000002</c:v>
                </c:pt>
                <c:pt idx="56">
                  <c:v>0.13340000000000002</c:v>
                </c:pt>
                <c:pt idx="57">
                  <c:v>0.13340000000000002</c:v>
                </c:pt>
                <c:pt idx="58">
                  <c:v>0.17090000000000002</c:v>
                </c:pt>
                <c:pt idx="59">
                  <c:v>0.17640000000000003</c:v>
                </c:pt>
                <c:pt idx="60">
                  <c:v>0.17230000000000001</c:v>
                </c:pt>
                <c:pt idx="61">
                  <c:v>0.16120000000000001</c:v>
                </c:pt>
                <c:pt idx="62">
                  <c:v>0.16020000000000001</c:v>
                </c:pt>
                <c:pt idx="63">
                  <c:v>0.1726</c:v>
                </c:pt>
                <c:pt idx="64">
                  <c:v>0.17980000000000002</c:v>
                </c:pt>
                <c:pt idx="65">
                  <c:v>0.17780000000000001</c:v>
                </c:pt>
                <c:pt idx="66">
                  <c:v>0.17290000000000003</c:v>
                </c:pt>
                <c:pt idx="67">
                  <c:v>0.18050000000000002</c:v>
                </c:pt>
                <c:pt idx="68">
                  <c:v>0.18440000000000004</c:v>
                </c:pt>
                <c:pt idx="69">
                  <c:v>0.18320000000000003</c:v>
                </c:pt>
                <c:pt idx="70">
                  <c:v>0.18130000000000002</c:v>
                </c:pt>
                <c:pt idx="71">
                  <c:v>0.17880000000000001</c:v>
                </c:pt>
                <c:pt idx="72">
                  <c:v>0.18360000000000001</c:v>
                </c:pt>
                <c:pt idx="73">
                  <c:v>0.17250000000000001</c:v>
                </c:pt>
                <c:pt idx="74">
                  <c:v>0.17860000000000001</c:v>
                </c:pt>
                <c:pt idx="75">
                  <c:v>0.1673</c:v>
                </c:pt>
                <c:pt idx="76">
                  <c:v>0.19159999999999999</c:v>
                </c:pt>
                <c:pt idx="77">
                  <c:v>0.18220000000000003</c:v>
                </c:pt>
                <c:pt idx="78">
                  <c:v>0.18610000000000002</c:v>
                </c:pt>
                <c:pt idx="79">
                  <c:v>0.20530000000000001</c:v>
                </c:pt>
                <c:pt idx="80">
                  <c:v>0.20230000000000001</c:v>
                </c:pt>
                <c:pt idx="81">
                  <c:v>0.2026</c:v>
                </c:pt>
                <c:pt idx="82">
                  <c:v>0.20330000000000001</c:v>
                </c:pt>
                <c:pt idx="83">
                  <c:v>0.20610000000000001</c:v>
                </c:pt>
                <c:pt idx="84">
                  <c:v>0.21470000000000003</c:v>
                </c:pt>
                <c:pt idx="85">
                  <c:v>0.21450000000000002</c:v>
                </c:pt>
                <c:pt idx="86">
                  <c:v>0.21480000000000002</c:v>
                </c:pt>
                <c:pt idx="87">
                  <c:v>0.21560000000000001</c:v>
                </c:pt>
                <c:pt idx="88">
                  <c:v>0.21560000000000001</c:v>
                </c:pt>
                <c:pt idx="89">
                  <c:v>0.21560000000000001</c:v>
                </c:pt>
                <c:pt idx="90">
                  <c:v>0.21560000000000001</c:v>
                </c:pt>
                <c:pt idx="91">
                  <c:v>0.21560000000000001</c:v>
                </c:pt>
                <c:pt idx="92">
                  <c:v>0.21560000000000001</c:v>
                </c:pt>
                <c:pt idx="93">
                  <c:v>0.21560000000000001</c:v>
                </c:pt>
                <c:pt idx="94">
                  <c:v>0.21560000000000001</c:v>
                </c:pt>
                <c:pt idx="95">
                  <c:v>0.21560000000000001</c:v>
                </c:pt>
                <c:pt idx="96">
                  <c:v>0.21560000000000001</c:v>
                </c:pt>
                <c:pt idx="97">
                  <c:v>0.21560000000000001</c:v>
                </c:pt>
                <c:pt idx="98">
                  <c:v>0.21560000000000001</c:v>
                </c:pt>
                <c:pt idx="99">
                  <c:v>0.2051</c:v>
                </c:pt>
                <c:pt idx="100">
                  <c:v>0.2273</c:v>
                </c:pt>
                <c:pt idx="101">
                  <c:v>0.24810000000000001</c:v>
                </c:pt>
                <c:pt idx="102">
                  <c:v>0.2505</c:v>
                </c:pt>
                <c:pt idx="103">
                  <c:v>0.25380000000000003</c:v>
                </c:pt>
                <c:pt idx="104">
                  <c:v>0.25890000000000002</c:v>
                </c:pt>
                <c:pt idx="105">
                  <c:v>0.26350000000000001</c:v>
                </c:pt>
                <c:pt idx="106">
                  <c:v>0.26150000000000001</c:v>
                </c:pt>
                <c:pt idx="107">
                  <c:v>0.25650000000000001</c:v>
                </c:pt>
                <c:pt idx="108">
                  <c:v>0.26419999999999999</c:v>
                </c:pt>
                <c:pt idx="109">
                  <c:v>0.26280000000000003</c:v>
                </c:pt>
                <c:pt idx="110">
                  <c:v>0.2626</c:v>
                </c:pt>
                <c:pt idx="111">
                  <c:v>0.2661</c:v>
                </c:pt>
                <c:pt idx="112">
                  <c:v>0.27040000000000003</c:v>
                </c:pt>
                <c:pt idx="113">
                  <c:v>0.26590000000000003</c:v>
                </c:pt>
                <c:pt idx="114">
                  <c:v>0.2671</c:v>
                </c:pt>
                <c:pt idx="115">
                  <c:v>0.2702</c:v>
                </c:pt>
                <c:pt idx="116">
                  <c:v>0.27980000000000005</c:v>
                </c:pt>
                <c:pt idx="117">
                  <c:v>0.28150000000000003</c:v>
                </c:pt>
                <c:pt idx="118">
                  <c:v>0.29000000000000004</c:v>
                </c:pt>
                <c:pt idx="119">
                  <c:v>0.29190000000000005</c:v>
                </c:pt>
                <c:pt idx="120">
                  <c:v>0.28950000000000004</c:v>
                </c:pt>
                <c:pt idx="121">
                  <c:v>0.29570000000000002</c:v>
                </c:pt>
                <c:pt idx="122">
                  <c:v>0.28190000000000004</c:v>
                </c:pt>
                <c:pt idx="123">
                  <c:v>0.29110000000000003</c:v>
                </c:pt>
                <c:pt idx="124">
                  <c:v>0.31270000000000003</c:v>
                </c:pt>
                <c:pt idx="125">
                  <c:v>0.31510000000000005</c:v>
                </c:pt>
                <c:pt idx="126">
                  <c:v>0.32010000000000005</c:v>
                </c:pt>
                <c:pt idx="127">
                  <c:v>0.33220000000000005</c:v>
                </c:pt>
                <c:pt idx="128">
                  <c:v>0.32870000000000005</c:v>
                </c:pt>
                <c:pt idx="129">
                  <c:v>0.32570000000000005</c:v>
                </c:pt>
                <c:pt idx="130">
                  <c:v>0.30080000000000007</c:v>
                </c:pt>
                <c:pt idx="131">
                  <c:v>0.27500000000000002</c:v>
                </c:pt>
                <c:pt idx="132">
                  <c:v>0.28550000000000003</c:v>
                </c:pt>
                <c:pt idx="133">
                  <c:v>0.2732</c:v>
                </c:pt>
                <c:pt idx="134">
                  <c:v>0.24080000000000001</c:v>
                </c:pt>
                <c:pt idx="135">
                  <c:v>0.26040000000000002</c:v>
                </c:pt>
                <c:pt idx="136">
                  <c:v>0.27080000000000004</c:v>
                </c:pt>
                <c:pt idx="137">
                  <c:v>0.26500000000000001</c:v>
                </c:pt>
                <c:pt idx="138">
                  <c:v>0.28870000000000001</c:v>
                </c:pt>
                <c:pt idx="139">
                  <c:v>0.29910000000000003</c:v>
                </c:pt>
                <c:pt idx="140">
                  <c:v>0.29950000000000004</c:v>
                </c:pt>
                <c:pt idx="141">
                  <c:v>0.30000000000000004</c:v>
                </c:pt>
                <c:pt idx="142">
                  <c:v>0.30340000000000006</c:v>
                </c:pt>
                <c:pt idx="143">
                  <c:v>0.30920000000000003</c:v>
                </c:pt>
                <c:pt idx="144">
                  <c:v>0.31010000000000004</c:v>
                </c:pt>
                <c:pt idx="145">
                  <c:v>0.31010000000000004</c:v>
                </c:pt>
                <c:pt idx="146">
                  <c:v>0.31010000000000004</c:v>
                </c:pt>
                <c:pt idx="147">
                  <c:v>0.31010000000000004</c:v>
                </c:pt>
                <c:pt idx="148">
                  <c:v>0.31010000000000004</c:v>
                </c:pt>
                <c:pt idx="149">
                  <c:v>0.31080000000000008</c:v>
                </c:pt>
                <c:pt idx="150">
                  <c:v>0.31990000000000007</c:v>
                </c:pt>
                <c:pt idx="151">
                  <c:v>0.32930000000000009</c:v>
                </c:pt>
                <c:pt idx="152">
                  <c:v>0.33010000000000006</c:v>
                </c:pt>
                <c:pt idx="153">
                  <c:v>0.36010000000000003</c:v>
                </c:pt>
                <c:pt idx="154">
                  <c:v>0.38270000000000004</c:v>
                </c:pt>
                <c:pt idx="155">
                  <c:v>0.38340000000000007</c:v>
                </c:pt>
                <c:pt idx="156">
                  <c:v>0.3963000000000001</c:v>
                </c:pt>
                <c:pt idx="157">
                  <c:v>0.39070000000000005</c:v>
                </c:pt>
                <c:pt idx="158">
                  <c:v>0.38870000000000005</c:v>
                </c:pt>
                <c:pt idx="159">
                  <c:v>0.38520000000000004</c:v>
                </c:pt>
                <c:pt idx="160">
                  <c:v>0.3388000000000001</c:v>
                </c:pt>
                <c:pt idx="161">
                  <c:v>0.32810000000000006</c:v>
                </c:pt>
                <c:pt idx="162">
                  <c:v>0.31980000000000008</c:v>
                </c:pt>
                <c:pt idx="163">
                  <c:v>0.32200000000000006</c:v>
                </c:pt>
                <c:pt idx="164">
                  <c:v>0.32150000000000006</c:v>
                </c:pt>
                <c:pt idx="165">
                  <c:v>0.32080000000000009</c:v>
                </c:pt>
                <c:pt idx="166">
                  <c:v>0.32530000000000009</c:v>
                </c:pt>
                <c:pt idx="167">
                  <c:v>0.32370000000000004</c:v>
                </c:pt>
                <c:pt idx="168">
                  <c:v>0.30870000000000003</c:v>
                </c:pt>
                <c:pt idx="169">
                  <c:v>0.30660000000000004</c:v>
                </c:pt>
                <c:pt idx="170">
                  <c:v>0.31260000000000004</c:v>
                </c:pt>
                <c:pt idx="171">
                  <c:v>0.31930000000000008</c:v>
                </c:pt>
                <c:pt idx="172">
                  <c:v>0.31610000000000005</c:v>
                </c:pt>
                <c:pt idx="173">
                  <c:v>0.31810000000000005</c:v>
                </c:pt>
                <c:pt idx="174">
                  <c:v>0.31930000000000008</c:v>
                </c:pt>
                <c:pt idx="175">
                  <c:v>0.31630000000000008</c:v>
                </c:pt>
                <c:pt idx="176">
                  <c:v>0.31730000000000008</c:v>
                </c:pt>
                <c:pt idx="177">
                  <c:v>0.31680000000000008</c:v>
                </c:pt>
                <c:pt idx="178">
                  <c:v>0.32140000000000007</c:v>
                </c:pt>
                <c:pt idx="179">
                  <c:v>0.32880000000000009</c:v>
                </c:pt>
                <c:pt idx="180">
                  <c:v>0.32040000000000007</c:v>
                </c:pt>
                <c:pt idx="181">
                  <c:v>0.33690000000000009</c:v>
                </c:pt>
                <c:pt idx="182">
                  <c:v>0.3373000000000001</c:v>
                </c:pt>
                <c:pt idx="183">
                  <c:v>0.33960000000000007</c:v>
                </c:pt>
                <c:pt idx="184">
                  <c:v>0.35380000000000006</c:v>
                </c:pt>
                <c:pt idx="185">
                  <c:v>0.35890000000000005</c:v>
                </c:pt>
                <c:pt idx="186">
                  <c:v>0.35200000000000004</c:v>
                </c:pt>
                <c:pt idx="187">
                  <c:v>0.35980000000000006</c:v>
                </c:pt>
                <c:pt idx="188">
                  <c:v>0.36320000000000002</c:v>
                </c:pt>
                <c:pt idx="189">
                  <c:v>0.37180000000000007</c:v>
                </c:pt>
                <c:pt idx="190">
                  <c:v>0.37080000000000007</c:v>
                </c:pt>
                <c:pt idx="191">
                  <c:v>0.36300000000000004</c:v>
                </c:pt>
                <c:pt idx="192">
                  <c:v>0.38090000000000007</c:v>
                </c:pt>
                <c:pt idx="193">
                  <c:v>0.36580000000000007</c:v>
                </c:pt>
                <c:pt idx="194">
                  <c:v>0.37270000000000003</c:v>
                </c:pt>
                <c:pt idx="195">
                  <c:v>0.37790000000000007</c:v>
                </c:pt>
                <c:pt idx="196">
                  <c:v>0.37370000000000003</c:v>
                </c:pt>
                <c:pt idx="197">
                  <c:v>0.37730000000000008</c:v>
                </c:pt>
                <c:pt idx="198">
                  <c:v>0.38120000000000004</c:v>
                </c:pt>
                <c:pt idx="199">
                  <c:v>0.38660000000000005</c:v>
                </c:pt>
                <c:pt idx="200">
                  <c:v>0.37940000000000007</c:v>
                </c:pt>
                <c:pt idx="201">
                  <c:v>0.37830000000000008</c:v>
                </c:pt>
                <c:pt idx="202">
                  <c:v>0.35720000000000002</c:v>
                </c:pt>
                <c:pt idx="203">
                  <c:v>0.41450000000000004</c:v>
                </c:pt>
                <c:pt idx="204">
                  <c:v>0.41170000000000001</c:v>
                </c:pt>
                <c:pt idx="205">
                  <c:v>0.39740000000000009</c:v>
                </c:pt>
                <c:pt idx="206">
                  <c:v>0.34950000000000003</c:v>
                </c:pt>
                <c:pt idx="207">
                  <c:v>0.36590000000000006</c:v>
                </c:pt>
                <c:pt idx="208">
                  <c:v>0.33090000000000008</c:v>
                </c:pt>
                <c:pt idx="209">
                  <c:v>0.33670000000000005</c:v>
                </c:pt>
                <c:pt idx="210">
                  <c:v>0.35260000000000002</c:v>
                </c:pt>
                <c:pt idx="211">
                  <c:v>0.35980000000000006</c:v>
                </c:pt>
                <c:pt idx="212">
                  <c:v>0.35060000000000002</c:v>
                </c:pt>
                <c:pt idx="213">
                  <c:v>0.33770000000000006</c:v>
                </c:pt>
                <c:pt idx="214">
                  <c:v>0.33720000000000006</c:v>
                </c:pt>
                <c:pt idx="215">
                  <c:v>0.33720000000000006</c:v>
                </c:pt>
                <c:pt idx="216">
                  <c:v>0.33720000000000006</c:v>
                </c:pt>
                <c:pt idx="217">
                  <c:v>0.33720000000000006</c:v>
                </c:pt>
                <c:pt idx="218">
                  <c:v>0.33720000000000006</c:v>
                </c:pt>
                <c:pt idx="219">
                  <c:v>0.33720000000000006</c:v>
                </c:pt>
                <c:pt idx="220">
                  <c:v>0.33720000000000006</c:v>
                </c:pt>
                <c:pt idx="221">
                  <c:v>0.33720000000000006</c:v>
                </c:pt>
                <c:pt idx="222">
                  <c:v>0.34820000000000001</c:v>
                </c:pt>
                <c:pt idx="223">
                  <c:v>0.35490000000000005</c:v>
                </c:pt>
                <c:pt idx="224">
                  <c:v>0.35510000000000003</c:v>
                </c:pt>
                <c:pt idx="225">
                  <c:v>0.32280000000000009</c:v>
                </c:pt>
                <c:pt idx="226">
                  <c:v>0.31950000000000006</c:v>
                </c:pt>
                <c:pt idx="227">
                  <c:v>0.32590000000000008</c:v>
                </c:pt>
                <c:pt idx="228">
                  <c:v>0.31410000000000005</c:v>
                </c:pt>
                <c:pt idx="229">
                  <c:v>0.31330000000000008</c:v>
                </c:pt>
                <c:pt idx="230">
                  <c:v>0.33140000000000008</c:v>
                </c:pt>
                <c:pt idx="231">
                  <c:v>0.35480000000000006</c:v>
                </c:pt>
                <c:pt idx="232">
                  <c:v>0.34740000000000004</c:v>
                </c:pt>
                <c:pt idx="233">
                  <c:v>0.33720000000000006</c:v>
                </c:pt>
                <c:pt idx="234">
                  <c:v>0.34890000000000004</c:v>
                </c:pt>
                <c:pt idx="235">
                  <c:v>0.31980000000000008</c:v>
                </c:pt>
                <c:pt idx="236">
                  <c:v>0.35700000000000004</c:v>
                </c:pt>
                <c:pt idx="237">
                  <c:v>0.32730000000000009</c:v>
                </c:pt>
                <c:pt idx="238">
                  <c:v>0.36060000000000003</c:v>
                </c:pt>
                <c:pt idx="239">
                  <c:v>0.35860000000000003</c:v>
                </c:pt>
                <c:pt idx="240">
                  <c:v>0.34950000000000003</c:v>
                </c:pt>
                <c:pt idx="241">
                  <c:v>0.3402</c:v>
                </c:pt>
                <c:pt idx="242">
                  <c:v>0.3323000000000001</c:v>
                </c:pt>
                <c:pt idx="243">
                  <c:v>0.33920000000000006</c:v>
                </c:pt>
                <c:pt idx="244">
                  <c:v>0.34520000000000001</c:v>
                </c:pt>
                <c:pt idx="245">
                  <c:v>0.34310000000000002</c:v>
                </c:pt>
                <c:pt idx="246">
                  <c:v>0.34600000000000003</c:v>
                </c:pt>
                <c:pt idx="247">
                  <c:v>0.34770000000000001</c:v>
                </c:pt>
                <c:pt idx="248">
                  <c:v>0.35340000000000005</c:v>
                </c:pt>
                <c:pt idx="249">
                  <c:v>0.34080000000000005</c:v>
                </c:pt>
                <c:pt idx="250">
                  <c:v>0.40770000000000001</c:v>
                </c:pt>
                <c:pt idx="251">
                  <c:v>0.38910000000000006</c:v>
                </c:pt>
              </c:numCache>
            </c:numRef>
          </c:val>
        </c:ser>
        <c:dLbls/>
        <c:axId val="61964672"/>
        <c:axId val="61966208"/>
      </c:areaChart>
      <c:dateAx>
        <c:axId val="61964672"/>
        <c:scaling>
          <c:orientation val="minMax"/>
        </c:scaling>
        <c:axPos val="b"/>
        <c:numFmt formatCode="m/d/yy" sourceLinked="1"/>
        <c:tickLblPos val="nextTo"/>
        <c:crossAx val="61966208"/>
        <c:crosses val="autoZero"/>
        <c:auto val="1"/>
        <c:lblOffset val="100"/>
        <c:baseTimeUnit val="days"/>
      </c:dateAx>
      <c:valAx>
        <c:axId val="61966208"/>
        <c:scaling>
          <c:orientation val="minMax"/>
        </c:scaling>
        <c:axPos val="l"/>
        <c:majorGridlines/>
        <c:numFmt formatCode="0.00%" sourceLinked="1"/>
        <c:tickLblPos val="nextTo"/>
        <c:crossAx val="61964672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Sheet1!$A$10:$A$1288</c:f>
              <c:numCache>
                <c:formatCode>m/d/yy</c:formatCode>
                <c:ptCount val="1279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</c:numCache>
            </c:numRef>
          </c:cat>
          <c:val>
            <c:numRef>
              <c:f>Sheet1!$B$10:$B$1288</c:f>
              <c:numCache>
                <c:formatCode>0.00%</c:formatCode>
                <c:ptCount val="1279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</c:numCache>
            </c:numRef>
          </c:val>
        </c:ser>
        <c:dLbls/>
        <c:axId val="61975168"/>
        <c:axId val="62595456"/>
      </c:areaChart>
      <c:dateAx>
        <c:axId val="61975168"/>
        <c:scaling>
          <c:orientation val="minMax"/>
        </c:scaling>
        <c:axPos val="b"/>
        <c:numFmt formatCode="m/d/yy" sourceLinked="1"/>
        <c:tickLblPos val="nextTo"/>
        <c:crossAx val="62595456"/>
        <c:crosses val="autoZero"/>
        <c:auto val="1"/>
        <c:lblOffset val="100"/>
        <c:baseTimeUnit val="days"/>
      </c:dateAx>
      <c:valAx>
        <c:axId val="62595456"/>
        <c:scaling>
          <c:orientation val="minMax"/>
        </c:scaling>
        <c:axPos val="l"/>
        <c:majorGridlines/>
        <c:numFmt formatCode="0.00%" sourceLinked="1"/>
        <c:tickLblPos val="nextTo"/>
        <c:crossAx val="61975168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“Goodbye QE, Hello QE?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0" y="510540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CA, February 17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500" y="1981200"/>
            <a:ext cx="3289300" cy="2476500"/>
          </a:xfrm>
          <a:prstGeom prst="rect">
            <a:avLst/>
          </a:prstGeom>
        </p:spPr>
      </p:pic>
      <p:pic>
        <p:nvPicPr>
          <p:cNvPr id="3" name="Picture 2" descr="Unknown-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3300" y="2057400"/>
            <a:ext cx="3492500" cy="2324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1288731"/>
            <a:ext cx="7696200" cy="5416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/>
              <a:t>Buys</a:t>
            </a:r>
            <a:r>
              <a:rPr lang="en-US" sz="2000" b="1" u="sng" dirty="0"/>
              <a:t>:</a:t>
            </a:r>
          </a:p>
          <a:p>
            <a:endParaRPr lang="en-US" sz="1800" b="1" dirty="0"/>
          </a:p>
          <a:p>
            <a:r>
              <a:rPr lang="en-US" sz="1800" b="1" dirty="0"/>
              <a:t>Facebook (FB)          </a:t>
            </a:r>
            <a:r>
              <a:rPr lang="en-US" sz="1800" b="1" dirty="0" smtClean="0"/>
              <a:t>      </a:t>
            </a:r>
            <a:r>
              <a:rPr lang="en-US" sz="1800" b="1" dirty="0" smtClean="0"/>
              <a:t>	 </a:t>
            </a:r>
            <a:r>
              <a:rPr lang="en-US" sz="1800" b="1" dirty="0" smtClean="0"/>
              <a:t>$</a:t>
            </a:r>
            <a:r>
              <a:rPr lang="en-US" sz="1800" b="1" dirty="0"/>
              <a:t>96    </a:t>
            </a:r>
            <a:r>
              <a:rPr lang="en-US" sz="1800" b="1" dirty="0" smtClean="0"/>
              <a:t>  Target </a:t>
            </a:r>
            <a:r>
              <a:rPr lang="en-US" sz="1800" b="1" dirty="0"/>
              <a:t>to $117</a:t>
            </a:r>
          </a:p>
          <a:p>
            <a:r>
              <a:rPr lang="is-IS" sz="1800" b="1" dirty="0"/>
              <a:t>Akami Tech (AKAM)      </a:t>
            </a:r>
            <a:r>
              <a:rPr lang="is-IS" sz="1800" b="1" dirty="0" smtClean="0"/>
              <a:t>  </a:t>
            </a:r>
            <a:r>
              <a:rPr lang="is-IS" sz="1800" b="1" dirty="0" smtClean="0"/>
              <a:t>	 $</a:t>
            </a:r>
            <a:r>
              <a:rPr lang="is-IS" sz="1800" b="1" dirty="0"/>
              <a:t>48    </a:t>
            </a:r>
            <a:r>
              <a:rPr lang="is-IS" sz="1800" b="1" dirty="0" smtClean="0"/>
              <a:t>  </a:t>
            </a:r>
            <a:r>
              <a:rPr lang="is-IS" sz="1800" b="1" dirty="0"/>
              <a:t>Target to $66</a:t>
            </a:r>
          </a:p>
          <a:p>
            <a:r>
              <a:rPr lang="en-US" sz="1800" b="1" dirty="0"/>
              <a:t>Martin </a:t>
            </a:r>
            <a:r>
              <a:rPr lang="en-US" sz="1800" b="1" dirty="0" smtClean="0"/>
              <a:t>Marietta </a:t>
            </a:r>
            <a:r>
              <a:rPr lang="en-US" sz="1800" b="1" dirty="0"/>
              <a:t>(MLM) </a:t>
            </a:r>
            <a:r>
              <a:rPr lang="en-US" sz="1800" b="1" dirty="0" smtClean="0"/>
              <a:t>  </a:t>
            </a:r>
            <a:r>
              <a:rPr lang="en-US" sz="1800" b="1" dirty="0" smtClean="0"/>
              <a:t> </a:t>
            </a:r>
            <a:r>
              <a:rPr lang="en-US" sz="1800" b="1" dirty="0" smtClean="0"/>
              <a:t> </a:t>
            </a:r>
            <a:r>
              <a:rPr lang="en-US" sz="1800" b="1" dirty="0" smtClean="0"/>
              <a:t> </a:t>
            </a:r>
            <a:r>
              <a:rPr lang="en-US" sz="1800" b="1" dirty="0"/>
              <a:t>$132    Target to $138</a:t>
            </a:r>
          </a:p>
          <a:p>
            <a:r>
              <a:rPr lang="en-US" sz="1800" b="1" dirty="0"/>
              <a:t>Gilead Sciences (GILD)   </a:t>
            </a:r>
            <a:r>
              <a:rPr lang="en-US" sz="1800" b="1" dirty="0" smtClean="0"/>
              <a:t>	 $</a:t>
            </a:r>
            <a:r>
              <a:rPr lang="en-US" sz="1800" b="1" dirty="0"/>
              <a:t>88    </a:t>
            </a:r>
            <a:r>
              <a:rPr lang="en-US" sz="1800" b="1" dirty="0" smtClean="0"/>
              <a:t>  Target </a:t>
            </a:r>
            <a:r>
              <a:rPr lang="en-US" sz="1800" b="1" dirty="0"/>
              <a:t>to $93</a:t>
            </a:r>
          </a:p>
          <a:p>
            <a:r>
              <a:rPr lang="en-US" sz="1800" b="1" dirty="0"/>
              <a:t>Cummins, Inc        </a:t>
            </a:r>
            <a:r>
              <a:rPr lang="en-US" sz="1800" b="1" dirty="0" smtClean="0"/>
              <a:t>           </a:t>
            </a:r>
            <a:r>
              <a:rPr lang="en-US" sz="1800" b="1" dirty="0" smtClean="0"/>
              <a:t>	 $</a:t>
            </a:r>
            <a:r>
              <a:rPr lang="en-US" sz="1800" b="1" dirty="0"/>
              <a:t>97  </a:t>
            </a:r>
            <a:r>
              <a:rPr lang="en-US" sz="1800" b="1" dirty="0" smtClean="0"/>
              <a:t>    </a:t>
            </a:r>
            <a:r>
              <a:rPr lang="en-US" sz="1800" b="1" dirty="0"/>
              <a:t>Target to $113</a:t>
            </a:r>
          </a:p>
          <a:p>
            <a:r>
              <a:rPr lang="en-US" sz="1800" b="1" dirty="0"/>
              <a:t>Intel (INTC)       </a:t>
            </a:r>
            <a:r>
              <a:rPr lang="en-US" sz="1800" b="1" dirty="0" smtClean="0"/>
              <a:t>                </a:t>
            </a:r>
            <a:r>
              <a:rPr lang="en-US" sz="1800" b="1" dirty="0" smtClean="0"/>
              <a:t>	 $</a:t>
            </a:r>
            <a:r>
              <a:rPr lang="en-US" sz="1800" b="1" dirty="0"/>
              <a:t>29.30  Target to $35</a:t>
            </a:r>
          </a:p>
          <a:p>
            <a:r>
              <a:rPr lang="en-US" sz="1800" b="1" dirty="0"/>
              <a:t>Buy on stop</a:t>
            </a:r>
          </a:p>
          <a:p>
            <a:r>
              <a:rPr lang="en-US" sz="1800" b="1" dirty="0"/>
              <a:t>Express Scripts (ESRX)  </a:t>
            </a:r>
            <a:r>
              <a:rPr lang="en-US" sz="1800" b="1" dirty="0" smtClean="0"/>
              <a:t>	 $</a:t>
            </a:r>
            <a:r>
              <a:rPr lang="en-US" sz="1800" b="1" dirty="0"/>
              <a:t>69.10  Target to $76</a:t>
            </a:r>
          </a:p>
          <a:p>
            <a:endParaRPr lang="en-US" sz="1800" b="1" dirty="0"/>
          </a:p>
          <a:p>
            <a:r>
              <a:rPr lang="en-US" sz="2000" b="1" u="sng" dirty="0"/>
              <a:t>Sells:</a:t>
            </a:r>
          </a:p>
          <a:p>
            <a:endParaRPr lang="en-US" sz="1800" b="1" dirty="0"/>
          </a:p>
          <a:p>
            <a:r>
              <a:rPr lang="is-IS" sz="1800" b="1" dirty="0"/>
              <a:t>Apple (AAPL)           </a:t>
            </a:r>
            <a:r>
              <a:rPr lang="is-IS" sz="1800" b="1" dirty="0" smtClean="0"/>
              <a:t>            </a:t>
            </a:r>
            <a:r>
              <a:rPr lang="is-IS" sz="1800" b="1" dirty="0"/>
              <a:t>$100         </a:t>
            </a:r>
            <a:r>
              <a:rPr lang="is-IS" sz="1800" b="1" dirty="0" smtClean="0"/>
              <a:t>Target </a:t>
            </a:r>
            <a:r>
              <a:rPr lang="is-IS" sz="1800" b="1" dirty="0"/>
              <a:t>to $87</a:t>
            </a:r>
          </a:p>
          <a:p>
            <a:r>
              <a:rPr lang="is-IS" sz="1800" b="1" dirty="0"/>
              <a:t>Boeing (BA)       </a:t>
            </a:r>
            <a:r>
              <a:rPr lang="is-IS" sz="1800" b="1" dirty="0" smtClean="0"/>
              <a:t>                   </a:t>
            </a:r>
            <a:r>
              <a:rPr lang="is-IS" sz="1800" b="1" dirty="0"/>
              <a:t>$116         </a:t>
            </a:r>
            <a:r>
              <a:rPr lang="is-IS" sz="1800" b="1" dirty="0" smtClean="0"/>
              <a:t>Target </a:t>
            </a:r>
            <a:r>
              <a:rPr lang="is-IS" sz="1800" b="1" dirty="0"/>
              <a:t>to $98</a:t>
            </a:r>
          </a:p>
          <a:p>
            <a:r>
              <a:rPr lang="is-IS" sz="1800" b="1" dirty="0"/>
              <a:t>Tesoro (TSO)       </a:t>
            </a:r>
            <a:r>
              <a:rPr lang="is-IS" sz="1800" b="1" dirty="0" smtClean="0"/>
              <a:t>                 </a:t>
            </a:r>
            <a:r>
              <a:rPr lang="is-IS" sz="1800" b="1" dirty="0"/>
              <a:t>$80          Target to $68</a:t>
            </a:r>
          </a:p>
          <a:p>
            <a:r>
              <a:rPr lang="is-IS" sz="1800" b="1" dirty="0"/>
              <a:t>Incyte (INCY)       </a:t>
            </a:r>
            <a:r>
              <a:rPr lang="is-IS" sz="1800" b="1" dirty="0" smtClean="0"/>
              <a:t>                 </a:t>
            </a:r>
            <a:r>
              <a:rPr lang="is-IS" sz="1800" b="1" dirty="0"/>
              <a:t>$74          Target to $60</a:t>
            </a:r>
          </a:p>
          <a:p>
            <a:r>
              <a:rPr lang="is-IS" sz="1800" b="1" dirty="0"/>
              <a:t>Nu Skin Ent (NUS)    </a:t>
            </a:r>
            <a:r>
              <a:rPr lang="is-IS" sz="1800" b="1" dirty="0" smtClean="0"/>
              <a:t>           $</a:t>
            </a:r>
            <a:r>
              <a:rPr lang="is-IS" sz="1800" b="1" dirty="0"/>
              <a:t>31          Target to $25</a:t>
            </a:r>
          </a:p>
          <a:p>
            <a:r>
              <a:rPr lang="is-IS" sz="1800" b="1" dirty="0"/>
              <a:t>Euronet Services (EEFT)    $68          Target to $61	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Economy-QE Again!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Immaculate Correction-Bear Market With No Recession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381000" y="10668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*Decent January nonfarm payroll of 151,000 and 4.9% headline unemployment rate produces a yawn in the market, is proof of no recession.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*Consensus forecast for for Q1 US GDP is a bounce back to 2.7%, consumer is in best shape in 13 years, bankruptcies low, debt service at all time low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*January US retail sales up a healthy 0.2% as consumers finally start to spend gasoline savings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 recession has 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NEVER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occurred in the face of 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FALLING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oil prices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*$2 trillion fall in equity value this year, is starting to have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 negative wealth effect on economy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*European Q4 GPP comes in at 0.3%, QE is working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*Next to come is a “RISK ON” global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synchronized growth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in H2 2016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once we get through New Year effects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cle_sam_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9400" y="3657600"/>
            <a:ext cx="2174228" cy="281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-16,000 to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69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,000</a:t>
            </a:r>
            <a:b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 descr="Screen Shot 2016-02-13 at 11.44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753550"/>
            <a:ext cx="7264400" cy="47234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Capitulation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381000" y="11430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*Short covering panic double tops the (TLT) at $135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*$5.5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trillion in global debt now has negative interest rates, a quarter of the world supply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*10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Japanese government bonds hit negative interest rates, auction cancelled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*Bond yields have now fallen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basis points since Fed rate rise, unbelievable!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*Foreigners pouring rivers of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money into the US as a safe haven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*Non energy junk is starting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to offer real value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*Deutsche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Bank buys back $5.5 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billion of its own bonds at huge discount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800" y="3810000"/>
            <a:ext cx="3441290" cy="266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2400" dirty="0" smtClean="0"/>
              <a:t>Ten Year Treasury Yield ($TNX) 1.55%</a:t>
            </a:r>
            <a:br>
              <a:rPr lang="en-US" sz="2400" dirty="0" smtClean="0"/>
            </a:br>
            <a:r>
              <a:rPr lang="en-US" sz="1800" dirty="0" smtClean="0"/>
              <a:t>The Reversal is In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00200"/>
            <a:ext cx="8153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9.22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)-Not Yet the Big Trade of 2016?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“BUY” Territory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113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8.39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1.35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to safety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604" y="13716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-Extreme Volatility!!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304800" y="11430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*Since 1929,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there have been 15 bear markets with an average 44% decline over 20 months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*Non recessionary bear markets fall only 28% over 6 months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$2 trillion in market cap lost since January 1, about 10% of the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total, sovereign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wealth selling accelerates as oil falls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, with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banks as their biggest holdings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*But this time its different. This is the first non recessionary bear market </a:t>
            </a:r>
            <a:r>
              <a:rPr lang="en-US" sz="18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WITH ZERO INTEREST RATES!</a:t>
            </a:r>
            <a:br>
              <a:rPr lang="en-US" sz="18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*Corporate buy backs and mergers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put a high floor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under the market. Investors will pile in when the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(SPX) earnings multiple hits 15 and downside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momentum breaks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at (SPY)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$174</a:t>
            </a: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*Putting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in a bottom in banks: Deutsche Bank buys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back $5 billion of its own bonds at near zero interest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rates, Jamie Diamond buys $25 million worth of (JPM)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hq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3893127"/>
            <a:ext cx="2971800" cy="24314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Making Big Profits in Dire Market Conditions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381000" y="1646237"/>
            <a:ext cx="7239000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6.42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4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+3.96</a:t>
            </a:r>
            <a:r>
              <a:rPr lang="en-US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MTD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+1.27%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+3.00%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*September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11.99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6.62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Final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-6.19%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+5.15%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MTD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+3.68%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+5.19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-6.1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38.91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+196.87%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2.54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 short of all-time high</a:t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38.1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2819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15088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500-Breakdown!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2/$173-$178 and 2/$176-$181 vertical bull call spreads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3/$170-$175 vertical bull call spread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2/$200-$205 and $198-$203 vertical bear put spread</a:t>
            </a:r>
            <a:endParaRPr lang="en-US" sz="16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00200"/>
            <a:ext cx="7848600" cy="5029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500-The Really Long View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Worst Case $1,740, PE 15X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24000"/>
            <a:ext cx="7315200" cy="477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48600" y="3200400"/>
            <a:ext cx="1143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$1740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146449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Support Bunching Around $15,500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94496"/>
            <a:ext cx="7670800" cy="558730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-Break of 200-Day Moving Average!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now first resistance on any recovery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56723"/>
            <a:ext cx="6963913" cy="52726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Spike is Here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065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 on half of position,</a:t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still 10% long at $23.69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trading against it with (SPY) puts and put spreads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TO STOP OUT ON NEXT RALLY BECAUSE OF TRACKING ERROR</a:t>
            </a:r>
            <a:endParaRPr lang="en-US" sz="16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52600"/>
            <a:ext cx="6538823" cy="49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28085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53" y="1219200"/>
            <a:ext cx="7145547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Sector SPDR (XLK), (ROM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(AAPL), (MSFT),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(VZ), (T), (FB), (IBM)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79" y="12065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1/$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0-$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52.50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bull call debit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691" y="1295400"/>
            <a:ext cx="7044905" cy="5334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200" y="461427"/>
            <a:ext cx="461834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Running Aggressive Risk Management</a:t>
            </a:r>
            <a:br>
              <a:rPr lang="en-US" sz="2000" dirty="0" smtClean="0"/>
            </a:br>
            <a:r>
              <a:rPr lang="en-US" sz="2000" dirty="0" smtClean="0"/>
              <a:t>for great returns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2133600"/>
            <a:ext cx="2847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Expiration P&amp;L </a:t>
            </a:r>
            <a:br>
              <a:rPr lang="en-US" sz="2400" b="1" dirty="0" smtClean="0"/>
            </a:br>
            <a:r>
              <a:rPr lang="en-US" sz="2400" b="1" dirty="0" smtClean="0"/>
              <a:t>10.35% YTD</a:t>
            </a:r>
            <a:endParaRPr lang="en-US" sz="2400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23226307"/>
              </p:ext>
            </p:extLst>
          </p:nvPr>
        </p:nvGraphicFramePr>
        <p:xfrm>
          <a:off x="5181600" y="3048000"/>
          <a:ext cx="3441700" cy="3702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8256084"/>
              </p:ext>
            </p:extLst>
          </p:nvPr>
        </p:nvGraphicFramePr>
        <p:xfrm>
          <a:off x="614001" y="1845582"/>
          <a:ext cx="3957999" cy="4555218"/>
        </p:xfrm>
        <a:graphic>
          <a:graphicData uri="http://schemas.openxmlformats.org/drawingml/2006/table">
            <a:tbl>
              <a:tblPr/>
              <a:tblGrid>
                <a:gridCol w="2662331"/>
                <a:gridCol w="1295668"/>
              </a:tblGrid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is-I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(XIV)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2/$176-$181 call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2/$173-$178 call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3/$170-$175 calls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3/$200-$205 put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4/$182 puts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3/$198-$203 put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(FXE) 3/$103-$106 call spread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5.00%</a:t>
                      </a:r>
                    </a:p>
                  </a:txBody>
                  <a:tcPr marL="8874" marR="8874" marT="8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XTN)-Another Dow Mainstay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(DAL),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2065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7" y="1206500"/>
            <a:ext cx="7262963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 Political Football in 2016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7" y="1130300"/>
            <a:ext cx="7262963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665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“One and Done” Means “Stay Away”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75774"/>
            <a:ext cx="7070827" cy="535362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KBW Bank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$BKX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Hit a trend line going back to 2009-Triggered monster rally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19200"/>
            <a:ext cx="8077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KBW Bank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$BKX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watching the (BAC) 5/$14 calls at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66 CENTS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21" y="1128123"/>
            <a:ext cx="7366479" cy="55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517102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Obama asks for $19 Billion of Cyber Security Upgrades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1"/>
            <a:ext cx="704490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 to Buy on a dip-Will bounce back fastest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24000"/>
            <a:ext cx="6659113" cy="5041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iPhone production cut 30%</a:t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waiting for the next real catalyst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iPhone 7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after Q1 earnings in April to avoid post Christmas dip, $105 billion stock buy backs done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24000"/>
            <a:ext cx="6642340" cy="5029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 Entry Point setting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Load the boat at $46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“RISK ON”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0"/>
            <a:ext cx="6944264" cy="5257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000" dirty="0" smtClean="0"/>
              <a:t>A Very Wide Large Short Strangle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/>
              <a:t>with multiple cross hedges</a:t>
            </a:r>
            <a:br>
              <a:rPr lang="en-US" sz="2000" dirty="0" smtClean="0"/>
            </a:br>
            <a:r>
              <a:rPr lang="en-US" sz="2000" dirty="0" smtClean="0"/>
              <a:t>The bottom line: sleep well at night with low volatility and big profits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28600" y="1951037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*Deep in-the-money (SPY) call spreads hedge the deep in-the-money (SPY) put spreads and </a:t>
            </a:r>
            <a:r>
              <a:rPr lang="en-US" sz="2000" b="1" i="1" dirty="0" smtClean="0">
                <a:solidFill>
                  <a:schemeClr val="tx1"/>
                </a:solidFill>
              </a:rPr>
              <a:t>visa versa  </a:t>
            </a:r>
            <a:r>
              <a:rPr lang="en-US" sz="2000" dirty="0" smtClean="0">
                <a:solidFill>
                  <a:schemeClr val="tx1"/>
                </a:solidFill>
              </a:rPr>
              <a:t>by bringing in extra income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/>
              <a:t>*(SPY) 4/$182 outright  puts</a:t>
            </a:r>
            <a:r>
              <a:rPr lang="en-US" sz="2000" dirty="0"/>
              <a:t> </a:t>
            </a:r>
            <a:r>
              <a:rPr lang="en-US" sz="2000" dirty="0" smtClean="0"/>
              <a:t>hedge the </a:t>
            </a:r>
            <a:r>
              <a:rPr lang="en-US" sz="2000" dirty="0"/>
              <a:t>the deep in-the-money (</a:t>
            </a:r>
            <a:r>
              <a:rPr lang="en-US" sz="2000" dirty="0" smtClean="0"/>
              <a:t>SPY</a:t>
            </a:r>
            <a:r>
              <a:rPr lang="en-US" sz="2000" dirty="0"/>
              <a:t>) </a:t>
            </a:r>
            <a:r>
              <a:rPr lang="en-US" sz="2000" dirty="0" smtClean="0"/>
              <a:t>call spreads and provide flash crash insurance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*(USO) 5/$8 calls hedge </a:t>
            </a:r>
            <a:r>
              <a:rPr lang="en-US" sz="2000" dirty="0" smtClean="0">
                <a:solidFill>
                  <a:schemeClr val="tx1"/>
                </a:solidFill>
              </a:rPr>
              <a:t>the </a:t>
            </a:r>
            <a:r>
              <a:rPr lang="en-US" sz="2000" dirty="0">
                <a:solidFill>
                  <a:schemeClr val="tx1"/>
                </a:solidFill>
              </a:rPr>
              <a:t>deep in-the-</a:t>
            </a:r>
            <a:r>
              <a:rPr lang="en-US" sz="2000" dirty="0" smtClean="0">
                <a:solidFill>
                  <a:schemeClr val="tx1"/>
                </a:solidFill>
              </a:rPr>
              <a:t>money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dirty="0" smtClean="0">
                <a:solidFill>
                  <a:schemeClr val="tx1"/>
                </a:solidFill>
              </a:rPr>
              <a:t>SPY</a:t>
            </a:r>
            <a:r>
              <a:rPr lang="en-US" sz="2000" dirty="0">
                <a:solidFill>
                  <a:schemeClr val="tx1"/>
                </a:solidFill>
              </a:rPr>
              <a:t>) put </a:t>
            </a:r>
            <a:r>
              <a:rPr lang="en-US" sz="2000" dirty="0" smtClean="0">
                <a:solidFill>
                  <a:schemeClr val="tx1"/>
                </a:solidFill>
              </a:rPr>
              <a:t>spreads and </a:t>
            </a:r>
            <a:r>
              <a:rPr lang="en-US" sz="2000" dirty="0" smtClean="0"/>
              <a:t>(</a:t>
            </a:r>
            <a:r>
              <a:rPr lang="en-US" sz="2000" dirty="0"/>
              <a:t>SPY) 4/$</a:t>
            </a:r>
            <a:r>
              <a:rPr lang="en-US" sz="2000" dirty="0" smtClean="0"/>
              <a:t>182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/>
              <a:t>outright  </a:t>
            </a:r>
            <a:r>
              <a:rPr lang="en-US" sz="2000" dirty="0" smtClean="0"/>
              <a:t>puts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 smtClean="0"/>
              <a:t>*(XIV) hedges the </a:t>
            </a:r>
            <a:r>
              <a:rPr lang="en-US" sz="2000" dirty="0">
                <a:solidFill>
                  <a:schemeClr val="tx1"/>
                </a:solidFill>
              </a:rPr>
              <a:t>the deep in-the-</a:t>
            </a:r>
            <a:r>
              <a:rPr lang="en-US" sz="2000" dirty="0" smtClean="0">
                <a:solidFill>
                  <a:schemeClr val="tx1"/>
                </a:solidFill>
              </a:rPr>
              <a:t>money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dirty="0" smtClean="0">
                <a:solidFill>
                  <a:schemeClr val="tx1"/>
                </a:solidFill>
              </a:rPr>
              <a:t>SPY</a:t>
            </a:r>
            <a:r>
              <a:rPr lang="en-US" sz="2000" dirty="0">
                <a:solidFill>
                  <a:schemeClr val="tx1"/>
                </a:solidFill>
              </a:rPr>
              <a:t>) put spreads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 and </a:t>
            </a:r>
            <a:r>
              <a:rPr lang="en-US" sz="2000" dirty="0" smtClean="0"/>
              <a:t>(</a:t>
            </a:r>
            <a:r>
              <a:rPr lang="en-US" sz="2000" dirty="0"/>
              <a:t>SPY) 4/$182 outright  puts </a:t>
            </a:r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600" y="3657600"/>
            <a:ext cx="229939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8166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Yen Short Covering Rally Crushes the Market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716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Bad Boy Market and font of volatility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827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-QE Rules!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381000" y="1295400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*Panic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dumping of global positions creates massive unwind of yen and Euro shorts to fund those positions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 Buy the Euro on dips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*Expect more Japanese QE because the yen at this level will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destroy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the economy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*Ongoing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commodity collapse takes commodity currencies to new lows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*Slow improvement in European economies could lend further Euro support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*With no interest rate moves anywhere,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this could be a year of low volatility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for currencies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Weak Chinese economy has made shorting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the Yuan a new hedge fund favorite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101766"/>
            <a:ext cx="3264593" cy="236253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(EUO)-Short a Double Position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(FXE) 3/$103-$106 vertical bull call spread</a:t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recovering economy, delayed QE, and NIRP in the price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87500"/>
            <a:ext cx="6659113" cy="5041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 Index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UUP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Topping out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07246"/>
            <a:ext cx="7161335" cy="542215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FXC)-Commodity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Disaster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87633"/>
            <a:ext cx="7086600" cy="53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32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a One Year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“SELL” territory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08" y="1219200"/>
            <a:ext cx="7246188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Japanese Yen ETF (YCS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“BUY Territory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589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 (FXA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New Low!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67311"/>
            <a:ext cx="7214079" cy="54620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(CYB)-Selling Off on Stock Crash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50620"/>
            <a:ext cx="7236125" cy="54787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38.91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08046786"/>
              </p:ext>
            </p:extLst>
          </p:nvPr>
        </p:nvGraphicFramePr>
        <p:xfrm>
          <a:off x="685800" y="1676400"/>
          <a:ext cx="78486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46189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 is Everywhere-Probing for a Bottom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1" y="12192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 smtClean="0"/>
              <a:t>*Saudi-Russian agreement freezes production at all time high, it will be years before demand catches up with supply, setting $20-$44 range for a couple of years, look to buy long dates calls at the low end of this range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*President Obama proposes $10/barrel tax on oil imports, has been tried many times before, was also met by offsetting Saudi oil taxes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*Only 0.1% of production has been capped by cheap oil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*US rigs finally fall sharply, down 49 to 439 in only two weeks, down from the 1,600 top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*Russia can’t cap wells because they aren’t</a:t>
            </a:r>
            <a:br>
              <a:rPr lang="en-US" sz="1800" dirty="0" smtClean="0"/>
            </a:br>
            <a:r>
              <a:rPr lang="en-US" sz="1800" dirty="0" smtClean="0"/>
              <a:t> insulated, the must continue to over produce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*Taking refiners down for seasonal</a:t>
            </a:r>
            <a:br>
              <a:rPr lang="en-US" sz="1800" dirty="0" smtClean="0"/>
            </a:br>
            <a:r>
              <a:rPr lang="en-US" sz="1800" dirty="0" smtClean="0"/>
              <a:t> maintenance will cut demand at the</a:t>
            </a:r>
            <a:br>
              <a:rPr lang="en-US" sz="1800" dirty="0" smtClean="0"/>
            </a:br>
            <a:r>
              <a:rPr lang="en-US" sz="1800" dirty="0" smtClean="0"/>
              <a:t> worst possible time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nqj8d8-b88446008z.120150625202657000g07ai7pj.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800" y="4495800"/>
            <a:ext cx="3124200" cy="208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Won’t Bottom Until later in 2016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Oversold Since 2002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46200"/>
            <a:ext cx="78740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5/$8.00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calls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62" y="12827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31042"/>
            <a:ext cx="7772400" cy="529835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-11.39% Yield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98517"/>
            <a:ext cx="7172864" cy="54308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55" y="1054100"/>
            <a:ext cx="7464245" cy="5651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Conoco Phillips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Buffet Favorite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 62% from the top-just cut dividend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86906"/>
            <a:ext cx="7188200" cy="54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3090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 on Warm Winter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03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3810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62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+38.10%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41265420"/>
              </p:ext>
            </p:extLst>
          </p:nvPr>
        </p:nvGraphicFramePr>
        <p:xfrm>
          <a:off x="609600" y="1676400"/>
          <a:ext cx="8001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Copper-Trying to Forge a Bottom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off $3 bottom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45547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Bull Lives!-Buy Dips!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76200" y="960437"/>
            <a:ext cx="7924800" cy="5135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*Global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panic piles new cash into gold, gold shares (GDX) rocket 40%-100%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*Upside break of 200 day moving average signals new bill market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Oil bottom will also call the bottom in the barbarous relic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, they’re all linked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*Production peaked in Q4, will decline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for years, 3% in 2016 and 15%-20%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over 3-4 years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as no new mines come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on stream and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ore grades fall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*Lack of new discoveries also supporting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prices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he new bull market here!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Macintosh HD:Users:randybronte:Desktop:DSCN037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76600"/>
            <a:ext cx="3670935" cy="31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(GLD)-Nailed the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Breakout!!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$95-$100 vertical bull call debit spread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79" y="12192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399"/>
            <a:ext cx="7010400" cy="53078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23374"/>
            <a:ext cx="6970185" cy="527742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)-Finally Kicks In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70190"/>
            <a:ext cx="7210276" cy="545921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PPLT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Volkswagen Effect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chapter of the “Clean Diesel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Scandal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065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9480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Non Diesel Play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4683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9545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Agriculture-</a:t>
            </a:r>
            <a:r>
              <a:rPr lang="en-US" sz="2800" b="1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</a:t>
            </a:r>
            <a:r>
              <a:rPr lang="en-US" sz="2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Nino 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Boost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533400" y="11430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*Margin</a:t>
            </a:r>
            <a:r>
              <a:rPr lang="en-US" sz="1800" i="0" u="none" strike="noStrike" cap="none" dirty="0" smtClean="0">
                <a:sym typeface="Arial"/>
              </a:rPr>
              <a:t> calls forcing farmers to dump grain at low prices, capping any rallies, some Midwest banks are calling in loans as their oil loans go bad</a:t>
            </a:r>
            <a:r>
              <a:rPr lang="en-US" sz="1800" u="none" strike="noStrike" cap="none" dirty="0" smtClean="0">
                <a:sym typeface="Arial"/>
              </a:rPr>
              <a:t/>
            </a:r>
            <a:br>
              <a:rPr lang="en-US" sz="180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*Big storm hits the east coast, misses the prime growing areas of the Midwest, good news for winter crops and bad for prices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*Dollar still demolishing US exports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*An </a:t>
            </a:r>
            <a:r>
              <a:rPr lang="en-US" sz="1800" b="1" i="1" u="none" strike="noStrike" cap="none" dirty="0" smtClean="0">
                <a:sym typeface="Arial"/>
              </a:rPr>
              <a:t>El Nino </a:t>
            </a:r>
            <a:r>
              <a:rPr lang="en-US" sz="1800" i="0" u="none" strike="noStrike" cap="none" dirty="0" smtClean="0">
                <a:sym typeface="Arial"/>
              </a:rPr>
              <a:t>boost, but the trend is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 still down,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as with all other commodities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b="1" i="0" u="none" strike="noStrike" cap="none" dirty="0" smtClean="0">
                <a:sym typeface="Arial"/>
              </a:rPr>
              <a:t>*US loses No. wheat export</a:t>
            </a:r>
            <a:br>
              <a:rPr lang="en-US" sz="1800" b="1" i="0" u="none" strike="noStrike" cap="none" dirty="0" smtClean="0">
                <a:sym typeface="Arial"/>
              </a:rPr>
            </a:br>
            <a:r>
              <a:rPr lang="en-US" sz="1800" b="1" i="0" u="none" strike="noStrike" cap="none" dirty="0" smtClean="0">
                <a:sym typeface="Arial"/>
              </a:rPr>
              <a:t>position to Canada because of</a:t>
            </a:r>
            <a:br>
              <a:rPr lang="en-US" sz="1800" b="1" i="0" u="none" strike="noStrike" cap="none" dirty="0" smtClean="0">
                <a:sym typeface="Arial"/>
              </a:rPr>
            </a:br>
            <a:r>
              <a:rPr lang="en-US" sz="1800" b="1" i="0" u="none" strike="noStrike" cap="none" dirty="0" smtClean="0">
                <a:sym typeface="Arial"/>
              </a:rPr>
              <a:t>strong dollar</a:t>
            </a:r>
            <a:br>
              <a:rPr lang="en-US" sz="1800" b="1" i="0" u="none" strike="noStrike" cap="none" dirty="0" smtClean="0">
                <a:sym typeface="Arial"/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*No trade, there are NO fish to fry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6_11_15_Andrea_1997CAfloods_1050_750_s_c1_c_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1" y="3200401"/>
            <a:ext cx="3947158" cy="28193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Outlook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4294967295"/>
          </p:nvPr>
        </p:nvSpPr>
        <p:spPr>
          <a:xfrm>
            <a:off x="533400" y="1265237"/>
            <a:ext cx="8229600" cy="5287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*Crowded trades are suddenly becoming uncrowded trades: long FANG, short oil, Euro, copper, gold, junk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*World breaks out with QE fever and negative interest rates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(NIRP)</a:t>
            </a: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*Oil and commodities put in “A” bottom, but not “THE” bottom</a:t>
            </a: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*US stocks approaching my downside targets for 2016, (SPY) $182 and $174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*No chance of any more Fed rate hikes this year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*Gold is the best performing asset class of 2016, up 6%,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the bull market is back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*Dollar is DOA, better trades elsewhere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*El Nino finally gives the ags a break</a:t>
            </a: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600" y="3886200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Probing new lows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799"/>
            <a:ext cx="7294986" cy="552334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065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Commodities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ETF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DBA)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New Lows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Last Bull Market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381000" y="960437"/>
            <a:ext cx="8229600" cy="5821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*Bond market spike sends 30 year fixed rate to new all time low at 3.50%, mortgage applications rocket by 8.8% in January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*US Housing inventory at a 30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ear low, impossible to buy a home in a good school district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*We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still 40% below normalized housing starts, meaning new construction has to double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*Millennials are finally having kids, so new household formation is about to take off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*Apartment vacancies on the rise for the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first time in a decade as renters shift to buyers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*The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housing boom has another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decade to come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*Case Shiller S&amp;P 500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National index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continues upward grind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Homes-for-Sale-in-Baton-Rouge-la-from-The-House-Man-We-Buy-Houses-in-Baton-Rouge-New-Orleans-and-Hammond-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801" y="4191000"/>
            <a:ext cx="3352800" cy="222774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S&amp;P/Case–Shiller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5.3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Denver, San Francisco,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Dallas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16-01-28 at 8.08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295400"/>
            <a:ext cx="7370714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192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609600" y="1981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sell rallies, buy capitulation days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-the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top is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near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sell rallies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, buy (TBT)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*Commodities-stand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aside,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the bottom is coming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Sell short the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Yen and Euro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on rallies, </a:t>
            </a:r>
            <a:r>
              <a:rPr lang="en-US" sz="22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buy on dips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buy on dips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 short spikes over $25 through (XIV)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 avoid the disaster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the homebuilders LT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4958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762000" y="2514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 2,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USA!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606" name="Shape 6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0" y="1348412"/>
            <a:ext cx="3048000" cy="398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Here is the Problem!</a:t>
            </a:r>
            <a:br>
              <a:rPr lang="en-US" sz="3200" b="1" dirty="0" smtClean="0"/>
            </a:br>
            <a:r>
              <a:rPr lang="en-US" sz="3200" b="1" dirty="0" smtClean="0"/>
              <a:t>No QE = No Bull Market</a:t>
            </a:r>
            <a:endParaRPr lang="en-US" sz="3200" b="1" dirty="0"/>
          </a:p>
        </p:txBody>
      </p:sp>
      <p:pic>
        <p:nvPicPr>
          <p:cNvPr id="4" name="Picture 3" descr="Screen Shot 2016-01-21 at 5.46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1600200"/>
            <a:ext cx="7518400" cy="491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0279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How This Calamity Ends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/>
              <a:t>*QE in Europe is working, boosting the economy. You see this in the newly strong Euro and better GDP numbers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*European recovery brings a Chinese recovery, their biggest export customer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*Chinese recovery reduces US volatility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*Suddenly, US Investors realize stocks PE</a:t>
            </a:r>
            <a:br>
              <a:rPr lang="en-US" sz="1800" dirty="0" smtClean="0"/>
            </a:br>
            <a:r>
              <a:rPr lang="en-US" sz="1800" dirty="0" smtClean="0"/>
              <a:t>is only 15X in a NIRP world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*Stable to falling dollar brings emerging</a:t>
            </a:r>
            <a:br>
              <a:rPr lang="en-US" sz="1800" dirty="0" smtClean="0"/>
            </a:br>
            <a:r>
              <a:rPr lang="en-US" sz="1800" dirty="0" smtClean="0"/>
              <a:t>country, commodity, and oil recovery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</a:t>
            </a:r>
            <a:r>
              <a:rPr lang="en-US" sz="1800" dirty="0" err="1" smtClean="0"/>
              <a:t>Kaching</a:t>
            </a:r>
            <a:r>
              <a:rPr lang="en-US" sz="1800" dirty="0" smtClean="0"/>
              <a:t>! The global synchronized</a:t>
            </a:r>
            <a:br>
              <a:rPr lang="en-US" sz="1800" dirty="0" smtClean="0"/>
            </a:br>
            <a:r>
              <a:rPr lang="en-US" sz="1800" dirty="0" smtClean="0"/>
              <a:t> recovery is back! 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i="1" dirty="0" smtClean="0"/>
              <a:t>BUY!</a:t>
            </a:r>
            <a:endParaRPr lang="en-US" sz="1800" b="1" i="1" dirty="0"/>
          </a:p>
        </p:txBody>
      </p:sp>
      <p:pic>
        <p:nvPicPr>
          <p:cNvPr id="4" name="Picture 3" descr="IMG_49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35052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403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8886</TotalTime>
  <Words>755</Words>
  <Application>Microsoft Office PowerPoint</Application>
  <PresentationFormat>On-screen Show (4:3)</PresentationFormat>
  <Paragraphs>139</Paragraphs>
  <Slides>77</Slides>
  <Notes>72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The Mad Hedge Fund Trader “Goodbye QE, Hello QE?”</vt:lpstr>
      <vt:lpstr>Trade Alert Performance Making Big Profits in Dire Market Conditions</vt:lpstr>
      <vt:lpstr>Slide 2</vt:lpstr>
      <vt:lpstr>The Method to My Madness A Very Wide Large Short Strangle with multiple cross hedges The bottom line: sleep well at night with low volatility and big profits</vt:lpstr>
      <vt:lpstr>Paid Subscriber Trailing 12 Month Audited Return +38.91%</vt:lpstr>
      <vt:lpstr>Slide 5</vt:lpstr>
      <vt:lpstr>Strategy Outlook-</vt:lpstr>
      <vt:lpstr>Here is the Problem! No QE = No Bull Market</vt:lpstr>
      <vt:lpstr>How This Calamity Ends</vt:lpstr>
      <vt:lpstr>The Bill Davis View A $1,500 Upgrade for the Mad Day Trader Service </vt:lpstr>
      <vt:lpstr>The Global Economy-QE Again! The Immaculate Correction-Bear Market With No Recession</vt:lpstr>
      <vt:lpstr>Weekly Jobless Claims –The Most Important Statistic  -16,000 to 269,000 The Downtrend Lives!-Show Me the Recession!</vt:lpstr>
      <vt:lpstr>Bonds-Capitulation!</vt:lpstr>
      <vt:lpstr>Ten Year Treasury Yield ($TNX) 1.55% The Reversal is In</vt:lpstr>
      <vt:lpstr>Junk Bonds (HYG) 9.22% Yield A Great Risk Coincident Indicator</vt:lpstr>
      <vt:lpstr>2X Short Treasuries (TBT)-Not Yet the Big Trade of 2016? Back in “BUY” Territory </vt:lpstr>
      <vt:lpstr>Emerging Market Debt (ELD) 8.39% Yield- </vt:lpstr>
      <vt:lpstr>Municipal Bonds (MUB)-1.35% yield-New High  Mix of AAA, AA, and A rated bonds-flight to safety</vt:lpstr>
      <vt:lpstr>Stocks-Extreme Volatility!!</vt:lpstr>
      <vt:lpstr>S&amp;P 500-Breakdown! long 2/$173-$178 and 2/$176-$181 vertical bull call spreads long 3/$170-$175 vertical bull call spread long 2/$200-$205 and $198-$203 vertical bear put spread</vt:lpstr>
      <vt:lpstr>S&amp;P 500-The Really Long View Worst Case $1,740, PE 15X  </vt:lpstr>
      <vt:lpstr> Dow Average-Major Support Bunching Around $15,500 </vt:lpstr>
      <vt:lpstr>NASDAQ (QQQ)-Break of 200-Day Moving Average! Is now first resistance on any recovery</vt:lpstr>
      <vt:lpstr>(VIX)-The Spike is Here</vt:lpstr>
      <vt:lpstr>(XIV)-Velocity Shares Daily Inverse VIX Short Term ETN Took Profit on half of position, still 10% long at $23.69, trading against it with (SPY) puts and put spreads LOOKING TO STOP OUT ON NEXT RALLY BECAUSE OF TRACKING ERROR</vt:lpstr>
      <vt:lpstr>Russell 2000 (IWM)- </vt:lpstr>
      <vt:lpstr>Technology Sector SPDR (XLK), (ROM) (AAPL), (MSFT), (VZ), (T), (FB), (IBM)  </vt:lpstr>
      <vt:lpstr>Microsoft (MSFT) took profits on long the 1/$50-$52.50 vertical bull call debit spread</vt:lpstr>
      <vt:lpstr>Industrials Sector SPDR (XLI)-Dow Mainstay (GE), (MMM), (UNP), (UTX), (BA), (HON)</vt:lpstr>
      <vt:lpstr>Transports Sector SPDR (XTN)-Another Dow Mainstay (ALGT),  (ALK), (JBLU), (LUV), (CHRW), (DAL), </vt:lpstr>
      <vt:lpstr>Health Care Sector SPDR (XLV), (RXL) (JNJ), (PFE), (MRK), (GILD), (ACT), (AMGN)</vt:lpstr>
      <vt:lpstr>Biotech iShares (IBB)-A Political Football in 2016 </vt:lpstr>
      <vt:lpstr>Financial Select SPDR (XLF)- “One and Done” Means “Stay Away” (BLK/B), (WFC), (JPM), (BAC), (C), (GS) </vt:lpstr>
      <vt:lpstr>KBW Bank Index ($BKX)- Hit a trend line going back to 2009-Triggered monster rally  </vt:lpstr>
      <vt:lpstr>KBW Bank Index ($BKX)- watching the (BAC) 5/$14 calls at 66 CENTS </vt:lpstr>
      <vt:lpstr>Palo Alto Networks (PANW)- Obama asks for $19 Billion of Cyber Security Upgrades</vt:lpstr>
      <vt:lpstr>Consumer Discretionary SPDR (XLY) Target to Buy on a dip-Will bounce back fastest (DIS), (AMZN), (HD), (CMCSA), (MCD), (SBUX)</vt:lpstr>
      <vt:lpstr>Apple (AAPL) –iPhone production cut 30% Back to waiting for the next real catalyst-the iPhone 7 Buy after Q1 earnings in April to avoid post Christmas dip, $105 billion stock buy backs done</vt:lpstr>
      <vt:lpstr>Europe Hedged Equity (HEDJ)-Hedged Japan Equity Great Entry Point setting - Load the boat at $46 on “RISK ON”</vt:lpstr>
      <vt:lpstr>Japan (DXJ)-Hedged Japan Equity Yen Short Covering Rally Crushes the Market</vt:lpstr>
      <vt:lpstr> China ($SSEC)- The Bad Boy Market and font of volatility</vt:lpstr>
      <vt:lpstr>Foreign Currencies-QE Rules!</vt:lpstr>
      <vt:lpstr>   Euro ($XEU), (FXE), (EUO)-Short a Double Position long the (FXE) 3/$103-$106 vertical bull call spread on recovering economy, delayed QE, and NIRP in the price    </vt:lpstr>
      <vt:lpstr>  Long Dollar Index (UUP)-Topping out    </vt:lpstr>
      <vt:lpstr>   Canadian Dollar (FXC)-Commodity Disaster   </vt:lpstr>
      <vt:lpstr>Japanese Yen (FXY)-At a One Year High in “SELL” territory </vt:lpstr>
      <vt:lpstr>Short Japanese Yen ETF (YCS) in “BUY Territory</vt:lpstr>
      <vt:lpstr>Australian Dollar (FXA)- New Low!</vt:lpstr>
      <vt:lpstr>Chinese Yuan- (CYB)-Selling Off on Stock Crash</vt:lpstr>
      <vt:lpstr>Emerging Market Currencies (CEW)  </vt:lpstr>
      <vt:lpstr>Energy-Oil is Everywhere-Probing for a Bottom</vt:lpstr>
      <vt:lpstr>Oil-Won’t Bottom Until later in 2016 Most Oversold Since 2002</vt:lpstr>
      <vt:lpstr>United States Oil Fund (USO) took profits on long the 5/$8.00 calls</vt:lpstr>
      <vt:lpstr>Energy Select Sector SPDR (XLE) (XOM), (CVX), (SLB), (KMI), (EOG), (COP) </vt:lpstr>
      <vt:lpstr>Alerian MLP ETF (AMLP)-11.39% Yield Basket Approach is the Only Safe Play here</vt:lpstr>
      <vt:lpstr>Exxon (XOM)- </vt:lpstr>
      <vt:lpstr>Occidental Petroleum (OXY)-  </vt:lpstr>
      <vt:lpstr>Conoco Phillips (COP)-The Buffet Favorite Down 62% from the top-just cut dividend </vt:lpstr>
      <vt:lpstr>Natural Gas (UNG)-New Lows on Warm Winter</vt:lpstr>
      <vt:lpstr> Copper-Trying to Forge a Bottom  </vt:lpstr>
      <vt:lpstr>Freeport McMoRan (FCX)-Doubled off $3 bottom  </vt:lpstr>
      <vt:lpstr>Precious Metals-The Bull Lives!-Buy Dips!</vt:lpstr>
      <vt:lpstr>Gold (GLD)-Nailed the Breakout!! Took profits on long the $95-$100 vertical bull call debit spread</vt:lpstr>
      <vt:lpstr>Market Vectors Gold Miners ETF- (GDX) </vt:lpstr>
      <vt:lpstr>Silver (SLV)-</vt:lpstr>
      <vt:lpstr>Silver Miners (SIL)-Finally Kicks In</vt:lpstr>
      <vt:lpstr>Platinum (PPLT)-The Volkswagen Effect new chapter of the “Clean Diesel” Scandal</vt:lpstr>
      <vt:lpstr>Palladium (PALL)-The Non Diesel Play</vt:lpstr>
      <vt:lpstr>Agriculture-An El Nino Boost</vt:lpstr>
      <vt:lpstr>(CORN) – Probing new lows</vt:lpstr>
      <vt:lpstr>(WEAT)-New Lows!</vt:lpstr>
      <vt:lpstr>Ag Commodities ETF (DBA)- New Lows</vt:lpstr>
      <vt:lpstr>Real Estate-The Last Bull Market</vt:lpstr>
      <vt:lpstr>December S&amp;P/Case–Shiller Home Price Index +5.3% YOY, Denver, San Francisco, Dallas</vt:lpstr>
      <vt:lpstr>US Home Construction Index (ITB) (DHI), (LEN), (PHM), (TOL), (NVR)   </vt:lpstr>
      <vt:lpstr>Trade Sheet So What Do We Do About All This?</vt:lpstr>
      <vt:lpstr>   Next Strategy Webinar  12:00 EST Wednesday,  March 2, 2016  San Francisco, CA  USA!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Nancy</dc:creator>
  <cp:lastModifiedBy>Nancy Milne</cp:lastModifiedBy>
  <cp:revision>2094</cp:revision>
  <cp:lastPrinted>2015-11-22T19:21:27Z</cp:lastPrinted>
  <dcterms:created xsi:type="dcterms:W3CDTF">2015-02-05T17:12:57Z</dcterms:created>
  <dcterms:modified xsi:type="dcterms:W3CDTF">2016-02-17T16:36:53Z</dcterms:modified>
</cp:coreProperties>
</file>