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2"/>
  </p:notesMasterIdLst>
  <p:sldIdLst>
    <p:sldId id="256" r:id="rId2"/>
    <p:sldId id="600" r:id="rId3"/>
    <p:sldId id="591" r:id="rId4"/>
    <p:sldId id="595" r:id="rId5"/>
    <p:sldId id="593" r:id="rId6"/>
    <p:sldId id="594" r:id="rId7"/>
    <p:sldId id="602" r:id="rId8"/>
    <p:sldId id="257" r:id="rId9"/>
    <p:sldId id="548" r:id="rId10"/>
    <p:sldId id="259" r:id="rId11"/>
    <p:sldId id="260" r:id="rId12"/>
    <p:sldId id="264" r:id="rId13"/>
    <p:sldId id="583" r:id="rId14"/>
    <p:sldId id="266" r:id="rId15"/>
    <p:sldId id="267" r:id="rId16"/>
    <p:sldId id="268" r:id="rId17"/>
    <p:sldId id="499" r:id="rId18"/>
    <p:sldId id="538" r:id="rId19"/>
    <p:sldId id="272" r:id="rId20"/>
    <p:sldId id="273" r:id="rId21"/>
    <p:sldId id="275" r:id="rId22"/>
    <p:sldId id="276" r:id="rId23"/>
    <p:sldId id="279" r:id="rId24"/>
    <p:sldId id="281" r:id="rId25"/>
    <p:sldId id="282" r:id="rId26"/>
    <p:sldId id="570" r:id="rId27"/>
    <p:sldId id="283" r:id="rId28"/>
    <p:sldId id="285" r:id="rId29"/>
    <p:sldId id="603" r:id="rId30"/>
    <p:sldId id="562" r:id="rId31"/>
    <p:sldId id="505" r:id="rId32"/>
    <p:sldId id="563" r:id="rId33"/>
    <p:sldId id="289" r:id="rId34"/>
    <p:sldId id="481" r:id="rId35"/>
    <p:sldId id="290" r:id="rId36"/>
    <p:sldId id="521" r:id="rId37"/>
    <p:sldId id="291" r:id="rId38"/>
    <p:sldId id="528" r:id="rId39"/>
    <p:sldId id="522" r:id="rId40"/>
    <p:sldId id="336" r:id="rId41"/>
    <p:sldId id="295" r:id="rId42"/>
    <p:sldId id="501" r:id="rId43"/>
    <p:sldId id="482" r:id="rId44"/>
    <p:sldId id="539" r:id="rId45"/>
    <p:sldId id="531" r:id="rId46"/>
    <p:sldId id="558" r:id="rId47"/>
    <p:sldId id="532" r:id="rId48"/>
    <p:sldId id="533" r:id="rId49"/>
    <p:sldId id="534" r:id="rId50"/>
    <p:sldId id="546" r:id="rId51"/>
    <p:sldId id="536" r:id="rId52"/>
    <p:sldId id="309" r:id="rId53"/>
    <p:sldId id="598" r:id="rId54"/>
    <p:sldId id="597" r:id="rId55"/>
    <p:sldId id="599" r:id="rId56"/>
    <p:sldId id="388" r:id="rId57"/>
    <p:sldId id="312" r:id="rId58"/>
    <p:sldId id="380" r:id="rId59"/>
    <p:sldId id="529" r:id="rId60"/>
    <p:sldId id="369" r:id="rId61"/>
    <p:sldId id="370" r:id="rId62"/>
    <p:sldId id="313" r:id="rId63"/>
    <p:sldId id="315" r:id="rId64"/>
    <p:sldId id="319" r:id="rId65"/>
    <p:sldId id="320" r:id="rId66"/>
    <p:sldId id="322" r:id="rId67"/>
    <p:sldId id="323" r:id="rId68"/>
    <p:sldId id="324" r:id="rId69"/>
    <p:sldId id="587" r:id="rId70"/>
    <p:sldId id="596" r:id="rId71"/>
    <p:sldId id="601" r:id="rId72"/>
    <p:sldId id="588" r:id="rId73"/>
    <p:sldId id="589" r:id="rId74"/>
    <p:sldId id="590" r:id="rId75"/>
    <p:sldId id="331" r:id="rId76"/>
    <p:sldId id="332" r:id="rId77"/>
    <p:sldId id="586" r:id="rId78"/>
    <p:sldId id="349" r:id="rId79"/>
    <p:sldId id="492" r:id="rId80"/>
    <p:sldId id="335" r:id="rId81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8" autoAdjust="0"/>
    <p:restoredTop sz="94660"/>
  </p:normalViewPr>
  <p:slideViewPr>
    <p:cSldViewPr>
      <p:cViewPr varScale="1">
        <p:scale>
          <a:sx n="72" d="100"/>
          <a:sy n="72" d="100"/>
        </p:scale>
        <p:origin x="-9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August:Position%20Sheet%202016082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August:Performance%20%2020160829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August:Performance%20%202016082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pieChart>
        <c:varyColors val="1"/>
        <c:ser>
          <c:idx val="0"/>
          <c:order val="0"/>
          <c:explosion val="25"/>
          <c:val>
            <c:numRef>
              <c:f>Sheet1!$B$16:$B$25</c:f>
              <c:numCache>
                <c:formatCode>General</c:formatCode>
                <c:ptCount val="10"/>
                <c:pt idx="6" formatCode="0.00%">
                  <c:v>-0.1</c:v>
                </c:pt>
                <c:pt idx="7" formatCode="0.00%">
                  <c:v>-0.1</c:v>
                </c:pt>
                <c:pt idx="8" formatCode="0.00%">
                  <c:v>-0.1</c:v>
                </c:pt>
              </c:numCache>
            </c:numRef>
          </c:val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Sheet1!$D$1172:$D$1424</c:f>
              <c:numCache>
                <c:formatCode>m/d/yy</c:formatCode>
                <c:ptCount val="253"/>
                <c:pt idx="0">
                  <c:v>42244</c:v>
                </c:pt>
                <c:pt idx="1">
                  <c:v>42247</c:v>
                </c:pt>
                <c:pt idx="2">
                  <c:v>42248</c:v>
                </c:pt>
                <c:pt idx="3">
                  <c:v>42249</c:v>
                </c:pt>
                <c:pt idx="4">
                  <c:v>42250</c:v>
                </c:pt>
                <c:pt idx="5">
                  <c:v>42251</c:v>
                </c:pt>
                <c:pt idx="6">
                  <c:v>42255</c:v>
                </c:pt>
                <c:pt idx="7">
                  <c:v>42256</c:v>
                </c:pt>
                <c:pt idx="8">
                  <c:v>42257</c:v>
                </c:pt>
                <c:pt idx="9">
                  <c:v>42258</c:v>
                </c:pt>
                <c:pt idx="10">
                  <c:v>42261</c:v>
                </c:pt>
                <c:pt idx="11">
                  <c:v>42262</c:v>
                </c:pt>
                <c:pt idx="12">
                  <c:v>42263</c:v>
                </c:pt>
                <c:pt idx="13">
                  <c:v>42264</c:v>
                </c:pt>
                <c:pt idx="14">
                  <c:v>42265</c:v>
                </c:pt>
                <c:pt idx="15">
                  <c:v>42268</c:v>
                </c:pt>
                <c:pt idx="16">
                  <c:v>42269</c:v>
                </c:pt>
                <c:pt idx="17">
                  <c:v>42270</c:v>
                </c:pt>
                <c:pt idx="18">
                  <c:v>42271</c:v>
                </c:pt>
                <c:pt idx="19">
                  <c:v>42272</c:v>
                </c:pt>
                <c:pt idx="20">
                  <c:v>42275</c:v>
                </c:pt>
                <c:pt idx="21">
                  <c:v>42276</c:v>
                </c:pt>
                <c:pt idx="22">
                  <c:v>42277</c:v>
                </c:pt>
                <c:pt idx="23">
                  <c:v>42278</c:v>
                </c:pt>
                <c:pt idx="24">
                  <c:v>42279</c:v>
                </c:pt>
                <c:pt idx="25">
                  <c:v>42282</c:v>
                </c:pt>
                <c:pt idx="26">
                  <c:v>42283</c:v>
                </c:pt>
                <c:pt idx="27">
                  <c:v>42284</c:v>
                </c:pt>
                <c:pt idx="28">
                  <c:v>42285</c:v>
                </c:pt>
                <c:pt idx="29">
                  <c:v>42286</c:v>
                </c:pt>
                <c:pt idx="30">
                  <c:v>42289</c:v>
                </c:pt>
                <c:pt idx="31">
                  <c:v>42290</c:v>
                </c:pt>
                <c:pt idx="32">
                  <c:v>42291</c:v>
                </c:pt>
                <c:pt idx="33">
                  <c:v>42292</c:v>
                </c:pt>
                <c:pt idx="34">
                  <c:v>42293</c:v>
                </c:pt>
                <c:pt idx="35">
                  <c:v>42296</c:v>
                </c:pt>
                <c:pt idx="36">
                  <c:v>42297</c:v>
                </c:pt>
                <c:pt idx="37">
                  <c:v>42298</c:v>
                </c:pt>
                <c:pt idx="38">
                  <c:v>42299</c:v>
                </c:pt>
                <c:pt idx="39">
                  <c:v>42300</c:v>
                </c:pt>
                <c:pt idx="40">
                  <c:v>42303</c:v>
                </c:pt>
                <c:pt idx="41">
                  <c:v>42304</c:v>
                </c:pt>
                <c:pt idx="42">
                  <c:v>42305</c:v>
                </c:pt>
                <c:pt idx="43">
                  <c:v>42306</c:v>
                </c:pt>
                <c:pt idx="44">
                  <c:v>42307</c:v>
                </c:pt>
                <c:pt idx="45">
                  <c:v>42310</c:v>
                </c:pt>
                <c:pt idx="46">
                  <c:v>42311</c:v>
                </c:pt>
                <c:pt idx="47">
                  <c:v>42312</c:v>
                </c:pt>
                <c:pt idx="48">
                  <c:v>42313</c:v>
                </c:pt>
                <c:pt idx="49">
                  <c:v>42314</c:v>
                </c:pt>
                <c:pt idx="50">
                  <c:v>42317</c:v>
                </c:pt>
                <c:pt idx="51">
                  <c:v>42318</c:v>
                </c:pt>
                <c:pt idx="52">
                  <c:v>42319</c:v>
                </c:pt>
                <c:pt idx="53">
                  <c:v>42320</c:v>
                </c:pt>
                <c:pt idx="54">
                  <c:v>42321</c:v>
                </c:pt>
                <c:pt idx="55">
                  <c:v>42324</c:v>
                </c:pt>
                <c:pt idx="56">
                  <c:v>42325</c:v>
                </c:pt>
                <c:pt idx="57">
                  <c:v>42326</c:v>
                </c:pt>
                <c:pt idx="58">
                  <c:v>42327</c:v>
                </c:pt>
                <c:pt idx="59">
                  <c:v>42328</c:v>
                </c:pt>
                <c:pt idx="60">
                  <c:v>42331</c:v>
                </c:pt>
                <c:pt idx="61">
                  <c:v>42332</c:v>
                </c:pt>
                <c:pt idx="62">
                  <c:v>42333</c:v>
                </c:pt>
                <c:pt idx="63">
                  <c:v>42335</c:v>
                </c:pt>
                <c:pt idx="64">
                  <c:v>42338</c:v>
                </c:pt>
                <c:pt idx="65">
                  <c:v>42339</c:v>
                </c:pt>
                <c:pt idx="66">
                  <c:v>42340</c:v>
                </c:pt>
                <c:pt idx="67">
                  <c:v>42341</c:v>
                </c:pt>
                <c:pt idx="68">
                  <c:v>42342</c:v>
                </c:pt>
                <c:pt idx="69">
                  <c:v>42345</c:v>
                </c:pt>
                <c:pt idx="70">
                  <c:v>42346</c:v>
                </c:pt>
                <c:pt idx="71">
                  <c:v>42347</c:v>
                </c:pt>
                <c:pt idx="72">
                  <c:v>42348</c:v>
                </c:pt>
                <c:pt idx="73">
                  <c:v>42349</c:v>
                </c:pt>
                <c:pt idx="74">
                  <c:v>42352</c:v>
                </c:pt>
                <c:pt idx="75">
                  <c:v>42353</c:v>
                </c:pt>
                <c:pt idx="76">
                  <c:v>42354</c:v>
                </c:pt>
                <c:pt idx="77">
                  <c:v>42355</c:v>
                </c:pt>
                <c:pt idx="78">
                  <c:v>42356</c:v>
                </c:pt>
                <c:pt idx="79">
                  <c:v>42359</c:v>
                </c:pt>
                <c:pt idx="80">
                  <c:v>42360</c:v>
                </c:pt>
                <c:pt idx="81">
                  <c:v>42361</c:v>
                </c:pt>
                <c:pt idx="82">
                  <c:v>42362</c:v>
                </c:pt>
                <c:pt idx="83">
                  <c:v>42366</c:v>
                </c:pt>
                <c:pt idx="84">
                  <c:v>42367</c:v>
                </c:pt>
                <c:pt idx="85">
                  <c:v>42368</c:v>
                </c:pt>
                <c:pt idx="86">
                  <c:v>42369</c:v>
                </c:pt>
                <c:pt idx="87">
                  <c:v>42373</c:v>
                </c:pt>
                <c:pt idx="88">
                  <c:v>42374</c:v>
                </c:pt>
                <c:pt idx="89">
                  <c:v>42375</c:v>
                </c:pt>
                <c:pt idx="90">
                  <c:v>42376</c:v>
                </c:pt>
                <c:pt idx="91">
                  <c:v>42377</c:v>
                </c:pt>
                <c:pt idx="92">
                  <c:v>42380</c:v>
                </c:pt>
                <c:pt idx="93">
                  <c:v>42381</c:v>
                </c:pt>
                <c:pt idx="94">
                  <c:v>42382</c:v>
                </c:pt>
                <c:pt idx="95">
                  <c:v>42383</c:v>
                </c:pt>
                <c:pt idx="96">
                  <c:v>42384</c:v>
                </c:pt>
                <c:pt idx="97">
                  <c:v>42388</c:v>
                </c:pt>
                <c:pt idx="98">
                  <c:v>42389</c:v>
                </c:pt>
                <c:pt idx="99">
                  <c:v>42390</c:v>
                </c:pt>
                <c:pt idx="100">
                  <c:v>42391</c:v>
                </c:pt>
                <c:pt idx="101">
                  <c:v>42394</c:v>
                </c:pt>
                <c:pt idx="102">
                  <c:v>42395</c:v>
                </c:pt>
                <c:pt idx="103">
                  <c:v>42396</c:v>
                </c:pt>
                <c:pt idx="104">
                  <c:v>42397</c:v>
                </c:pt>
                <c:pt idx="105">
                  <c:v>42398</c:v>
                </c:pt>
                <c:pt idx="106">
                  <c:v>42401</c:v>
                </c:pt>
                <c:pt idx="107">
                  <c:v>42402</c:v>
                </c:pt>
                <c:pt idx="108">
                  <c:v>42403</c:v>
                </c:pt>
                <c:pt idx="109">
                  <c:v>42404</c:v>
                </c:pt>
                <c:pt idx="110">
                  <c:v>42405</c:v>
                </c:pt>
                <c:pt idx="111">
                  <c:v>42408</c:v>
                </c:pt>
                <c:pt idx="112">
                  <c:v>42409</c:v>
                </c:pt>
                <c:pt idx="113">
                  <c:v>42410</c:v>
                </c:pt>
                <c:pt idx="114">
                  <c:v>42411</c:v>
                </c:pt>
                <c:pt idx="115">
                  <c:v>42412</c:v>
                </c:pt>
                <c:pt idx="116">
                  <c:v>42416</c:v>
                </c:pt>
                <c:pt idx="117">
                  <c:v>42417</c:v>
                </c:pt>
                <c:pt idx="118">
                  <c:v>42418</c:v>
                </c:pt>
                <c:pt idx="119">
                  <c:v>42419</c:v>
                </c:pt>
                <c:pt idx="120">
                  <c:v>42422</c:v>
                </c:pt>
                <c:pt idx="121">
                  <c:v>42423</c:v>
                </c:pt>
                <c:pt idx="122">
                  <c:v>42424</c:v>
                </c:pt>
                <c:pt idx="123">
                  <c:v>42425</c:v>
                </c:pt>
                <c:pt idx="124">
                  <c:v>42426</c:v>
                </c:pt>
                <c:pt idx="125">
                  <c:v>42429</c:v>
                </c:pt>
                <c:pt idx="126">
                  <c:v>42430</c:v>
                </c:pt>
                <c:pt idx="127">
                  <c:v>42431</c:v>
                </c:pt>
                <c:pt idx="128">
                  <c:v>42432</c:v>
                </c:pt>
                <c:pt idx="129">
                  <c:v>42433</c:v>
                </c:pt>
                <c:pt idx="130">
                  <c:v>42436</c:v>
                </c:pt>
                <c:pt idx="131">
                  <c:v>42437</c:v>
                </c:pt>
                <c:pt idx="132">
                  <c:v>42438</c:v>
                </c:pt>
                <c:pt idx="133">
                  <c:v>42439</c:v>
                </c:pt>
                <c:pt idx="134">
                  <c:v>42440</c:v>
                </c:pt>
                <c:pt idx="135">
                  <c:v>42443</c:v>
                </c:pt>
                <c:pt idx="136">
                  <c:v>42444</c:v>
                </c:pt>
                <c:pt idx="137">
                  <c:v>42445</c:v>
                </c:pt>
                <c:pt idx="138">
                  <c:v>42446</c:v>
                </c:pt>
                <c:pt idx="139">
                  <c:v>42447</c:v>
                </c:pt>
                <c:pt idx="140">
                  <c:v>42450</c:v>
                </c:pt>
                <c:pt idx="141">
                  <c:v>42451</c:v>
                </c:pt>
                <c:pt idx="142">
                  <c:v>42452</c:v>
                </c:pt>
                <c:pt idx="143">
                  <c:v>42453</c:v>
                </c:pt>
                <c:pt idx="144">
                  <c:v>42457</c:v>
                </c:pt>
                <c:pt idx="145">
                  <c:v>42458</c:v>
                </c:pt>
                <c:pt idx="146">
                  <c:v>42459</c:v>
                </c:pt>
                <c:pt idx="147">
                  <c:v>42460</c:v>
                </c:pt>
                <c:pt idx="148">
                  <c:v>42461</c:v>
                </c:pt>
                <c:pt idx="149">
                  <c:v>42464</c:v>
                </c:pt>
                <c:pt idx="150">
                  <c:v>42465</c:v>
                </c:pt>
                <c:pt idx="151">
                  <c:v>42466</c:v>
                </c:pt>
                <c:pt idx="152">
                  <c:v>42467</c:v>
                </c:pt>
                <c:pt idx="153">
                  <c:v>42468</c:v>
                </c:pt>
                <c:pt idx="154">
                  <c:v>42471</c:v>
                </c:pt>
                <c:pt idx="155">
                  <c:v>42472</c:v>
                </c:pt>
                <c:pt idx="156">
                  <c:v>42473</c:v>
                </c:pt>
                <c:pt idx="157">
                  <c:v>42474</c:v>
                </c:pt>
                <c:pt idx="158">
                  <c:v>42475</c:v>
                </c:pt>
                <c:pt idx="159">
                  <c:v>42478</c:v>
                </c:pt>
                <c:pt idx="160">
                  <c:v>42479</c:v>
                </c:pt>
                <c:pt idx="161">
                  <c:v>42480</c:v>
                </c:pt>
                <c:pt idx="162">
                  <c:v>42481</c:v>
                </c:pt>
                <c:pt idx="163">
                  <c:v>42482</c:v>
                </c:pt>
                <c:pt idx="164">
                  <c:v>42485</c:v>
                </c:pt>
                <c:pt idx="165">
                  <c:v>42486</c:v>
                </c:pt>
                <c:pt idx="166">
                  <c:v>42487</c:v>
                </c:pt>
                <c:pt idx="167">
                  <c:v>42488</c:v>
                </c:pt>
                <c:pt idx="168">
                  <c:v>42489</c:v>
                </c:pt>
                <c:pt idx="169">
                  <c:v>42492</c:v>
                </c:pt>
                <c:pt idx="170">
                  <c:v>42493</c:v>
                </c:pt>
                <c:pt idx="171">
                  <c:v>42494</c:v>
                </c:pt>
                <c:pt idx="172">
                  <c:v>42495</c:v>
                </c:pt>
                <c:pt idx="173">
                  <c:v>42496</c:v>
                </c:pt>
                <c:pt idx="174">
                  <c:v>42499</c:v>
                </c:pt>
                <c:pt idx="175">
                  <c:v>42500</c:v>
                </c:pt>
                <c:pt idx="176">
                  <c:v>42501</c:v>
                </c:pt>
                <c:pt idx="177">
                  <c:v>42502</c:v>
                </c:pt>
                <c:pt idx="178">
                  <c:v>42503</c:v>
                </c:pt>
                <c:pt idx="179">
                  <c:v>42506</c:v>
                </c:pt>
                <c:pt idx="180">
                  <c:v>42507</c:v>
                </c:pt>
                <c:pt idx="181">
                  <c:v>42508</c:v>
                </c:pt>
                <c:pt idx="182">
                  <c:v>42509</c:v>
                </c:pt>
                <c:pt idx="183">
                  <c:v>42510</c:v>
                </c:pt>
                <c:pt idx="184">
                  <c:v>42513</c:v>
                </c:pt>
                <c:pt idx="185">
                  <c:v>42514</c:v>
                </c:pt>
                <c:pt idx="186">
                  <c:v>42515</c:v>
                </c:pt>
                <c:pt idx="187">
                  <c:v>42516</c:v>
                </c:pt>
                <c:pt idx="188">
                  <c:v>42517</c:v>
                </c:pt>
                <c:pt idx="189">
                  <c:v>42521</c:v>
                </c:pt>
                <c:pt idx="190">
                  <c:v>42522</c:v>
                </c:pt>
                <c:pt idx="191">
                  <c:v>42523</c:v>
                </c:pt>
                <c:pt idx="192">
                  <c:v>42524</c:v>
                </c:pt>
                <c:pt idx="193">
                  <c:v>42527</c:v>
                </c:pt>
                <c:pt idx="194">
                  <c:v>42528</c:v>
                </c:pt>
                <c:pt idx="195">
                  <c:v>42529</c:v>
                </c:pt>
                <c:pt idx="196">
                  <c:v>42530</c:v>
                </c:pt>
                <c:pt idx="197">
                  <c:v>42531</c:v>
                </c:pt>
                <c:pt idx="198">
                  <c:v>42534</c:v>
                </c:pt>
                <c:pt idx="199">
                  <c:v>42535</c:v>
                </c:pt>
                <c:pt idx="200">
                  <c:v>42536</c:v>
                </c:pt>
                <c:pt idx="201">
                  <c:v>42537</c:v>
                </c:pt>
                <c:pt idx="202">
                  <c:v>42538</c:v>
                </c:pt>
                <c:pt idx="203">
                  <c:v>42541</c:v>
                </c:pt>
                <c:pt idx="204">
                  <c:v>42542</c:v>
                </c:pt>
                <c:pt idx="205">
                  <c:v>42543</c:v>
                </c:pt>
                <c:pt idx="206">
                  <c:v>42544</c:v>
                </c:pt>
                <c:pt idx="207">
                  <c:v>42545</c:v>
                </c:pt>
                <c:pt idx="208">
                  <c:v>42548</c:v>
                </c:pt>
                <c:pt idx="209">
                  <c:v>42549</c:v>
                </c:pt>
                <c:pt idx="210">
                  <c:v>42550</c:v>
                </c:pt>
                <c:pt idx="211">
                  <c:v>42551</c:v>
                </c:pt>
                <c:pt idx="212">
                  <c:v>42552</c:v>
                </c:pt>
                <c:pt idx="213">
                  <c:v>42556</c:v>
                </c:pt>
                <c:pt idx="214">
                  <c:v>42557</c:v>
                </c:pt>
                <c:pt idx="215">
                  <c:v>42558</c:v>
                </c:pt>
                <c:pt idx="216">
                  <c:v>42559</c:v>
                </c:pt>
                <c:pt idx="217">
                  <c:v>42562</c:v>
                </c:pt>
                <c:pt idx="218">
                  <c:v>42563</c:v>
                </c:pt>
                <c:pt idx="219">
                  <c:v>42564</c:v>
                </c:pt>
                <c:pt idx="220">
                  <c:v>42565</c:v>
                </c:pt>
                <c:pt idx="221">
                  <c:v>42566</c:v>
                </c:pt>
                <c:pt idx="222">
                  <c:v>42569</c:v>
                </c:pt>
                <c:pt idx="223">
                  <c:v>42570</c:v>
                </c:pt>
                <c:pt idx="224">
                  <c:v>42571</c:v>
                </c:pt>
                <c:pt idx="225">
                  <c:v>42572</c:v>
                </c:pt>
                <c:pt idx="226">
                  <c:v>42573</c:v>
                </c:pt>
                <c:pt idx="227">
                  <c:v>42576</c:v>
                </c:pt>
                <c:pt idx="228">
                  <c:v>42577</c:v>
                </c:pt>
                <c:pt idx="229">
                  <c:v>42578</c:v>
                </c:pt>
                <c:pt idx="230">
                  <c:v>42579</c:v>
                </c:pt>
                <c:pt idx="231">
                  <c:v>42580</c:v>
                </c:pt>
                <c:pt idx="232">
                  <c:v>42583</c:v>
                </c:pt>
                <c:pt idx="233">
                  <c:v>42584</c:v>
                </c:pt>
                <c:pt idx="234">
                  <c:v>42585</c:v>
                </c:pt>
                <c:pt idx="235">
                  <c:v>42586</c:v>
                </c:pt>
                <c:pt idx="236">
                  <c:v>42587</c:v>
                </c:pt>
                <c:pt idx="237">
                  <c:v>42590</c:v>
                </c:pt>
                <c:pt idx="238">
                  <c:v>42591</c:v>
                </c:pt>
                <c:pt idx="239">
                  <c:v>42592</c:v>
                </c:pt>
                <c:pt idx="240">
                  <c:v>42593</c:v>
                </c:pt>
                <c:pt idx="241">
                  <c:v>42594</c:v>
                </c:pt>
                <c:pt idx="242">
                  <c:v>42597</c:v>
                </c:pt>
                <c:pt idx="243">
                  <c:v>42598</c:v>
                </c:pt>
                <c:pt idx="244">
                  <c:v>42599</c:v>
                </c:pt>
                <c:pt idx="245">
                  <c:v>42600</c:v>
                </c:pt>
                <c:pt idx="246">
                  <c:v>42601</c:v>
                </c:pt>
                <c:pt idx="247">
                  <c:v>42604</c:v>
                </c:pt>
                <c:pt idx="248">
                  <c:v>42605</c:v>
                </c:pt>
                <c:pt idx="249">
                  <c:v>42606</c:v>
                </c:pt>
                <c:pt idx="250">
                  <c:v>42607</c:v>
                </c:pt>
                <c:pt idx="251">
                  <c:v>42608</c:v>
                </c:pt>
                <c:pt idx="252">
                  <c:v>42611</c:v>
                </c:pt>
              </c:numCache>
            </c:numRef>
          </c:cat>
          <c:val>
            <c:numRef>
              <c:f>Sheet1!$E$1172:$E$1424</c:f>
              <c:numCache>
                <c:formatCode>0.00%</c:formatCode>
                <c:ptCount val="253"/>
                <c:pt idx="0">
                  <c:v>0</c:v>
                </c:pt>
                <c:pt idx="1">
                  <c:v>1.0400000000000001E-2</c:v>
                </c:pt>
                <c:pt idx="2">
                  <c:v>4.5999999999999409E-3</c:v>
                </c:pt>
                <c:pt idx="3">
                  <c:v>2.8300000000000006E-2</c:v>
                </c:pt>
                <c:pt idx="4">
                  <c:v>3.8699999999999915E-2</c:v>
                </c:pt>
                <c:pt idx="5">
                  <c:v>3.9099999999999913E-2</c:v>
                </c:pt>
                <c:pt idx="6">
                  <c:v>3.9599999999999809E-2</c:v>
                </c:pt>
                <c:pt idx="7">
                  <c:v>4.2999999999999913E-2</c:v>
                </c:pt>
                <c:pt idx="8">
                  <c:v>4.8799999999999913E-2</c:v>
                </c:pt>
                <c:pt idx="9">
                  <c:v>4.9699999999999814E-2</c:v>
                </c:pt>
                <c:pt idx="10">
                  <c:v>4.9699999999999814E-2</c:v>
                </c:pt>
                <c:pt idx="11">
                  <c:v>4.9699999999999814E-2</c:v>
                </c:pt>
                <c:pt idx="12">
                  <c:v>4.9699999999999814E-2</c:v>
                </c:pt>
                <c:pt idx="13">
                  <c:v>4.9699999999999814E-2</c:v>
                </c:pt>
                <c:pt idx="14">
                  <c:v>5.04E-2</c:v>
                </c:pt>
                <c:pt idx="15">
                  <c:v>5.9499999999999907E-2</c:v>
                </c:pt>
                <c:pt idx="16">
                  <c:v>6.8899999999999892E-2</c:v>
                </c:pt>
                <c:pt idx="17">
                  <c:v>6.9699999999999901E-2</c:v>
                </c:pt>
                <c:pt idx="18">
                  <c:v>9.9699999999999914E-2</c:v>
                </c:pt>
                <c:pt idx="19">
                  <c:v>0.12230000000000001</c:v>
                </c:pt>
                <c:pt idx="20">
                  <c:v>0.12300000000000001</c:v>
                </c:pt>
                <c:pt idx="21">
                  <c:v>0.13590000000000002</c:v>
                </c:pt>
                <c:pt idx="22">
                  <c:v>0.1303</c:v>
                </c:pt>
                <c:pt idx="23">
                  <c:v>0.1283</c:v>
                </c:pt>
                <c:pt idx="24">
                  <c:v>0.12480000000000001</c:v>
                </c:pt>
                <c:pt idx="25">
                  <c:v>7.8400000000000011E-2</c:v>
                </c:pt>
                <c:pt idx="26">
                  <c:v>6.7699999999999899E-2</c:v>
                </c:pt>
                <c:pt idx="27">
                  <c:v>5.9399999999999911E-2</c:v>
                </c:pt>
                <c:pt idx="28">
                  <c:v>6.1599999999999912E-2</c:v>
                </c:pt>
                <c:pt idx="29">
                  <c:v>6.1099999999999911E-2</c:v>
                </c:pt>
                <c:pt idx="30">
                  <c:v>6.0400000000000002E-2</c:v>
                </c:pt>
                <c:pt idx="31">
                  <c:v>6.4899999999999888E-2</c:v>
                </c:pt>
                <c:pt idx="32">
                  <c:v>6.3299999999999898E-2</c:v>
                </c:pt>
                <c:pt idx="33">
                  <c:v>4.830000000000001E-2</c:v>
                </c:pt>
                <c:pt idx="34">
                  <c:v>4.6200000000000005E-2</c:v>
                </c:pt>
                <c:pt idx="35">
                  <c:v>5.2200000000000003E-2</c:v>
                </c:pt>
                <c:pt idx="36">
                  <c:v>5.8899999999999911E-2</c:v>
                </c:pt>
                <c:pt idx="37">
                  <c:v>5.5699999999999805E-2</c:v>
                </c:pt>
                <c:pt idx="38">
                  <c:v>5.7699999999999911E-2</c:v>
                </c:pt>
                <c:pt idx="39">
                  <c:v>5.8899999999999911E-2</c:v>
                </c:pt>
                <c:pt idx="40">
                  <c:v>5.5899999999999804E-2</c:v>
                </c:pt>
                <c:pt idx="41">
                  <c:v>5.6899999999999909E-2</c:v>
                </c:pt>
                <c:pt idx="42">
                  <c:v>5.6399999999999999E-2</c:v>
                </c:pt>
                <c:pt idx="43">
                  <c:v>6.0999999999999908E-2</c:v>
                </c:pt>
                <c:pt idx="44">
                  <c:v>6.8400000000000002E-2</c:v>
                </c:pt>
                <c:pt idx="45">
                  <c:v>5.9999999999999803E-2</c:v>
                </c:pt>
                <c:pt idx="46">
                  <c:v>7.6500000000000012E-2</c:v>
                </c:pt>
                <c:pt idx="47">
                  <c:v>7.690000000000001E-2</c:v>
                </c:pt>
                <c:pt idx="48">
                  <c:v>7.9199999999999909E-2</c:v>
                </c:pt>
                <c:pt idx="49">
                  <c:v>9.33999999999999E-2</c:v>
                </c:pt>
                <c:pt idx="50">
                  <c:v>9.849999999999981E-2</c:v>
                </c:pt>
                <c:pt idx="51">
                  <c:v>9.1599999999999904E-2</c:v>
                </c:pt>
                <c:pt idx="52">
                  <c:v>9.9399999999999905E-2</c:v>
                </c:pt>
                <c:pt idx="53">
                  <c:v>0.1028</c:v>
                </c:pt>
                <c:pt idx="54">
                  <c:v>0.1114</c:v>
                </c:pt>
                <c:pt idx="55">
                  <c:v>0.1104</c:v>
                </c:pt>
                <c:pt idx="56">
                  <c:v>0.10260000000000001</c:v>
                </c:pt>
                <c:pt idx="57">
                  <c:v>0.12050000000000001</c:v>
                </c:pt>
                <c:pt idx="58">
                  <c:v>0.10540000000000001</c:v>
                </c:pt>
                <c:pt idx="59">
                  <c:v>0.1123</c:v>
                </c:pt>
                <c:pt idx="60">
                  <c:v>0.11750000000000001</c:v>
                </c:pt>
                <c:pt idx="61">
                  <c:v>0.1133</c:v>
                </c:pt>
                <c:pt idx="62">
                  <c:v>0.1169</c:v>
                </c:pt>
                <c:pt idx="63">
                  <c:v>0.1208</c:v>
                </c:pt>
                <c:pt idx="64">
                  <c:v>0.12620000000000001</c:v>
                </c:pt>
                <c:pt idx="65">
                  <c:v>0.11900000000000001</c:v>
                </c:pt>
                <c:pt idx="66">
                  <c:v>0.1179</c:v>
                </c:pt>
                <c:pt idx="67">
                  <c:v>9.6800000000000011E-2</c:v>
                </c:pt>
                <c:pt idx="68">
                  <c:v>0.15410000000000001</c:v>
                </c:pt>
                <c:pt idx="69">
                  <c:v>0.15130000000000002</c:v>
                </c:pt>
                <c:pt idx="70">
                  <c:v>0.13700000000000001</c:v>
                </c:pt>
                <c:pt idx="71">
                  <c:v>8.9099999999999915E-2</c:v>
                </c:pt>
                <c:pt idx="72">
                  <c:v>0.10550000000000001</c:v>
                </c:pt>
                <c:pt idx="73">
                  <c:v>7.0500000000000007E-2</c:v>
                </c:pt>
                <c:pt idx="74">
                  <c:v>7.6299999999999812E-2</c:v>
                </c:pt>
                <c:pt idx="75">
                  <c:v>9.219999999999981E-2</c:v>
                </c:pt>
                <c:pt idx="76">
                  <c:v>9.9399999999999905E-2</c:v>
                </c:pt>
                <c:pt idx="77">
                  <c:v>9.0199999999999808E-2</c:v>
                </c:pt>
                <c:pt idx="78">
                  <c:v>7.729999999999991E-2</c:v>
                </c:pt>
                <c:pt idx="79">
                  <c:v>7.6800000000000007E-2</c:v>
                </c:pt>
                <c:pt idx="80">
                  <c:v>7.6800000000000007E-2</c:v>
                </c:pt>
                <c:pt idx="81">
                  <c:v>7.6800000000000007E-2</c:v>
                </c:pt>
                <c:pt idx="82">
                  <c:v>7.6800000000000007E-2</c:v>
                </c:pt>
                <c:pt idx="83">
                  <c:v>7.6800000000000007E-2</c:v>
                </c:pt>
                <c:pt idx="84">
                  <c:v>7.6800000000000007E-2</c:v>
                </c:pt>
                <c:pt idx="85">
                  <c:v>7.6800000000000007E-2</c:v>
                </c:pt>
                <c:pt idx="86">
                  <c:v>7.6800000000000007E-2</c:v>
                </c:pt>
                <c:pt idx="87">
                  <c:v>8.779999999999992E-2</c:v>
                </c:pt>
                <c:pt idx="88">
                  <c:v>9.4500000000000015E-2</c:v>
                </c:pt>
                <c:pt idx="89">
                  <c:v>9.470000000000002E-2</c:v>
                </c:pt>
                <c:pt idx="90">
                  <c:v>6.2400000000000004E-2</c:v>
                </c:pt>
                <c:pt idx="91">
                  <c:v>5.909999999999991E-2</c:v>
                </c:pt>
                <c:pt idx="92">
                  <c:v>6.5499999999999892E-2</c:v>
                </c:pt>
                <c:pt idx="93">
                  <c:v>5.369999999999981E-2</c:v>
                </c:pt>
                <c:pt idx="94">
                  <c:v>5.2899999999999912E-2</c:v>
                </c:pt>
                <c:pt idx="95">
                  <c:v>7.0999999999999897E-2</c:v>
                </c:pt>
                <c:pt idx="96">
                  <c:v>9.4399999999999804E-2</c:v>
                </c:pt>
                <c:pt idx="97">
                  <c:v>8.6999999999999911E-2</c:v>
                </c:pt>
                <c:pt idx="98">
                  <c:v>7.6800000000000007E-2</c:v>
                </c:pt>
                <c:pt idx="99">
                  <c:v>8.8500000000000023E-2</c:v>
                </c:pt>
                <c:pt idx="100">
                  <c:v>5.9399999999999911E-2</c:v>
                </c:pt>
                <c:pt idx="101">
                  <c:v>9.6600000000000019E-2</c:v>
                </c:pt>
                <c:pt idx="102">
                  <c:v>6.689999999999989E-2</c:v>
                </c:pt>
                <c:pt idx="103">
                  <c:v>0.10020000000000001</c:v>
                </c:pt>
                <c:pt idx="104">
                  <c:v>9.8199999999999815E-2</c:v>
                </c:pt>
                <c:pt idx="105">
                  <c:v>8.9099999999999915E-2</c:v>
                </c:pt>
                <c:pt idx="106">
                  <c:v>7.9799999999999913E-2</c:v>
                </c:pt>
                <c:pt idx="107">
                  <c:v>7.1899999999999797E-2</c:v>
                </c:pt>
                <c:pt idx="108">
                  <c:v>7.8800000000000009E-2</c:v>
                </c:pt>
                <c:pt idx="109">
                  <c:v>8.4800000000000014E-2</c:v>
                </c:pt>
                <c:pt idx="110">
                  <c:v>8.2700000000000023E-2</c:v>
                </c:pt>
                <c:pt idx="111">
                  <c:v>8.5599999999999912E-2</c:v>
                </c:pt>
                <c:pt idx="112">
                  <c:v>8.7299999999999919E-2</c:v>
                </c:pt>
                <c:pt idx="113">
                  <c:v>9.2999999999999902E-2</c:v>
                </c:pt>
                <c:pt idx="114">
                  <c:v>8.0400000000000013E-2</c:v>
                </c:pt>
                <c:pt idx="115">
                  <c:v>0.14730000000000001</c:v>
                </c:pt>
                <c:pt idx="116">
                  <c:v>0.12870000000000001</c:v>
                </c:pt>
                <c:pt idx="117">
                  <c:v>0.10770000000000002</c:v>
                </c:pt>
                <c:pt idx="118">
                  <c:v>0.11660000000000001</c:v>
                </c:pt>
                <c:pt idx="119">
                  <c:v>0.1295</c:v>
                </c:pt>
                <c:pt idx="120">
                  <c:v>9.8399999999999807E-2</c:v>
                </c:pt>
                <c:pt idx="121">
                  <c:v>0.1153</c:v>
                </c:pt>
                <c:pt idx="122">
                  <c:v>0.12430000000000001</c:v>
                </c:pt>
                <c:pt idx="123">
                  <c:v>0.1295</c:v>
                </c:pt>
                <c:pt idx="124">
                  <c:v>0.1278</c:v>
                </c:pt>
                <c:pt idx="125">
                  <c:v>0.1341</c:v>
                </c:pt>
                <c:pt idx="126">
                  <c:v>0.10780000000000001</c:v>
                </c:pt>
                <c:pt idx="127">
                  <c:v>0.1153</c:v>
                </c:pt>
                <c:pt idx="128">
                  <c:v>0.10590000000000001</c:v>
                </c:pt>
                <c:pt idx="129">
                  <c:v>9.6900000000000014E-2</c:v>
                </c:pt>
                <c:pt idx="130">
                  <c:v>9.9999999999999811E-2</c:v>
                </c:pt>
                <c:pt idx="131">
                  <c:v>0.11320000000000001</c:v>
                </c:pt>
                <c:pt idx="132">
                  <c:v>0.10670000000000002</c:v>
                </c:pt>
                <c:pt idx="133">
                  <c:v>0.1183</c:v>
                </c:pt>
                <c:pt idx="134">
                  <c:v>9.8900000000000016E-2</c:v>
                </c:pt>
                <c:pt idx="135">
                  <c:v>0.10720000000000002</c:v>
                </c:pt>
                <c:pt idx="136">
                  <c:v>0.11620000000000001</c:v>
                </c:pt>
                <c:pt idx="137">
                  <c:v>0.1148</c:v>
                </c:pt>
                <c:pt idx="138">
                  <c:v>0.10150000000000001</c:v>
                </c:pt>
                <c:pt idx="139">
                  <c:v>9.4900000000000012E-2</c:v>
                </c:pt>
                <c:pt idx="140">
                  <c:v>9.9499999999999908E-2</c:v>
                </c:pt>
                <c:pt idx="141">
                  <c:v>0.1008</c:v>
                </c:pt>
                <c:pt idx="142">
                  <c:v>0.10690000000000001</c:v>
                </c:pt>
                <c:pt idx="143">
                  <c:v>0.10680000000000001</c:v>
                </c:pt>
                <c:pt idx="144">
                  <c:v>0.1103</c:v>
                </c:pt>
                <c:pt idx="145">
                  <c:v>0.11020000000000001</c:v>
                </c:pt>
                <c:pt idx="146">
                  <c:v>0.10440000000000001</c:v>
                </c:pt>
                <c:pt idx="147">
                  <c:v>0.10990000000000001</c:v>
                </c:pt>
                <c:pt idx="148">
                  <c:v>0.1019</c:v>
                </c:pt>
                <c:pt idx="149">
                  <c:v>0.10620000000000002</c:v>
                </c:pt>
                <c:pt idx="150">
                  <c:v>0.10880000000000001</c:v>
                </c:pt>
                <c:pt idx="151">
                  <c:v>0.1106</c:v>
                </c:pt>
                <c:pt idx="152">
                  <c:v>0.1118</c:v>
                </c:pt>
                <c:pt idx="153">
                  <c:v>0.11170000000000001</c:v>
                </c:pt>
                <c:pt idx="154">
                  <c:v>0.1148</c:v>
                </c:pt>
                <c:pt idx="155">
                  <c:v>0.10970000000000002</c:v>
                </c:pt>
                <c:pt idx="156">
                  <c:v>0.10150000000000001</c:v>
                </c:pt>
                <c:pt idx="157">
                  <c:v>0.1024</c:v>
                </c:pt>
                <c:pt idx="158">
                  <c:v>0.10490000000000001</c:v>
                </c:pt>
                <c:pt idx="159">
                  <c:v>9.9499999999999908E-2</c:v>
                </c:pt>
                <c:pt idx="160">
                  <c:v>9.4399999999999804E-2</c:v>
                </c:pt>
                <c:pt idx="161">
                  <c:v>9.1499999999999901E-2</c:v>
                </c:pt>
                <c:pt idx="162">
                  <c:v>0.1023</c:v>
                </c:pt>
                <c:pt idx="163">
                  <c:v>0.10250000000000001</c:v>
                </c:pt>
                <c:pt idx="164">
                  <c:v>0.1043</c:v>
                </c:pt>
                <c:pt idx="165">
                  <c:v>0.1014</c:v>
                </c:pt>
                <c:pt idx="166">
                  <c:v>0.1028</c:v>
                </c:pt>
                <c:pt idx="167">
                  <c:v>0.1003</c:v>
                </c:pt>
                <c:pt idx="168">
                  <c:v>8.8900000000000021E-2</c:v>
                </c:pt>
                <c:pt idx="169">
                  <c:v>8.7499999999999911E-2</c:v>
                </c:pt>
                <c:pt idx="170">
                  <c:v>9.0299999999999811E-2</c:v>
                </c:pt>
                <c:pt idx="171">
                  <c:v>9.6199999999999813E-2</c:v>
                </c:pt>
                <c:pt idx="172">
                  <c:v>9.9599999999999911E-2</c:v>
                </c:pt>
                <c:pt idx="173">
                  <c:v>0.12370000000000002</c:v>
                </c:pt>
                <c:pt idx="174">
                  <c:v>0.14900000000000002</c:v>
                </c:pt>
                <c:pt idx="175">
                  <c:v>0.12770000000000001</c:v>
                </c:pt>
                <c:pt idx="176">
                  <c:v>0.16300000000000001</c:v>
                </c:pt>
                <c:pt idx="177">
                  <c:v>0.16890000000000002</c:v>
                </c:pt>
                <c:pt idx="178">
                  <c:v>0.19209999999999999</c:v>
                </c:pt>
                <c:pt idx="179">
                  <c:v>0.18890000000000004</c:v>
                </c:pt>
                <c:pt idx="180">
                  <c:v>0.20670000000000002</c:v>
                </c:pt>
                <c:pt idx="181">
                  <c:v>0.18060000000000001</c:v>
                </c:pt>
                <c:pt idx="182">
                  <c:v>0.17700000000000002</c:v>
                </c:pt>
                <c:pt idx="183">
                  <c:v>0.17480000000000001</c:v>
                </c:pt>
                <c:pt idx="184">
                  <c:v>0.17810000000000001</c:v>
                </c:pt>
                <c:pt idx="185">
                  <c:v>0.14040000000000002</c:v>
                </c:pt>
                <c:pt idx="186">
                  <c:v>0.12820000000000001</c:v>
                </c:pt>
                <c:pt idx="187">
                  <c:v>0.13009999999999999</c:v>
                </c:pt>
                <c:pt idx="188">
                  <c:v>0.12659999999999999</c:v>
                </c:pt>
                <c:pt idx="189">
                  <c:v>0.13270000000000001</c:v>
                </c:pt>
                <c:pt idx="190">
                  <c:v>0.1263</c:v>
                </c:pt>
                <c:pt idx="191">
                  <c:v>0.13780000000000001</c:v>
                </c:pt>
                <c:pt idx="192">
                  <c:v>0.12070000000000002</c:v>
                </c:pt>
                <c:pt idx="193">
                  <c:v>0.1321</c:v>
                </c:pt>
                <c:pt idx="194">
                  <c:v>0.13020000000000001</c:v>
                </c:pt>
                <c:pt idx="195">
                  <c:v>0.13020000000000001</c:v>
                </c:pt>
                <c:pt idx="196">
                  <c:v>0.12759999999999999</c:v>
                </c:pt>
                <c:pt idx="197">
                  <c:v>0.12759999999999999</c:v>
                </c:pt>
                <c:pt idx="198">
                  <c:v>0.12759999999999999</c:v>
                </c:pt>
                <c:pt idx="199">
                  <c:v>0.12759999999999999</c:v>
                </c:pt>
                <c:pt idx="200">
                  <c:v>0.12759999999999999</c:v>
                </c:pt>
                <c:pt idx="201">
                  <c:v>0.12759999999999999</c:v>
                </c:pt>
                <c:pt idx="202">
                  <c:v>0.12759999999999999</c:v>
                </c:pt>
                <c:pt idx="203">
                  <c:v>0.12759999999999999</c:v>
                </c:pt>
                <c:pt idx="204">
                  <c:v>0.12759999999999999</c:v>
                </c:pt>
                <c:pt idx="205">
                  <c:v>0.12759999999999999</c:v>
                </c:pt>
                <c:pt idx="206">
                  <c:v>0.12759999999999999</c:v>
                </c:pt>
                <c:pt idx="207">
                  <c:v>0.12759999999999999</c:v>
                </c:pt>
                <c:pt idx="208">
                  <c:v>0.12759999999999999</c:v>
                </c:pt>
                <c:pt idx="209">
                  <c:v>0.12759999999999999</c:v>
                </c:pt>
                <c:pt idx="210">
                  <c:v>0.12759999999999999</c:v>
                </c:pt>
                <c:pt idx="211">
                  <c:v>0.12759999999999999</c:v>
                </c:pt>
                <c:pt idx="212">
                  <c:v>0.12759999999999999</c:v>
                </c:pt>
                <c:pt idx="213">
                  <c:v>0.12759999999999999</c:v>
                </c:pt>
                <c:pt idx="214">
                  <c:v>0.12759999999999999</c:v>
                </c:pt>
                <c:pt idx="215">
                  <c:v>0.12759999999999999</c:v>
                </c:pt>
                <c:pt idx="216">
                  <c:v>0.12759999999999999</c:v>
                </c:pt>
                <c:pt idx="217">
                  <c:v>0.12759999999999999</c:v>
                </c:pt>
                <c:pt idx="218">
                  <c:v>0.12759999999999999</c:v>
                </c:pt>
                <c:pt idx="219">
                  <c:v>0.12759999999999999</c:v>
                </c:pt>
                <c:pt idx="220">
                  <c:v>0.12759999999999999</c:v>
                </c:pt>
                <c:pt idx="221">
                  <c:v>0.12759999999999999</c:v>
                </c:pt>
                <c:pt idx="222">
                  <c:v>0.1293</c:v>
                </c:pt>
                <c:pt idx="223">
                  <c:v>0.1321</c:v>
                </c:pt>
                <c:pt idx="224">
                  <c:v>0.1268</c:v>
                </c:pt>
                <c:pt idx="225">
                  <c:v>0.13100000000000001</c:v>
                </c:pt>
                <c:pt idx="226">
                  <c:v>0.12870000000000001</c:v>
                </c:pt>
                <c:pt idx="227">
                  <c:v>0.13400000000000001</c:v>
                </c:pt>
                <c:pt idx="228">
                  <c:v>0.13400000000000001</c:v>
                </c:pt>
                <c:pt idx="229">
                  <c:v>0.13400000000000001</c:v>
                </c:pt>
                <c:pt idx="230">
                  <c:v>0.13400000000000001</c:v>
                </c:pt>
                <c:pt idx="231">
                  <c:v>0.1343</c:v>
                </c:pt>
                <c:pt idx="232">
                  <c:v>0.13770000000000002</c:v>
                </c:pt>
                <c:pt idx="233">
                  <c:v>0.14340000000000003</c:v>
                </c:pt>
                <c:pt idx="234">
                  <c:v>0.14340000000000003</c:v>
                </c:pt>
                <c:pt idx="235">
                  <c:v>0.14530000000000001</c:v>
                </c:pt>
                <c:pt idx="236">
                  <c:v>0.14790000000000003</c:v>
                </c:pt>
                <c:pt idx="237">
                  <c:v>0.15100000000000002</c:v>
                </c:pt>
                <c:pt idx="238">
                  <c:v>0.15170000000000003</c:v>
                </c:pt>
                <c:pt idx="239">
                  <c:v>0.14720000000000003</c:v>
                </c:pt>
                <c:pt idx="240">
                  <c:v>0.16970000000000002</c:v>
                </c:pt>
                <c:pt idx="241">
                  <c:v>0.15980000000000003</c:v>
                </c:pt>
                <c:pt idx="242">
                  <c:v>0.16370000000000001</c:v>
                </c:pt>
                <c:pt idx="243">
                  <c:v>0.15210000000000001</c:v>
                </c:pt>
                <c:pt idx="244">
                  <c:v>0.15520000000000003</c:v>
                </c:pt>
                <c:pt idx="245">
                  <c:v>0.15790000000000004</c:v>
                </c:pt>
                <c:pt idx="246">
                  <c:v>0.1668</c:v>
                </c:pt>
                <c:pt idx="247">
                  <c:v>0.16650000000000001</c:v>
                </c:pt>
                <c:pt idx="248">
                  <c:v>0.17650000000000002</c:v>
                </c:pt>
                <c:pt idx="249">
                  <c:v>0.18800000000000003</c:v>
                </c:pt>
                <c:pt idx="250">
                  <c:v>0.19109999999999999</c:v>
                </c:pt>
                <c:pt idx="251">
                  <c:v>0.2026</c:v>
                </c:pt>
                <c:pt idx="252">
                  <c:v>0.20190000000000002</c:v>
                </c:pt>
              </c:numCache>
            </c:numRef>
          </c:val>
        </c:ser>
        <c:dLbls/>
        <c:axId val="58175488"/>
        <c:axId val="58177024"/>
      </c:areaChart>
      <c:dateAx>
        <c:axId val="58175488"/>
        <c:scaling>
          <c:orientation val="minMax"/>
        </c:scaling>
        <c:axPos val="b"/>
        <c:numFmt formatCode="m/d/yy" sourceLinked="1"/>
        <c:tickLblPos val="nextTo"/>
        <c:crossAx val="58177024"/>
        <c:crosses val="autoZero"/>
        <c:auto val="1"/>
        <c:lblOffset val="100"/>
        <c:baseTimeUnit val="days"/>
      </c:dateAx>
      <c:valAx>
        <c:axId val="58177024"/>
        <c:scaling>
          <c:orientation val="minMax"/>
        </c:scaling>
        <c:axPos val="l"/>
        <c:majorGridlines/>
        <c:numFmt formatCode="0.00%" sourceLinked="1"/>
        <c:tickLblPos val="nextTo"/>
        <c:crossAx val="58175488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Sheet1!$A$10:$A$1424</c:f>
              <c:numCache>
                <c:formatCode>m/d/yy</c:formatCode>
                <c:ptCount val="1415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  <c:pt idx="1337">
                  <c:v>42500</c:v>
                </c:pt>
                <c:pt idx="1338">
                  <c:v>42501</c:v>
                </c:pt>
                <c:pt idx="1339">
                  <c:v>42502</c:v>
                </c:pt>
                <c:pt idx="1340">
                  <c:v>42503</c:v>
                </c:pt>
                <c:pt idx="1341">
                  <c:v>42506</c:v>
                </c:pt>
                <c:pt idx="1342">
                  <c:v>42507</c:v>
                </c:pt>
                <c:pt idx="1343">
                  <c:v>42508</c:v>
                </c:pt>
                <c:pt idx="1344">
                  <c:v>42509</c:v>
                </c:pt>
                <c:pt idx="1345">
                  <c:v>42510</c:v>
                </c:pt>
                <c:pt idx="1346">
                  <c:v>42513</c:v>
                </c:pt>
                <c:pt idx="1347">
                  <c:v>42514</c:v>
                </c:pt>
                <c:pt idx="1348">
                  <c:v>42515</c:v>
                </c:pt>
                <c:pt idx="1349">
                  <c:v>42516</c:v>
                </c:pt>
                <c:pt idx="1350">
                  <c:v>42517</c:v>
                </c:pt>
                <c:pt idx="1351">
                  <c:v>42521</c:v>
                </c:pt>
                <c:pt idx="1352">
                  <c:v>42522</c:v>
                </c:pt>
                <c:pt idx="1353">
                  <c:v>42523</c:v>
                </c:pt>
                <c:pt idx="1354">
                  <c:v>42524</c:v>
                </c:pt>
                <c:pt idx="1355">
                  <c:v>42527</c:v>
                </c:pt>
                <c:pt idx="1356">
                  <c:v>42528</c:v>
                </c:pt>
                <c:pt idx="1357">
                  <c:v>42529</c:v>
                </c:pt>
                <c:pt idx="1358">
                  <c:v>42530</c:v>
                </c:pt>
                <c:pt idx="1359">
                  <c:v>42531</c:v>
                </c:pt>
                <c:pt idx="1360">
                  <c:v>42534</c:v>
                </c:pt>
                <c:pt idx="1361">
                  <c:v>42535</c:v>
                </c:pt>
                <c:pt idx="1362">
                  <c:v>42536</c:v>
                </c:pt>
                <c:pt idx="1363">
                  <c:v>42537</c:v>
                </c:pt>
                <c:pt idx="1364">
                  <c:v>42538</c:v>
                </c:pt>
                <c:pt idx="1365">
                  <c:v>42541</c:v>
                </c:pt>
                <c:pt idx="1366">
                  <c:v>42542</c:v>
                </c:pt>
                <c:pt idx="1367">
                  <c:v>42543</c:v>
                </c:pt>
                <c:pt idx="1368">
                  <c:v>42544</c:v>
                </c:pt>
                <c:pt idx="1369">
                  <c:v>42545</c:v>
                </c:pt>
                <c:pt idx="1370">
                  <c:v>42548</c:v>
                </c:pt>
                <c:pt idx="1371">
                  <c:v>42549</c:v>
                </c:pt>
                <c:pt idx="1372">
                  <c:v>42550</c:v>
                </c:pt>
                <c:pt idx="1373">
                  <c:v>42551</c:v>
                </c:pt>
                <c:pt idx="1374">
                  <c:v>42552</c:v>
                </c:pt>
                <c:pt idx="1375">
                  <c:v>42556</c:v>
                </c:pt>
                <c:pt idx="1376">
                  <c:v>42557</c:v>
                </c:pt>
                <c:pt idx="1377">
                  <c:v>42558</c:v>
                </c:pt>
                <c:pt idx="1378">
                  <c:v>42559</c:v>
                </c:pt>
                <c:pt idx="1379">
                  <c:v>42562</c:v>
                </c:pt>
                <c:pt idx="1380">
                  <c:v>42563</c:v>
                </c:pt>
                <c:pt idx="1381">
                  <c:v>42564</c:v>
                </c:pt>
                <c:pt idx="1382">
                  <c:v>42565</c:v>
                </c:pt>
                <c:pt idx="1383">
                  <c:v>42566</c:v>
                </c:pt>
                <c:pt idx="1384">
                  <c:v>42569</c:v>
                </c:pt>
                <c:pt idx="1385">
                  <c:v>42570</c:v>
                </c:pt>
                <c:pt idx="1386">
                  <c:v>42571</c:v>
                </c:pt>
                <c:pt idx="1387">
                  <c:v>42572</c:v>
                </c:pt>
                <c:pt idx="1388">
                  <c:v>42573</c:v>
                </c:pt>
                <c:pt idx="1389">
                  <c:v>42576</c:v>
                </c:pt>
                <c:pt idx="1390">
                  <c:v>42577</c:v>
                </c:pt>
                <c:pt idx="1391">
                  <c:v>42578</c:v>
                </c:pt>
                <c:pt idx="1392">
                  <c:v>42579</c:v>
                </c:pt>
                <c:pt idx="1393">
                  <c:v>42580</c:v>
                </c:pt>
                <c:pt idx="1394">
                  <c:v>42583</c:v>
                </c:pt>
                <c:pt idx="1395">
                  <c:v>42584</c:v>
                </c:pt>
                <c:pt idx="1396">
                  <c:v>42585</c:v>
                </c:pt>
                <c:pt idx="1397">
                  <c:v>42586</c:v>
                </c:pt>
                <c:pt idx="1398">
                  <c:v>42587</c:v>
                </c:pt>
                <c:pt idx="1399">
                  <c:v>42590</c:v>
                </c:pt>
                <c:pt idx="1400">
                  <c:v>42591</c:v>
                </c:pt>
                <c:pt idx="1401">
                  <c:v>42592</c:v>
                </c:pt>
                <c:pt idx="1402">
                  <c:v>42593</c:v>
                </c:pt>
                <c:pt idx="1403">
                  <c:v>42594</c:v>
                </c:pt>
                <c:pt idx="1404">
                  <c:v>42597</c:v>
                </c:pt>
                <c:pt idx="1405">
                  <c:v>42598</c:v>
                </c:pt>
                <c:pt idx="1406">
                  <c:v>42599</c:v>
                </c:pt>
                <c:pt idx="1407">
                  <c:v>42600</c:v>
                </c:pt>
                <c:pt idx="1408">
                  <c:v>42601</c:v>
                </c:pt>
                <c:pt idx="1409">
                  <c:v>42604</c:v>
                </c:pt>
                <c:pt idx="1410">
                  <c:v>42605</c:v>
                </c:pt>
                <c:pt idx="1411">
                  <c:v>42606</c:v>
                </c:pt>
                <c:pt idx="1412">
                  <c:v>42607</c:v>
                </c:pt>
                <c:pt idx="1413">
                  <c:v>42608</c:v>
                </c:pt>
                <c:pt idx="1414">
                  <c:v>42611</c:v>
                </c:pt>
              </c:numCache>
            </c:numRef>
          </c:cat>
          <c:val>
            <c:numRef>
              <c:f>Sheet1!$B$10:$B$1424</c:f>
              <c:numCache>
                <c:formatCode>0.00%</c:formatCode>
                <c:ptCount val="1415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1.9118999999999999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  <c:pt idx="1279">
                  <c:v>1.9477</c:v>
                </c:pt>
                <c:pt idx="1280">
                  <c:v>1.9566000000000001</c:v>
                </c:pt>
                <c:pt idx="1281">
                  <c:v>1.9695</c:v>
                </c:pt>
                <c:pt idx="1282">
                  <c:v>1.9384000000000001</c:v>
                </c:pt>
                <c:pt idx="1283">
                  <c:v>1.9553</c:v>
                </c:pt>
                <c:pt idx="1284">
                  <c:v>1.9643000000000002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1.9741000000000002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1.9400000000000002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1.9583000000000002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1.9562000000000002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1.9503000000000001</c:v>
                </c:pt>
                <c:pt idx="1307">
                  <c:v>1.9502000000000002</c:v>
                </c:pt>
                <c:pt idx="1308">
                  <c:v>1.9444000000000001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1.9462000000000002</c:v>
                </c:pt>
                <c:pt idx="1312">
                  <c:v>1.9488000000000001</c:v>
                </c:pt>
                <c:pt idx="1313">
                  <c:v>1.9506000000000001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1.9424000000000001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1.9344000000000001</c:v>
                </c:pt>
                <c:pt idx="1323">
                  <c:v>1.9315</c:v>
                </c:pt>
                <c:pt idx="1324">
                  <c:v>1.9423000000000001</c:v>
                </c:pt>
                <c:pt idx="1325">
                  <c:v>1.9425000000000001</c:v>
                </c:pt>
                <c:pt idx="1326">
                  <c:v>1.9443000000000001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1.9403000000000001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1.9303000000000001</c:v>
                </c:pt>
                <c:pt idx="1333">
                  <c:v>1.9362000000000001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  <c:pt idx="1337">
                  <c:v>1.9677</c:v>
                </c:pt>
                <c:pt idx="1338">
                  <c:v>2.0030000000000001</c:v>
                </c:pt>
                <c:pt idx="1339">
                  <c:v>2.0089000000000001</c:v>
                </c:pt>
                <c:pt idx="1340">
                  <c:v>2.0320999999999998</c:v>
                </c:pt>
                <c:pt idx="1341">
                  <c:v>2.0289000000000001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2.0169999999999999</c:v>
                </c:pt>
                <c:pt idx="1345">
                  <c:v>2.0147999999999997</c:v>
                </c:pt>
                <c:pt idx="1346">
                  <c:v>2.0181</c:v>
                </c:pt>
                <c:pt idx="1347">
                  <c:v>1.9804000000000002</c:v>
                </c:pt>
                <c:pt idx="1348">
                  <c:v>1.9682000000000002</c:v>
                </c:pt>
                <c:pt idx="1349">
                  <c:v>1.9701000000000002</c:v>
                </c:pt>
                <c:pt idx="1350">
                  <c:v>1.9666000000000001</c:v>
                </c:pt>
                <c:pt idx="1351">
                  <c:v>1.9727000000000001</c:v>
                </c:pt>
                <c:pt idx="1352">
                  <c:v>1.9663000000000002</c:v>
                </c:pt>
                <c:pt idx="1353">
                  <c:v>1.9778</c:v>
                </c:pt>
                <c:pt idx="1354">
                  <c:v>1.9607000000000001</c:v>
                </c:pt>
                <c:pt idx="1355">
                  <c:v>1.9721000000000002</c:v>
                </c:pt>
                <c:pt idx="1356">
                  <c:v>1.9702000000000002</c:v>
                </c:pt>
                <c:pt idx="1357">
                  <c:v>1.9702000000000002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1.9693000000000001</c:v>
                </c:pt>
                <c:pt idx="1385">
                  <c:v>1.9721000000000002</c:v>
                </c:pt>
                <c:pt idx="1386">
                  <c:v>1.9668000000000001</c:v>
                </c:pt>
                <c:pt idx="1387">
                  <c:v>1.9710000000000001</c:v>
                </c:pt>
                <c:pt idx="1388">
                  <c:v>1.9687000000000001</c:v>
                </c:pt>
                <c:pt idx="1389">
                  <c:v>1.9740000000000002</c:v>
                </c:pt>
                <c:pt idx="1390">
                  <c:v>1.9740000000000002</c:v>
                </c:pt>
                <c:pt idx="1391">
                  <c:v>1.9740000000000002</c:v>
                </c:pt>
                <c:pt idx="1392">
                  <c:v>1.9740000000000002</c:v>
                </c:pt>
                <c:pt idx="1393">
                  <c:v>1.9743000000000002</c:v>
                </c:pt>
                <c:pt idx="1394">
                  <c:v>1.9777</c:v>
                </c:pt>
                <c:pt idx="1395">
                  <c:v>1.9834000000000001</c:v>
                </c:pt>
                <c:pt idx="1396">
                  <c:v>1.9834000000000001</c:v>
                </c:pt>
                <c:pt idx="1397">
                  <c:v>1.9853000000000001</c:v>
                </c:pt>
                <c:pt idx="1398">
                  <c:v>1.9879</c:v>
                </c:pt>
                <c:pt idx="1399">
                  <c:v>1.9910000000000001</c:v>
                </c:pt>
                <c:pt idx="1400">
                  <c:v>1.9917</c:v>
                </c:pt>
                <c:pt idx="1401">
                  <c:v>1.9872000000000001</c:v>
                </c:pt>
                <c:pt idx="1402">
                  <c:v>2.0097</c:v>
                </c:pt>
                <c:pt idx="1403">
                  <c:v>1.9998</c:v>
                </c:pt>
                <c:pt idx="1404">
                  <c:v>2.0037000000000003</c:v>
                </c:pt>
                <c:pt idx="1405">
                  <c:v>1.9921000000000002</c:v>
                </c:pt>
                <c:pt idx="1406">
                  <c:v>1.9952000000000001</c:v>
                </c:pt>
                <c:pt idx="1407">
                  <c:v>1.9979</c:v>
                </c:pt>
                <c:pt idx="1408">
                  <c:v>2.0067999999999997</c:v>
                </c:pt>
                <c:pt idx="1409">
                  <c:v>2.0065</c:v>
                </c:pt>
                <c:pt idx="1410">
                  <c:v>2.0164999999999997</c:v>
                </c:pt>
                <c:pt idx="1411">
                  <c:v>2.028</c:v>
                </c:pt>
                <c:pt idx="1412">
                  <c:v>2.0310999999999999</c:v>
                </c:pt>
                <c:pt idx="1413">
                  <c:v>2.0425999999999997</c:v>
                </c:pt>
                <c:pt idx="1414">
                  <c:v>2.0419</c:v>
                </c:pt>
              </c:numCache>
            </c:numRef>
          </c:val>
        </c:ser>
        <c:dLbls/>
        <c:axId val="58210560"/>
        <c:axId val="58232832"/>
      </c:areaChart>
      <c:dateAx>
        <c:axId val="58210560"/>
        <c:scaling>
          <c:orientation val="minMax"/>
        </c:scaling>
        <c:axPos val="b"/>
        <c:numFmt formatCode="m/d/yy" sourceLinked="1"/>
        <c:tickLblPos val="nextTo"/>
        <c:crossAx val="58232832"/>
        <c:crosses val="autoZero"/>
        <c:auto val="1"/>
        <c:lblOffset val="100"/>
        <c:baseTimeUnit val="days"/>
      </c:dateAx>
      <c:valAx>
        <c:axId val="58232832"/>
        <c:scaling>
          <c:orientation val="minMax"/>
        </c:scaling>
        <c:axPos val="l"/>
        <c:majorGridlines/>
        <c:numFmt formatCode="0.00%" sourceLinked="1"/>
        <c:tickLblPos val="nextTo"/>
        <c:crossAx val="58210560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06842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5774852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33604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192672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0902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582742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640132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098531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555929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559908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346655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616539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76201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52414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139388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49666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7805715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04875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892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 dirty="0"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support@madhedgefundtrader.com" TargetMode="Externa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bay182.mail.live.com/?fid=flinboxhttp://members.madhedgefundtrader.com/category/luncheons/usa/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“Calm Before the Storm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4294967295"/>
          </p:nvPr>
        </p:nvSpPr>
        <p:spPr>
          <a:xfrm>
            <a:off x="0" y="5334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August </a:t>
            </a:r>
            <a:r>
              <a:rPr lang="en-US" sz="2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2010 Nov 007 (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1676400"/>
            <a:ext cx="2749887" cy="340278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20.85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Time Highs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89990721"/>
              </p:ext>
            </p:extLst>
          </p:nvPr>
        </p:nvGraphicFramePr>
        <p:xfrm>
          <a:off x="457200" y="1600200"/>
          <a:ext cx="8229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3810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69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+35.51%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35922353"/>
              </p:ext>
            </p:extLst>
          </p:nvPr>
        </p:nvGraphicFramePr>
        <p:xfrm>
          <a:off x="838200" y="1752600"/>
          <a:ext cx="77724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Term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Outlook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4294967295"/>
          </p:nvPr>
        </p:nvSpPr>
        <p:spPr>
          <a:xfrm>
            <a:off x="457200" y="1493838"/>
            <a:ext cx="8229600" cy="5287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*Prospect of imminent US interest rate rise now driving all asset classes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*Volatility is trading close to decade lows ahead of September, the most volatile month of the last 30 years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*No chance of a rate rise in 2016, but Fed will tease us in September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Oil will trade the $40-$50 range for the rest of 2016 and attempt an upside break out going into yearend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*Bonds look like they are topping out here on rate fears,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entire High yield sector has been hit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*Rate rise fears also hitting all precious metals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*Stay away from ags, perfect weather to bring new lows.</a:t>
            </a:r>
            <a:endParaRPr lang="en-US" sz="180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4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3962400"/>
            <a:ext cx="2316861" cy="2541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Lower End of Greed Range 80 to 64</a:t>
            </a:r>
            <a:br>
              <a:rPr lang="en-US" sz="3200" b="1" dirty="0" smtClean="0"/>
            </a:br>
            <a:r>
              <a:rPr lang="en-US" sz="2400" dirty="0" smtClean="0"/>
              <a:t>CNN Fear and Greed Index</a:t>
            </a:r>
            <a:endParaRPr lang="en-US" sz="2400" dirty="0"/>
          </a:p>
        </p:txBody>
      </p:sp>
      <p:pic>
        <p:nvPicPr>
          <p:cNvPr id="4" name="Picture 3" descr="Screen Shot 2016-08-30 at 11.15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700300"/>
            <a:ext cx="7471880" cy="45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7569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Choppy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381000" y="914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*Janet Yellen says the Fed may, or may not raise rates, then vice chair Stanley Fischer hints they probably </a:t>
            </a:r>
            <a:r>
              <a:rPr lang="en-US" sz="1700" b="1" dirty="0" smtClean="0"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 raise rates, and maybe </a:t>
            </a:r>
            <a:r>
              <a:rPr lang="en-US" sz="1700" b="1" dirty="0" smtClean="0">
                <a:latin typeface="Calibri"/>
                <a:ea typeface="Calibri"/>
                <a:cs typeface="Calibri"/>
                <a:sym typeface="Calibri"/>
              </a:rPr>
              <a:t>TWICE</a:t>
            </a: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 this year </a:t>
            </a:r>
            <a:r>
              <a:rPr lang="en-US" sz="1700" b="1" dirty="0" smtClean="0">
                <a:latin typeface="Calibri"/>
                <a:ea typeface="Calibri"/>
                <a:cs typeface="Calibri"/>
                <a:sym typeface="Calibri"/>
              </a:rPr>
              <a:t>WITHIN THE SAME HOUR!</a:t>
            </a:r>
            <a:br>
              <a:rPr lang="en-US" sz="1700" b="1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b="1" dirty="0" smtClean="0">
                <a:latin typeface="Calibri"/>
                <a:ea typeface="Calibri"/>
                <a:cs typeface="Calibri"/>
                <a:sym typeface="Calibri"/>
              </a:rPr>
              <a:t> Yikes!</a:t>
            </a:r>
            <a:br>
              <a:rPr lang="en-US" sz="1700" b="1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*July US Durable Goods up a strong 4.4%, capital spending rising, with commercial aircraft orders up a stunning 90%, Q2 revised down from 1.2% to 1.1%, Consumer Spending up 0.3%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*German business confidence in the tank</a:t>
            </a:r>
            <a:b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*Japan July CPI is now -0.50% YOY, deflation with  </a:t>
            </a:r>
            <a:b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turbocharger, a 3 year low, as strong yen kills</a:t>
            </a:r>
            <a:b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exports, Household Spending also down 0.5% YOY</a:t>
            </a:r>
            <a:b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*Despite all this, US stocks and bonds are still the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 most attractive, highest yielding assets in the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world, both should move to new highs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*Fortress American looking strong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70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raft-of-the-medusa-by-thedore-gericault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3505200"/>
            <a:ext cx="3657600" cy="244060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,000 to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6</a:t>
            </a:r>
            <a:r>
              <a:rPr lang="en-US" sz="2000" b="1" dirty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1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,000-Lowest since 1973!</a:t>
            </a:r>
            <a:b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he Downtrend Lives!-Show Me the Recession!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 descr="Screen Shot 2016-06-07 at 3.0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447800"/>
            <a:ext cx="7110841" cy="51802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 Takes Away the Punch Bowl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4294967295"/>
          </p:nvPr>
        </p:nvSpPr>
        <p:spPr>
          <a:xfrm>
            <a:off x="457200" y="8382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*Ten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US Treasury yields rally to 1.63% on Fischer “double hike” comments, is the bull market over?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*Rest of the high yield sectors, like REIT’s and telecoms,  get hit has well</a:t>
            </a:r>
            <a: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*If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you own bonds, keep emerging market debt, loans, banks loans, non-agency mortgage debt, and junk. Avoid government bonds anywhere like the plague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*JGBs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stable at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-0.08%, German bunds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to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-0.09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*Even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emerging market debt sells off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unk bonds (HYG)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maintain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new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highs, almost alone among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all asset classes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*Watch the price action,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we could be turning here</a:t>
            </a:r>
            <a:endParaRPr lang="en-US" sz="22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41NSXPY3SQ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4313036"/>
            <a:ext cx="3821267" cy="254496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1.57%</a:t>
            </a:r>
            <a:br>
              <a:rPr lang="en-US" sz="2400" dirty="0" smtClean="0"/>
            </a:br>
            <a:r>
              <a:rPr lang="en-US" sz="2000" dirty="0" smtClean="0"/>
              <a:t>Coiling for an Upside Breakout?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71600"/>
            <a:ext cx="6883400" cy="521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ETF (TLT) 1.56%</a:t>
            </a:r>
            <a:br>
              <a:rPr lang="en-US" sz="2400" dirty="0" smtClean="0"/>
            </a:br>
            <a:r>
              <a:rPr lang="en-US" sz="2000" dirty="0" smtClean="0"/>
              <a:t>The Rate Fear Trade-Expires before next Fed meeting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800" dirty="0" smtClean="0"/>
              <a:t> long 9/$143-$146 vertical bear put spread</a:t>
            </a:r>
            <a:br>
              <a:rPr lang="en-US" sz="1800" dirty="0" smtClean="0"/>
            </a:br>
            <a:r>
              <a:rPr lang="en-US" sz="1800" dirty="0"/>
              <a:t> long 9/$</a:t>
            </a:r>
            <a:r>
              <a:rPr lang="en-US" sz="1800" dirty="0" smtClean="0"/>
              <a:t>142-</a:t>
            </a:r>
            <a:r>
              <a:rPr lang="en-US" sz="1800" dirty="0"/>
              <a:t>$</a:t>
            </a:r>
            <a:r>
              <a:rPr lang="en-US" sz="1800" dirty="0" smtClean="0"/>
              <a:t>145 </a:t>
            </a:r>
            <a:r>
              <a:rPr lang="en-US" sz="1800" dirty="0"/>
              <a:t>vertical bear put spread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47800"/>
            <a:ext cx="6752566" cy="511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20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6.33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Indicator-”RISK ON” means new highs, buy all dips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65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4247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-Base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Building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044905" cy="5334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5.75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668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1.21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 to safety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716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-Calm Before the Storm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4294967295"/>
          </p:nvPr>
        </p:nvSpPr>
        <p:spPr>
          <a:xfrm>
            <a:off x="0" y="9144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*Traders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nervous ahead of September, the worst month of the year for the past 30 years</a:t>
            </a: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*Net inflows into US stock mutual funds for the first time this year</a:t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*30 day SPX realized volatility his a 20-year low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, with VIX short positions at an all time high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is historically the best performing VIX month of the year, big move up has been coiling for months</a:t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*Banks takeover the leadership, could run for rest of year, especially if Fed delivers two rate hikes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*Emerging markets now the second best sector of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the year for ETF asset allocation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*FANG stocks all close to breaking out to new highs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*The world is looking for a tradable dip to “BUY,”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will September be your last chance this year?</a:t>
            </a: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calm-before-stor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400" y="4343400"/>
            <a:ext cx="3457815" cy="2286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500-Flat Line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668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6883400" cy="521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FANG is Taking a Break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430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Bouncing Off a Decade Low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447800"/>
            <a:ext cx="6457830" cy="4889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 Term Futures ETN (VXX)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the 9/$30-$33 vertical bull call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7035800" cy="53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6096000"/>
            <a:ext cx="9144000" cy="76200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2000" b="1" dirty="0" smtClean="0"/>
              <a:t>https</a:t>
            </a:r>
            <a:r>
              <a:rPr lang="en-US" sz="2000" b="1" dirty="0"/>
              <a:t>://members.madhedgefundtrader.com/roaring-twenties-book/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1905000"/>
            <a:ext cx="25106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 the Store </a:t>
            </a:r>
            <a:br>
              <a:rPr lang="en-US" sz="3200" b="1" dirty="0" smtClean="0"/>
            </a:br>
            <a:r>
              <a:rPr lang="en-US" sz="3200" b="1" dirty="0" smtClean="0"/>
              <a:t>Now for $49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39200" y="19812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3429000"/>
            <a:ext cx="30780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Sectors and stocks that</a:t>
            </a:r>
            <a:br>
              <a:rPr lang="en-US" sz="2000" b="1" dirty="0" smtClean="0"/>
            </a:br>
            <a:r>
              <a:rPr lang="en-US" sz="2000" b="1" dirty="0" smtClean="0"/>
              <a:t> will lead the market for</a:t>
            </a:r>
            <a:br>
              <a:rPr lang="en-US" sz="2000" b="1" dirty="0" smtClean="0"/>
            </a:br>
            <a:r>
              <a:rPr lang="en-US" sz="2000" b="1" dirty="0" smtClean="0"/>
              <a:t> the next 20 years</a:t>
            </a:r>
            <a:endParaRPr lang="en-US" sz="2000" b="1" dirty="0"/>
          </a:p>
        </p:txBody>
      </p:sp>
      <p:pic>
        <p:nvPicPr>
          <p:cNvPr id="8" name="Picture 7" descr="Roaring Twenties 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0"/>
            <a:ext cx="4648200" cy="600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508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Dips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waiting for the next real catalyst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iPhone 7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$14.5 billion Irish tax will be paid by US government, Sept 7 IPhone 7 announcement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524000"/>
            <a:ext cx="6578599" cy="498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 Big Cap Tech Leader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Mainstay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71600"/>
            <a:ext cx="6659113" cy="5041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 Imminent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3716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Epipen Hit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716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iShares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)-A Political Football in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Own for 2017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6654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big Value Play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 Regional Bank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Breakout Coming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entry point setting up on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conservative guidance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Isn’t Going Away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219200"/>
            <a:ext cx="6985000" cy="528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Mad Options Trader</a:t>
            </a:r>
            <a:endParaRPr lang="en-US" sz="32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646238"/>
            <a:ext cx="8229600" cy="4525962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 smtClean="0"/>
              <a:t>*Net Trading Profits are up 10% in August</a:t>
            </a:r>
            <a:r>
              <a:rPr lang="en-US" sz="2000" dirty="0"/>
              <a:t> </a:t>
            </a:r>
            <a:r>
              <a:rPr lang="en-US" sz="2000" dirty="0" smtClean="0"/>
              <a:t>on the weekly options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*Demand for the new $1,500 a year service will be overwhelming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*Get your upgrade order in now to avoid the</a:t>
            </a:r>
            <a:br>
              <a:rPr lang="en-US" sz="2000" dirty="0" smtClean="0"/>
            </a:br>
            <a:r>
              <a:rPr lang="en-US" sz="2000" dirty="0" smtClean="0"/>
              <a:t> month end crush</a:t>
            </a:r>
            <a:r>
              <a:rPr lang="en-US" sz="2000" dirty="0"/>
              <a:t> </a:t>
            </a:r>
            <a:r>
              <a:rPr lang="en-US" sz="2000" dirty="0" smtClean="0"/>
              <a:t>avoid service cut off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*Email Nancy in Customer support at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 smtClean="0">
                <a:hlinkClick r:id="rId2"/>
              </a:rPr>
              <a:t>support@madhedgefundtrader.com</a:t>
            </a:r>
            <a:r>
              <a:rPr lang="en-US" sz="2000" dirty="0" smtClean="0"/>
              <a:t> and put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b="1" dirty="0" smtClean="0"/>
              <a:t>MOT Upgrade” </a:t>
            </a:r>
            <a:r>
              <a:rPr lang="en-US" sz="2000" dirty="0" smtClean="0"/>
              <a:t>in the subject line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*Nancy will calculate a </a:t>
            </a:r>
            <a:r>
              <a:rPr lang="en-US" sz="2000" b="1" i="1" dirty="0" smtClean="0"/>
              <a:t>pro rata </a:t>
            </a:r>
            <a:r>
              <a:rPr lang="en-US" sz="2000" dirty="0" smtClean="0"/>
              <a:t>credit for</a:t>
            </a:r>
            <a:br>
              <a:rPr lang="en-US" sz="2000" dirty="0" smtClean="0"/>
            </a:br>
            <a:r>
              <a:rPr lang="en-US" sz="2000" dirty="0" smtClean="0"/>
              <a:t> the balance of your remaining subscription,</a:t>
            </a:r>
            <a:br>
              <a:rPr lang="en-US" sz="2000" dirty="0" smtClean="0"/>
            </a:br>
            <a:r>
              <a:rPr lang="en-US" sz="2000" dirty="0" smtClean="0"/>
              <a:t> and then bill you for your existing subscription</a:t>
            </a:r>
            <a:br>
              <a:rPr lang="en-US" sz="2000" dirty="0" smtClean="0"/>
            </a:br>
            <a:r>
              <a:rPr lang="en-US" sz="2000" dirty="0" smtClean="0"/>
              <a:t> + MOT</a:t>
            </a:r>
            <a:endParaRPr lang="en-US" sz="2000" dirty="0"/>
          </a:p>
        </p:txBody>
      </p:sp>
      <p:pic>
        <p:nvPicPr>
          <p:cNvPr id="4" name="Picture 3" descr="CME Flo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2819400"/>
            <a:ext cx="2513340" cy="37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468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Major Leader of the Rally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24000"/>
            <a:ext cx="6659113" cy="5041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European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Killed by Strong Yen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Finally Participates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192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 to the Races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430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-Thank You Stanley Fischer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0" y="1006475"/>
            <a:ext cx="8229600" cy="586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*Vice chairman Stanley Fischer puts two rate hikes this year on the table, giving the US dollar a new lease on life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Japanese yen now has put in a very convincing double top on the charts-sell rallies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*Outlook of negative rates for longer is pulling down the Euro, taking a run at new multi year lows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*Oil weakness gives Aussie (FXA) and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Loonie (FXC) a heart attack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*Chinese Yuan (CYB) holding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on mixed economic data,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rallying stocks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F121225MA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3400" y="3429000"/>
            <a:ext cx="469088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Rolling Over-Double Top is In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8/$97-100 put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99-102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371600"/>
            <a:ext cx="6680200" cy="505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597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Lows on Weakening Economy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Fading Economy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9/$112-$115 vertical bear put spread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447800"/>
            <a:ext cx="6558472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Oil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984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1905000"/>
            <a:ext cx="2279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Portland, Oregon </a:t>
            </a:r>
            <a:br>
              <a:rPr lang="en-US" sz="2000" b="1" dirty="0" smtClean="0"/>
            </a:br>
            <a:r>
              <a:rPr lang="en-US" sz="2000" b="1" dirty="0" smtClean="0"/>
              <a:t>September 16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953000" y="1905000"/>
            <a:ext cx="2673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Incline Village, Nevada</a:t>
            </a:r>
            <a:br>
              <a:rPr lang="en-US" sz="1800" b="1" dirty="0" smtClean="0"/>
            </a:br>
            <a:r>
              <a:rPr lang="en-US" sz="1800" b="1" dirty="0" smtClean="0"/>
              <a:t>October 7</a:t>
            </a:r>
            <a:endParaRPr lang="en-US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743200"/>
            <a:ext cx="2934940" cy="373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819400"/>
            <a:ext cx="4289898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1226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371600"/>
            <a:ext cx="6256547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-Leaving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Peak Demand Season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0" y="11430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*All US storage is now full at 521 million barrels, up 14% YOY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*Iran making “freezing” noises, helping prices further, unofficial OPEC meeting in Algiers in 3 weeks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*Angola replaces Nigeria as Africa’s largest oil prices as rebels impair production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*Cease fire in Nigeria puts oil back in the penalty box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*Higher prices are bring drillers back into share, who can break even at $40/barrel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Natural gas surpassing coal as a power</a:t>
            </a:r>
            <a:br>
              <a:rPr lang="en-US" sz="1600" dirty="0" smtClean="0"/>
            </a:br>
            <a:r>
              <a:rPr lang="en-US" sz="1600" dirty="0" smtClean="0"/>
              <a:t>source for the first time at 33% of total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*Baker-Hughes US oil rig count down -2 to 489,</a:t>
            </a:r>
            <a:br>
              <a:rPr lang="en-US" sz="1600" dirty="0" smtClean="0"/>
            </a:br>
            <a:r>
              <a:rPr lang="en-US" sz="1600" dirty="0" smtClean="0"/>
              <a:t>first break in months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*Oil now stuck in $40-$52 range,</a:t>
            </a:r>
            <a:br>
              <a:rPr lang="en-US" sz="1600" dirty="0" smtClean="0"/>
            </a:br>
            <a:r>
              <a:rPr lang="en-US" sz="1600" dirty="0" smtClean="0"/>
              <a:t>a break takes us to $35 quickly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Run-out-of-g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4114800"/>
            <a:ext cx="3674894" cy="2438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utlet-graph-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228600"/>
            <a:ext cx="762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55632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8-25 at 7.18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762000"/>
            <a:ext cx="82423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43064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Miles Traveled back up to 1998 Levels</a:t>
            </a:r>
            <a:endParaRPr lang="en-US" sz="2800" b="1" dirty="0"/>
          </a:p>
        </p:txBody>
      </p:sp>
      <p:pic>
        <p:nvPicPr>
          <p:cNvPr id="4" name="Picture 3" descr="miles-traveled-CNP16OV-adjus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95400"/>
            <a:ext cx="7170420" cy="52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7308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Glut Returns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0"/>
            <a:ext cx="7416800" cy="561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6759755" cy="5118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8.89% Yield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1959114"/>
            <a:ext cx="2450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San Francisco, CA</a:t>
            </a:r>
            <a:br>
              <a:rPr lang="en-US" sz="2000" b="1" dirty="0" smtClean="0"/>
            </a:br>
            <a:r>
              <a:rPr lang="en-US" sz="2000" b="1" dirty="0" smtClean="0"/>
              <a:t>October 21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971800"/>
            <a:ext cx="4481286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1200" y="1981200"/>
            <a:ext cx="2508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Las Vegas, Nevada</a:t>
            </a:r>
            <a:br>
              <a:rPr lang="en-US" sz="2000" b="1" dirty="0" smtClean="0"/>
            </a:br>
            <a:r>
              <a:rPr lang="en-US" sz="2000" b="1" dirty="0" smtClean="0"/>
              <a:t>November 18</a:t>
            </a:r>
            <a:endParaRPr lang="en-US" sz="2000" b="1" dirty="0"/>
          </a:p>
        </p:txBody>
      </p:sp>
      <p:pic>
        <p:nvPicPr>
          <p:cNvPr id="8" name="Picture 7" descr="Welcome-to-Las-Veg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2971800"/>
            <a:ext cx="3658684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0301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ividend is Not Enough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43000"/>
            <a:ext cx="6759755" cy="5118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990600"/>
            <a:ext cx="6807200" cy="515402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-Bumping Against 2016 Highs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066800"/>
            <a:ext cx="6776528" cy="5130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Copper-Capped on Over Supply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-Rate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Rise Buzz Kill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4294967295"/>
          </p:nvPr>
        </p:nvSpPr>
        <p:spPr>
          <a:xfrm>
            <a:off x="0" y="990600"/>
            <a:ext cx="7924800" cy="5135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*Fed talk of rate hikes takes the sizzle out of gold, as rising rates increase the real cost of ownership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*Hawkish Fed talk brings gold meltdown, (GDX) takes the biggest hit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*Venezuela still leaning heavily on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ever gold run up to $1,350, but will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soon run out of reserves, down from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$16 to $12 billion in a year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*Looking to buy on a bigger dip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*If Fed fails to raise rates in September,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look for a new big leg up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DSCN037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2895600"/>
            <a:ext cx="3526965" cy="3505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6659113" cy="5041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43000"/>
            <a:ext cx="6575245" cy="4978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838200"/>
            <a:ext cx="6776528" cy="5130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-Major New Lows!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09600" y="12192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*Enormous</a:t>
            </a:r>
            <a:r>
              <a:rPr lang="en-US" sz="1800" i="0" u="none" strike="noStrike" cap="none" dirty="0" smtClean="0">
                <a:sym typeface="Arial"/>
              </a:rPr>
              <a:t> crop forecasts break all ags to new multiyear lows</a:t>
            </a:r>
            <a:r>
              <a:rPr lang="en-US" sz="1800" dirty="0" smtClean="0"/>
              <a:t>, with wheat at a 10 year low!</a:t>
            </a:r>
            <a:br>
              <a:rPr lang="en-US" sz="1800" dirty="0" smtClean="0"/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*Perfect</a:t>
            </a:r>
            <a:r>
              <a:rPr lang="en-US" sz="1800" i="0" u="none" strike="noStrike" cap="none" dirty="0" smtClean="0">
                <a:sym typeface="Arial"/>
              </a:rPr>
              <a:t> weather pouring gasoline on the fire</a:t>
            </a: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*Financial</a:t>
            </a:r>
            <a:r>
              <a:rPr lang="en-US" sz="1800" i="0" u="none" strike="noStrike" cap="none" dirty="0" smtClean="0">
                <a:sym typeface="Arial"/>
              </a:rPr>
              <a:t> stress in the Midwest is rising, with many regional banks at risk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*Huge carry over crop threaten to spill falling prices into 2017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*(AGU) + (POT) merger talks typical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on a long term bottom</a:t>
            </a: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dirty="0" smtClean="0"/>
              <a:t>*No trade, there are NO fish to fry</a:t>
            </a:r>
            <a:br>
              <a:rPr lang="en-US" sz="1800" dirty="0" smtClean="0"/>
            </a:br>
            <a:r>
              <a:rPr lang="en-US" sz="1800" dirty="0" smtClean="0"/>
              <a:t>to low to initiate new shorts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*My main job here is to keep traders</a:t>
            </a:r>
            <a:br>
              <a:rPr lang="en-US" sz="1800" dirty="0" smtClean="0"/>
            </a:br>
            <a:r>
              <a:rPr lang="en-US" sz="1800" dirty="0" smtClean="0"/>
              <a:t>away from this sector this year, and</a:t>
            </a:r>
            <a:br>
              <a:rPr lang="en-US" sz="1800" dirty="0" smtClean="0"/>
            </a:br>
            <a:r>
              <a:rPr lang="en-US" sz="1800" dirty="0" smtClean="0"/>
              <a:t>that approach has worked one more time</a:t>
            </a: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endParaRPr lang="en-US" sz="1800" b="0" i="0" u="none" strike="noStrike" cap="none" baseline="0" dirty="0" smtClean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tj201310012142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5005" y="3987800"/>
            <a:ext cx="3748795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8937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Still</a:t>
            </a:r>
            <a:r>
              <a:rPr lang="en-U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Beating the Dow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4294967295"/>
          </p:nvPr>
        </p:nvSpPr>
        <p:spPr>
          <a:xfrm>
            <a:off x="304800" y="1646238"/>
            <a:ext cx="7239000" cy="4373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1.23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0.67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+4.50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4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+6.76% 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-2.42%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11.99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-2.10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*October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-6.19%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+4.38%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*November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-0.56%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-4.94%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+12.51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5.9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20.19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204.19%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35.35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1752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678024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8-24 at 10.42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609600"/>
            <a:ext cx="6814158" cy="559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96199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Potash (POT)- Up 16% in One day</a:t>
            </a:r>
            <a:endParaRPr lang="en-US" sz="2400" b="1" dirty="0"/>
          </a:p>
        </p:txBody>
      </p:sp>
      <p:pic>
        <p:nvPicPr>
          <p:cNvPr id="4" name="Picture 3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295400"/>
            <a:ext cx="6744413" cy="510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54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066800"/>
            <a:ext cx="7188200" cy="54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781828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0504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Longer the Sole Survivor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66800"/>
            <a:ext cx="7112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7928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Is the Bubble Here?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4294967295"/>
          </p:nvPr>
        </p:nvSpPr>
        <p:spPr>
          <a:xfrm>
            <a:off x="0" y="762000"/>
            <a:ext cx="8229600" cy="5821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*Rocketing prices in major markets raise the prospects of a return of a real estate bubble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*Shortage of supply is driving prices 5%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higher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than the inflation rate, is most homeowners best investment of 2016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July New Home Sales (signed contracts)  up a huge 12.4% to 654,000, highest since 2007, high end new homes biggest sellers, July Existing Home Sales up +3.2%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*Negative home equity rate drops from 30% to 12% in 5 years, to 5.9 million homes. West coast cities have the lowest, Chicago and Las Vegas the highest.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*July Median home sales price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drops to 294,000 from 296,000 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*Only 4.7 months of home supply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on the market, anything under 5.0 is tight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Case Shiller -0.1% to 5.1% YOY,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second month in a row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05092012_Housing_Bubble_artic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267200"/>
            <a:ext cx="4064000" cy="2286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Portland, Seattle, Denver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Case-Shiller-City-Composite-Index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5" y="12992"/>
            <a:ext cx="9098506" cy="660891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General Growth Properties (GGP)</a:t>
            </a:r>
            <a:br>
              <a:rPr lang="en-US" sz="2800" dirty="0" smtClean="0"/>
            </a:br>
            <a:r>
              <a:rPr lang="en-US" sz="2000" dirty="0" smtClean="0"/>
              <a:t>Yield Play Profit Taking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71600"/>
            <a:ext cx="6883400" cy="521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</a:t>
            </a:r>
            <a:br>
              <a:rPr lang="en-US" sz="1800" dirty="0" smtClean="0"/>
            </a:br>
            <a:r>
              <a:rPr lang="en-US" sz="1800" dirty="0" smtClean="0"/>
              <a:t>Another Big Brexit Winner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954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4294967295"/>
          </p:nvPr>
        </p:nvSpPr>
        <p:spPr>
          <a:xfrm>
            <a:off x="0" y="2255838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stand aside-wait for a big dip to buy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b="1" i="1" dirty="0" smtClean="0">
                <a:latin typeface="Calibri"/>
                <a:ea typeface="Calibri"/>
                <a:cs typeface="Calibri"/>
                <a:sym typeface="Calibri"/>
              </a:rPr>
              <a:t>sell rallies on rate rise risk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dips long term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sell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Yen and Euro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on rallies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dips</a:t>
            </a: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after Fed meets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 short spikes over $25, buy dips to $12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the homebuilders LT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8006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45356" y="540603"/>
            <a:ext cx="6713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Keeping a Small Tactical Book and Taking Profits Quickly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943600" y="2514600"/>
            <a:ext cx="20229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Expiration P&amp;L</a:t>
            </a:r>
            <a:br>
              <a:rPr lang="en-US" sz="2000" b="1" dirty="0" smtClean="0"/>
            </a:br>
            <a:r>
              <a:rPr lang="en-US" sz="2000" b="1" dirty="0" smtClean="0"/>
              <a:t>16.63%</a:t>
            </a:r>
            <a:br>
              <a:rPr lang="en-US" sz="2000" b="1" dirty="0" smtClean="0"/>
            </a:br>
            <a:endParaRPr lang="en-US" sz="2000" b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66509016"/>
              </p:ext>
            </p:extLst>
          </p:nvPr>
        </p:nvGraphicFramePr>
        <p:xfrm>
          <a:off x="5562600" y="3048000"/>
          <a:ext cx="3152774" cy="3457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10746112"/>
              </p:ext>
            </p:extLst>
          </p:nvPr>
        </p:nvGraphicFramePr>
        <p:xfrm>
          <a:off x="685800" y="1828800"/>
          <a:ext cx="3600197" cy="4525972"/>
        </p:xfrm>
        <a:graphic>
          <a:graphicData uri="http://schemas.openxmlformats.org/drawingml/2006/table">
            <a:tbl>
              <a:tblPr/>
              <a:tblGrid>
                <a:gridCol w="2592142"/>
                <a:gridCol w="1008055"/>
              </a:tblGrid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Model Trading Book</a:t>
                      </a: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Asset Class Breakdown</a:t>
                      </a: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Adjusted Basis</a:t>
                      </a: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position</a:t>
                      </a: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endParaRPr lang="en-US" sz="1300" b="0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(TLT) 9/$143-$146 put spread</a:t>
                      </a: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(TLT) 9/$142-$145 put spread</a:t>
                      </a: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(VXX) 9/$30-$33 call spread</a:t>
                      </a: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-30.00%</a:t>
                      </a:r>
                    </a:p>
                  </a:txBody>
                  <a:tcPr marL="6858" marR="6858" marT="6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buy lunch tickets, please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http://members.madhedgefundtrader</a:t>
            </a:r>
            <a:b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</a:b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.com/category/luncheons/usa/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select the city of your choice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 14,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5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0" y="1371600"/>
            <a:ext cx="3048000" cy="398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dirty="0" smtClean="0"/>
              <a:t>Being Cautiously Opportunistic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752600"/>
            <a:ext cx="8229600" cy="4525963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*Starting to take small </a:t>
            </a:r>
            <a:r>
              <a:rPr lang="en-US" sz="1800" dirty="0" smtClean="0">
                <a:solidFill>
                  <a:schemeClr val="tx1"/>
                </a:solidFill>
              </a:rPr>
              <a:t>short </a:t>
            </a:r>
            <a:r>
              <a:rPr lang="en-US" sz="1800" dirty="0" smtClean="0">
                <a:solidFill>
                  <a:schemeClr val="tx1"/>
                </a:solidFill>
              </a:rPr>
              <a:t>dated front month positions against the most extreme moves, avoiding the risk of far month long dated positions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*Taking quick profits as long as markets are stuck in an historically narrow range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*Buy “RISK ON” assets on every substantial dip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*Markets on hold ahead of Friday August Nonfarm 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Payroll and a 3 day Labor Day weekend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*The game from here on is to position yourself for 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a pre/post US presidential election stock melt up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and a global risk on rally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*Buy the September dip before or after Sept 20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Fed meeting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 descr="IMG_4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600" y="3330212"/>
            <a:ext cx="2563869" cy="32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75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13757</TotalTime>
  <Words>676</Words>
  <Application>Microsoft Office PowerPoint</Application>
  <PresentationFormat>On-screen Show (4:3)</PresentationFormat>
  <Paragraphs>118</Paragraphs>
  <Slides>80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The Mad Hedge Fund Trader “Calm Before the Storm”</vt:lpstr>
      <vt:lpstr>Slide 1</vt:lpstr>
      <vt:lpstr>Slide 2</vt:lpstr>
      <vt:lpstr>Mad Options Trader</vt:lpstr>
      <vt:lpstr>MHFT Global Strategy Luncheons Buy tickets at www.madhedgefundtrader.com </vt:lpstr>
      <vt:lpstr>MHFT Global Strategy Luncheons Buy tickets at www.madhedgefundtrader.com </vt:lpstr>
      <vt:lpstr>Trade Alert Performance Still Beating the Dow</vt:lpstr>
      <vt:lpstr>Slide 7</vt:lpstr>
      <vt:lpstr> The Method to My Madness Being Cautiously Opportunistic</vt:lpstr>
      <vt:lpstr>Paid Subscriber Trailing 12 Month Audited Return +20.85%- At All Time Highs</vt:lpstr>
      <vt:lpstr>Slide 10</vt:lpstr>
      <vt:lpstr>Short Term Strategy Outlook</vt:lpstr>
      <vt:lpstr>Lower End of Greed Range 80 to 64 CNN Fear and Greed Index</vt:lpstr>
      <vt:lpstr>The Global Economy-Choppy</vt:lpstr>
      <vt:lpstr>Weekly Jobless Claims –The Most Important Statistic  1,000 to 261,000-Lowest since 1973! The Downtrend Lives!-Show Me the Recession!</vt:lpstr>
      <vt:lpstr>Bonds-Fed Takes Away the Punch Bowl</vt:lpstr>
      <vt:lpstr>Ten Year Treasury Yield ($TNX) 1.57% Coiling for an Upside Breakout?</vt:lpstr>
      <vt:lpstr>Ten Year Treasury ETF (TLT) 1.56% The Rate Fear Trade-Expires before next Fed meeting  long 9/$143-$146 vertical bear put spread  long 9/$142-$145 vertical bear put spread </vt:lpstr>
      <vt:lpstr>Junk Bonds (HYG) 6.33% Yield A Great Risk Coincident Indicator-”RISK ON” means new highs, buy all dips</vt:lpstr>
      <vt:lpstr>2X Short Treasuries (TBT)-Base Building</vt:lpstr>
      <vt:lpstr>Emerging Market Debt (ELD) 5.75% Yield- </vt:lpstr>
      <vt:lpstr>Municipal Bonds (MUB)-1.21% yield-New High  Mix of AAA, AA, and A rated bonds-flight to safety</vt:lpstr>
      <vt:lpstr>Stocks-Calm Before the Storm</vt:lpstr>
      <vt:lpstr>S&amp;P 500-Flat Line </vt:lpstr>
      <vt:lpstr> Dow Average-New Highs </vt:lpstr>
      <vt:lpstr> Russell 2000 (IWM)- </vt:lpstr>
      <vt:lpstr>NASDAQ (QQQ)- FANG is Taking a Break</vt:lpstr>
      <vt:lpstr>(VIX)-Bouncing Off a Decade Low</vt:lpstr>
      <vt:lpstr>iPath S&amp;P 500 VIX Short Term Futures ETN (VXX) long the 9/$30-$33 vertical bull call spread</vt:lpstr>
      <vt:lpstr>Apple (AAPL) –Buy the Dips Back to waiting for the next real catalyst-the iPhone 7 $14.5 billion Irish tax will be paid by US government, Sept 7 IPhone 7 announcement</vt:lpstr>
      <vt:lpstr>Microsoft (MSFT) The New Big Cap Tech Leader</vt:lpstr>
      <vt:lpstr>Facebook (FB)-  </vt:lpstr>
      <vt:lpstr>Industrials Sector SPDR (XLI)-Dow Mainstay (GE), (MMM), (UNP), (UTX), (BA), (HON)</vt:lpstr>
      <vt:lpstr>Transports Sector SPDR (XTN)-Upside Breakout Imminent (ALGT),  (ALK), (JBLU), (LUV), (CHRW), (DAL) </vt:lpstr>
      <vt:lpstr>Health Care Sector SPDR (XLV), (RXL) (JNJ), (PFE), (MRK), (GILD), (ACT), (AMGN) The Epipen Hit</vt:lpstr>
      <vt:lpstr>Biotech iShares (IBB)-A Political Football in 2016 Own for 2017  </vt:lpstr>
      <vt:lpstr>Financial Select SPDR (XLF)-A big Value Play (BLK/B), (WFC), (JPM), (BAC), (C), (GS) </vt:lpstr>
      <vt:lpstr>KRE Regional Bank ETF (KRE)- Breakout Coming   </vt:lpstr>
      <vt:lpstr>Palo Alto Networks (PANW)- another entry point setting up on conservative guidance-Hacking Isn’t Going Away</vt:lpstr>
      <vt:lpstr>Consumer Discretionary SPDR (XLY) (DIS), (AMZN), (HD), (CMCSA), (MCD), (SBUX) A Major Leader of the Rally</vt:lpstr>
      <vt:lpstr>Europe Hedged Equity (HEDJ)-Hedged European Equity </vt:lpstr>
      <vt:lpstr>Japan (DXJ)-Hedged Japan Equity Killed by Strong Yen</vt:lpstr>
      <vt:lpstr> China ($SSEC)- China Finally Participates</vt:lpstr>
      <vt:lpstr> Emerging Markets (EEM)- Off to the Races</vt:lpstr>
      <vt:lpstr>Foreign Currencies-Thank You Stanley Fischer</vt:lpstr>
      <vt:lpstr>Japanese Yen (FXY)-Rolling Over-Double Top is In took profits on long the 8/$97-100 put spread took profits on long the 9/$99-102 put spread </vt:lpstr>
      <vt:lpstr>British Pound (FXB)-New Lows on Weakening Economy   </vt:lpstr>
      <vt:lpstr>   Euro ($XEU), (FXE), (EUO)- Fading Economy took profits on long the 9/$112-$115 vertical bear put spread </vt:lpstr>
      <vt:lpstr>Canadian Dollar (FXC)-Weak Oil Hit   </vt:lpstr>
      <vt:lpstr>Emerging Market Currencies (CEW)   </vt:lpstr>
      <vt:lpstr>Chinese Yuan- (CYB)-</vt:lpstr>
      <vt:lpstr>Energy-Leaving Peak Demand Season</vt:lpstr>
      <vt:lpstr>Slide 52</vt:lpstr>
      <vt:lpstr>Slide 53</vt:lpstr>
      <vt:lpstr>Miles Traveled back up to 1998 Levels</vt:lpstr>
      <vt:lpstr>Oil-The Glut Returns</vt:lpstr>
      <vt:lpstr>United States Oil Fund (USO) </vt:lpstr>
      <vt:lpstr>Energy Select Sector SPDR (XLE) (XOM), (CVX), (SLB), (KMI), (EOG), (COP) </vt:lpstr>
      <vt:lpstr>Alerian MLP ETF (AMLP)- 8.89% Yield Basket Approach is the Only Safe Play here</vt:lpstr>
      <vt:lpstr>Exxon (XOM)-Dividend is Not Enough</vt:lpstr>
      <vt:lpstr>Occidental Petroleum (OXY)-  </vt:lpstr>
      <vt:lpstr>Natural Gas (UNG)-Bumping Against 2016 Highs</vt:lpstr>
      <vt:lpstr> Copper-Capped on Over Supply </vt:lpstr>
      <vt:lpstr>Precious Metals-Rate Rise Buzz Kill</vt:lpstr>
      <vt:lpstr>Gold (GLD)-Buy Dips </vt:lpstr>
      <vt:lpstr>Market Vectors Gold Miners ETF- (GDX) </vt:lpstr>
      <vt:lpstr>Silver (SLV)-</vt:lpstr>
      <vt:lpstr>Silver Miners (SIL)-</vt:lpstr>
      <vt:lpstr>Agriculture-Major New Lows!</vt:lpstr>
      <vt:lpstr>Slide 69</vt:lpstr>
      <vt:lpstr>Potash (POT)- Up 16% in One day</vt:lpstr>
      <vt:lpstr>(CORN) – New Lows!</vt:lpstr>
      <vt:lpstr>(WEAT) New Lows!</vt:lpstr>
      <vt:lpstr>(SOYB) No Longer the Sole Survivor</vt:lpstr>
      <vt:lpstr>Real Estate-Is the Bubble Here?</vt:lpstr>
      <vt:lpstr>April S&amp;P 500/Case–Shiller Home Price Index +5.0% YOY, Portland, Seattle, Denver leaders</vt:lpstr>
      <vt:lpstr>General Growth Properties (GGP) Yield Play Profit Taking</vt:lpstr>
      <vt:lpstr>US Home Construction Index (ITB) (DHI), (LEN), (PHM), (TOL), (NVR)  Another Big Brexit Winner  </vt:lpstr>
      <vt:lpstr>Trade Sheet So What Do We Do About All This?</vt:lpstr>
      <vt:lpstr> To buy lunch tickets, please click  http://members.madhedgefundtrader .com/category/luncheons/usa/ and select the city of your choice  Next Strategy Webinar  12:00 EST Wednesday, September 14, 2016  San Francisco, CA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2994</cp:revision>
  <cp:lastPrinted>2015-11-22T19:21:27Z</cp:lastPrinted>
  <dcterms:created xsi:type="dcterms:W3CDTF">2015-02-05T17:12:57Z</dcterms:created>
  <dcterms:modified xsi:type="dcterms:W3CDTF">2016-08-31T16:52:08Z</dcterms:modified>
</cp:coreProperties>
</file>