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644" r:id="rId3"/>
    <p:sldId id="618" r:id="rId4"/>
    <p:sldId id="604" r:id="rId5"/>
    <p:sldId id="605" r:id="rId6"/>
    <p:sldId id="606" r:id="rId7"/>
    <p:sldId id="607" r:id="rId8"/>
    <p:sldId id="648" r:id="rId9"/>
    <p:sldId id="651" r:id="rId10"/>
    <p:sldId id="608" r:id="rId11"/>
    <p:sldId id="647" r:id="rId12"/>
    <p:sldId id="266" r:id="rId13"/>
    <p:sldId id="267" r:id="rId14"/>
    <p:sldId id="279" r:id="rId15"/>
    <p:sldId id="281" r:id="rId16"/>
    <p:sldId id="631" r:id="rId17"/>
    <p:sldId id="282" r:id="rId18"/>
    <p:sldId id="570" r:id="rId19"/>
    <p:sldId id="283" r:id="rId20"/>
    <p:sldId id="285" r:id="rId21"/>
    <p:sldId id="603" r:id="rId22"/>
    <p:sldId id="632" r:id="rId23"/>
    <p:sldId id="562" r:id="rId24"/>
    <p:sldId id="505" r:id="rId25"/>
    <p:sldId id="563" r:id="rId26"/>
    <p:sldId id="613" r:id="rId27"/>
    <p:sldId id="614" r:id="rId28"/>
    <p:sldId id="289" r:id="rId29"/>
    <p:sldId id="481" r:id="rId30"/>
    <p:sldId id="290" r:id="rId31"/>
    <p:sldId id="291" r:id="rId32"/>
    <p:sldId id="528" r:id="rId33"/>
    <p:sldId id="522" r:id="rId34"/>
    <p:sldId id="336" r:id="rId35"/>
    <p:sldId id="295" r:id="rId36"/>
    <p:sldId id="501" r:id="rId37"/>
    <p:sldId id="482" r:id="rId38"/>
    <p:sldId id="539" r:id="rId39"/>
    <p:sldId id="652" r:id="rId40"/>
    <p:sldId id="654" r:id="rId41"/>
    <p:sldId id="659" r:id="rId42"/>
    <p:sldId id="655" r:id="rId43"/>
    <p:sldId id="656" r:id="rId44"/>
    <p:sldId id="657" r:id="rId45"/>
    <p:sldId id="658" r:id="rId46"/>
    <p:sldId id="531" r:id="rId47"/>
    <p:sldId id="622" r:id="rId48"/>
    <p:sldId id="558" r:id="rId49"/>
    <p:sldId id="532" r:id="rId50"/>
    <p:sldId id="533" r:id="rId51"/>
    <p:sldId id="534" r:id="rId52"/>
    <p:sldId id="546" r:id="rId53"/>
    <p:sldId id="536" r:id="rId54"/>
    <p:sldId id="309" r:id="rId55"/>
    <p:sldId id="388" r:id="rId56"/>
    <p:sldId id="312" r:id="rId57"/>
    <p:sldId id="380" r:id="rId58"/>
    <p:sldId id="529" r:id="rId59"/>
    <p:sldId id="369" r:id="rId60"/>
    <p:sldId id="370" r:id="rId61"/>
    <p:sldId id="313" r:id="rId62"/>
    <p:sldId id="315" r:id="rId63"/>
    <p:sldId id="628" r:id="rId64"/>
    <p:sldId id="319" r:id="rId65"/>
    <p:sldId id="320" r:id="rId66"/>
    <p:sldId id="322" r:id="rId67"/>
    <p:sldId id="650" r:id="rId68"/>
    <p:sldId id="323" r:id="rId69"/>
    <p:sldId id="324" r:id="rId70"/>
    <p:sldId id="587" r:id="rId71"/>
    <p:sldId id="641" r:id="rId72"/>
    <p:sldId id="589" r:id="rId73"/>
    <p:sldId id="590" r:id="rId74"/>
    <p:sldId id="331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8" autoAdjust="0"/>
    <p:restoredTop sz="94660"/>
  </p:normalViewPr>
  <p:slideViewPr>
    <p:cSldViewPr>
      <p:cViewPr varScale="1">
        <p:scale>
          <a:sx n="70" d="100"/>
          <a:sy n="70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osition%20Sheet%2020170130%20cop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erformance%20%202017013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erformance%20%20201701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Sheet1!$B$21:$B$22</c:f>
              <c:numCache>
                <c:formatCode>0.00%</c:formatCode>
                <c:ptCount val="2"/>
                <c:pt idx="0">
                  <c:v>-0.1</c:v>
                </c:pt>
                <c:pt idx="1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Sheet1!$D$1277:$D$1528</c:f>
              <c:numCache>
                <c:formatCode>m/d/yy</c:formatCode>
                <c:ptCount val="252"/>
                <c:pt idx="0">
                  <c:v>42398</c:v>
                </c:pt>
                <c:pt idx="1">
                  <c:v>42401</c:v>
                </c:pt>
                <c:pt idx="2">
                  <c:v>42402</c:v>
                </c:pt>
                <c:pt idx="3">
                  <c:v>42403</c:v>
                </c:pt>
                <c:pt idx="4">
                  <c:v>42404</c:v>
                </c:pt>
                <c:pt idx="5">
                  <c:v>42405</c:v>
                </c:pt>
                <c:pt idx="6">
                  <c:v>42408</c:v>
                </c:pt>
                <c:pt idx="7">
                  <c:v>42409</c:v>
                </c:pt>
                <c:pt idx="8">
                  <c:v>42410</c:v>
                </c:pt>
                <c:pt idx="9">
                  <c:v>42411</c:v>
                </c:pt>
                <c:pt idx="10">
                  <c:v>42412</c:v>
                </c:pt>
                <c:pt idx="11">
                  <c:v>42416</c:v>
                </c:pt>
                <c:pt idx="12">
                  <c:v>42417</c:v>
                </c:pt>
                <c:pt idx="13">
                  <c:v>42418</c:v>
                </c:pt>
                <c:pt idx="14">
                  <c:v>42419</c:v>
                </c:pt>
                <c:pt idx="15">
                  <c:v>42422</c:v>
                </c:pt>
                <c:pt idx="16">
                  <c:v>42423</c:v>
                </c:pt>
                <c:pt idx="17">
                  <c:v>42424</c:v>
                </c:pt>
                <c:pt idx="18">
                  <c:v>42425</c:v>
                </c:pt>
                <c:pt idx="19">
                  <c:v>42426</c:v>
                </c:pt>
                <c:pt idx="20">
                  <c:v>42429</c:v>
                </c:pt>
                <c:pt idx="21">
                  <c:v>42430</c:v>
                </c:pt>
                <c:pt idx="22">
                  <c:v>42431</c:v>
                </c:pt>
                <c:pt idx="23">
                  <c:v>42432</c:v>
                </c:pt>
                <c:pt idx="24">
                  <c:v>42433</c:v>
                </c:pt>
                <c:pt idx="25">
                  <c:v>42436</c:v>
                </c:pt>
                <c:pt idx="26">
                  <c:v>42437</c:v>
                </c:pt>
                <c:pt idx="27">
                  <c:v>42438</c:v>
                </c:pt>
                <c:pt idx="28">
                  <c:v>42439</c:v>
                </c:pt>
                <c:pt idx="29">
                  <c:v>42440</c:v>
                </c:pt>
                <c:pt idx="30">
                  <c:v>42443</c:v>
                </c:pt>
                <c:pt idx="31">
                  <c:v>42444</c:v>
                </c:pt>
                <c:pt idx="32">
                  <c:v>42445</c:v>
                </c:pt>
                <c:pt idx="33">
                  <c:v>42446</c:v>
                </c:pt>
                <c:pt idx="34">
                  <c:v>42447</c:v>
                </c:pt>
                <c:pt idx="35">
                  <c:v>42450</c:v>
                </c:pt>
                <c:pt idx="36">
                  <c:v>42451</c:v>
                </c:pt>
                <c:pt idx="37">
                  <c:v>42452</c:v>
                </c:pt>
                <c:pt idx="38">
                  <c:v>42453</c:v>
                </c:pt>
                <c:pt idx="39">
                  <c:v>42457</c:v>
                </c:pt>
                <c:pt idx="40">
                  <c:v>42458</c:v>
                </c:pt>
                <c:pt idx="41">
                  <c:v>42459</c:v>
                </c:pt>
                <c:pt idx="42">
                  <c:v>42460</c:v>
                </c:pt>
                <c:pt idx="43">
                  <c:v>42461</c:v>
                </c:pt>
                <c:pt idx="44">
                  <c:v>42464</c:v>
                </c:pt>
                <c:pt idx="45">
                  <c:v>42465</c:v>
                </c:pt>
                <c:pt idx="46">
                  <c:v>42466</c:v>
                </c:pt>
                <c:pt idx="47">
                  <c:v>42467</c:v>
                </c:pt>
                <c:pt idx="48">
                  <c:v>42468</c:v>
                </c:pt>
                <c:pt idx="49">
                  <c:v>42471</c:v>
                </c:pt>
                <c:pt idx="50">
                  <c:v>42472</c:v>
                </c:pt>
                <c:pt idx="51">
                  <c:v>42473</c:v>
                </c:pt>
                <c:pt idx="52">
                  <c:v>42474</c:v>
                </c:pt>
                <c:pt idx="53">
                  <c:v>42475</c:v>
                </c:pt>
                <c:pt idx="54">
                  <c:v>42478</c:v>
                </c:pt>
                <c:pt idx="55">
                  <c:v>42479</c:v>
                </c:pt>
                <c:pt idx="56">
                  <c:v>42480</c:v>
                </c:pt>
                <c:pt idx="57">
                  <c:v>42481</c:v>
                </c:pt>
                <c:pt idx="58">
                  <c:v>42482</c:v>
                </c:pt>
                <c:pt idx="59">
                  <c:v>42485</c:v>
                </c:pt>
                <c:pt idx="60">
                  <c:v>42486</c:v>
                </c:pt>
                <c:pt idx="61">
                  <c:v>42487</c:v>
                </c:pt>
                <c:pt idx="62">
                  <c:v>42488</c:v>
                </c:pt>
                <c:pt idx="63">
                  <c:v>42489</c:v>
                </c:pt>
                <c:pt idx="64">
                  <c:v>42492</c:v>
                </c:pt>
                <c:pt idx="65">
                  <c:v>42493</c:v>
                </c:pt>
                <c:pt idx="66">
                  <c:v>42494</c:v>
                </c:pt>
                <c:pt idx="67">
                  <c:v>42495</c:v>
                </c:pt>
                <c:pt idx="68">
                  <c:v>42496</c:v>
                </c:pt>
                <c:pt idx="69">
                  <c:v>42499</c:v>
                </c:pt>
                <c:pt idx="70">
                  <c:v>42500</c:v>
                </c:pt>
                <c:pt idx="71">
                  <c:v>42501</c:v>
                </c:pt>
                <c:pt idx="72">
                  <c:v>42502</c:v>
                </c:pt>
                <c:pt idx="73">
                  <c:v>42503</c:v>
                </c:pt>
                <c:pt idx="74">
                  <c:v>42506</c:v>
                </c:pt>
                <c:pt idx="75">
                  <c:v>42507</c:v>
                </c:pt>
                <c:pt idx="76">
                  <c:v>42508</c:v>
                </c:pt>
                <c:pt idx="77">
                  <c:v>42509</c:v>
                </c:pt>
                <c:pt idx="78">
                  <c:v>42510</c:v>
                </c:pt>
                <c:pt idx="79">
                  <c:v>42513</c:v>
                </c:pt>
                <c:pt idx="80">
                  <c:v>42514</c:v>
                </c:pt>
                <c:pt idx="81">
                  <c:v>42515</c:v>
                </c:pt>
                <c:pt idx="82">
                  <c:v>42516</c:v>
                </c:pt>
                <c:pt idx="83">
                  <c:v>42517</c:v>
                </c:pt>
                <c:pt idx="84">
                  <c:v>42521</c:v>
                </c:pt>
                <c:pt idx="85">
                  <c:v>42522</c:v>
                </c:pt>
                <c:pt idx="86">
                  <c:v>42523</c:v>
                </c:pt>
                <c:pt idx="87">
                  <c:v>42524</c:v>
                </c:pt>
                <c:pt idx="88">
                  <c:v>42527</c:v>
                </c:pt>
                <c:pt idx="89">
                  <c:v>42528</c:v>
                </c:pt>
                <c:pt idx="90">
                  <c:v>42529</c:v>
                </c:pt>
                <c:pt idx="91">
                  <c:v>42530</c:v>
                </c:pt>
                <c:pt idx="92">
                  <c:v>42531</c:v>
                </c:pt>
                <c:pt idx="93">
                  <c:v>42534</c:v>
                </c:pt>
                <c:pt idx="94">
                  <c:v>42535</c:v>
                </c:pt>
                <c:pt idx="95">
                  <c:v>42536</c:v>
                </c:pt>
                <c:pt idx="96">
                  <c:v>42537</c:v>
                </c:pt>
                <c:pt idx="97">
                  <c:v>42538</c:v>
                </c:pt>
                <c:pt idx="98">
                  <c:v>42541</c:v>
                </c:pt>
                <c:pt idx="99">
                  <c:v>42542</c:v>
                </c:pt>
                <c:pt idx="100">
                  <c:v>42543</c:v>
                </c:pt>
                <c:pt idx="101">
                  <c:v>42544</c:v>
                </c:pt>
                <c:pt idx="102">
                  <c:v>42545</c:v>
                </c:pt>
                <c:pt idx="103">
                  <c:v>42548</c:v>
                </c:pt>
                <c:pt idx="104">
                  <c:v>42549</c:v>
                </c:pt>
                <c:pt idx="105">
                  <c:v>42550</c:v>
                </c:pt>
                <c:pt idx="106">
                  <c:v>42551</c:v>
                </c:pt>
                <c:pt idx="107">
                  <c:v>42552</c:v>
                </c:pt>
                <c:pt idx="108">
                  <c:v>42556</c:v>
                </c:pt>
                <c:pt idx="109">
                  <c:v>42557</c:v>
                </c:pt>
                <c:pt idx="110">
                  <c:v>42558</c:v>
                </c:pt>
                <c:pt idx="111">
                  <c:v>42559</c:v>
                </c:pt>
                <c:pt idx="112">
                  <c:v>42562</c:v>
                </c:pt>
                <c:pt idx="113">
                  <c:v>42563</c:v>
                </c:pt>
                <c:pt idx="114">
                  <c:v>42564</c:v>
                </c:pt>
                <c:pt idx="115">
                  <c:v>42565</c:v>
                </c:pt>
                <c:pt idx="116">
                  <c:v>42566</c:v>
                </c:pt>
                <c:pt idx="117">
                  <c:v>42569</c:v>
                </c:pt>
                <c:pt idx="118">
                  <c:v>42570</c:v>
                </c:pt>
                <c:pt idx="119">
                  <c:v>42571</c:v>
                </c:pt>
                <c:pt idx="120">
                  <c:v>42572</c:v>
                </c:pt>
                <c:pt idx="121">
                  <c:v>42573</c:v>
                </c:pt>
                <c:pt idx="122">
                  <c:v>42576</c:v>
                </c:pt>
                <c:pt idx="123">
                  <c:v>42577</c:v>
                </c:pt>
                <c:pt idx="124">
                  <c:v>42578</c:v>
                </c:pt>
                <c:pt idx="125">
                  <c:v>42579</c:v>
                </c:pt>
                <c:pt idx="126">
                  <c:v>42580</c:v>
                </c:pt>
                <c:pt idx="127">
                  <c:v>42583</c:v>
                </c:pt>
                <c:pt idx="128">
                  <c:v>42584</c:v>
                </c:pt>
                <c:pt idx="129">
                  <c:v>42585</c:v>
                </c:pt>
                <c:pt idx="130">
                  <c:v>42586</c:v>
                </c:pt>
                <c:pt idx="131">
                  <c:v>42587</c:v>
                </c:pt>
                <c:pt idx="132">
                  <c:v>42590</c:v>
                </c:pt>
                <c:pt idx="133">
                  <c:v>42591</c:v>
                </c:pt>
                <c:pt idx="134">
                  <c:v>42592</c:v>
                </c:pt>
                <c:pt idx="135">
                  <c:v>42593</c:v>
                </c:pt>
                <c:pt idx="136">
                  <c:v>42594</c:v>
                </c:pt>
                <c:pt idx="137">
                  <c:v>42597</c:v>
                </c:pt>
                <c:pt idx="138">
                  <c:v>42598</c:v>
                </c:pt>
                <c:pt idx="139">
                  <c:v>42599</c:v>
                </c:pt>
                <c:pt idx="140">
                  <c:v>42600</c:v>
                </c:pt>
                <c:pt idx="141">
                  <c:v>42601</c:v>
                </c:pt>
                <c:pt idx="142">
                  <c:v>42604</c:v>
                </c:pt>
                <c:pt idx="143">
                  <c:v>42605</c:v>
                </c:pt>
                <c:pt idx="144">
                  <c:v>42606</c:v>
                </c:pt>
                <c:pt idx="145">
                  <c:v>42607</c:v>
                </c:pt>
                <c:pt idx="146">
                  <c:v>42608</c:v>
                </c:pt>
                <c:pt idx="147">
                  <c:v>42611</c:v>
                </c:pt>
                <c:pt idx="148">
                  <c:v>42612</c:v>
                </c:pt>
                <c:pt idx="149">
                  <c:v>42613</c:v>
                </c:pt>
                <c:pt idx="150">
                  <c:v>42614</c:v>
                </c:pt>
                <c:pt idx="151">
                  <c:v>42615</c:v>
                </c:pt>
                <c:pt idx="152">
                  <c:v>42619</c:v>
                </c:pt>
                <c:pt idx="153">
                  <c:v>42620</c:v>
                </c:pt>
                <c:pt idx="154">
                  <c:v>42621</c:v>
                </c:pt>
                <c:pt idx="155">
                  <c:v>42622</c:v>
                </c:pt>
                <c:pt idx="156">
                  <c:v>42625</c:v>
                </c:pt>
                <c:pt idx="157">
                  <c:v>42626</c:v>
                </c:pt>
                <c:pt idx="158">
                  <c:v>42627</c:v>
                </c:pt>
                <c:pt idx="159">
                  <c:v>42628</c:v>
                </c:pt>
                <c:pt idx="160">
                  <c:v>42629</c:v>
                </c:pt>
                <c:pt idx="161">
                  <c:v>42632</c:v>
                </c:pt>
                <c:pt idx="162">
                  <c:v>42633</c:v>
                </c:pt>
                <c:pt idx="163">
                  <c:v>42634</c:v>
                </c:pt>
                <c:pt idx="164">
                  <c:v>42635</c:v>
                </c:pt>
                <c:pt idx="165">
                  <c:v>42636</c:v>
                </c:pt>
                <c:pt idx="166">
                  <c:v>42639</c:v>
                </c:pt>
                <c:pt idx="167">
                  <c:v>42640</c:v>
                </c:pt>
                <c:pt idx="168">
                  <c:v>42641</c:v>
                </c:pt>
                <c:pt idx="169">
                  <c:v>42642</c:v>
                </c:pt>
                <c:pt idx="170">
                  <c:v>42643</c:v>
                </c:pt>
                <c:pt idx="171">
                  <c:v>42646</c:v>
                </c:pt>
                <c:pt idx="172">
                  <c:v>42647</c:v>
                </c:pt>
                <c:pt idx="173">
                  <c:v>42648</c:v>
                </c:pt>
                <c:pt idx="174">
                  <c:v>42649</c:v>
                </c:pt>
                <c:pt idx="175">
                  <c:v>42650</c:v>
                </c:pt>
                <c:pt idx="176">
                  <c:v>42653</c:v>
                </c:pt>
                <c:pt idx="177">
                  <c:v>42654</c:v>
                </c:pt>
                <c:pt idx="178">
                  <c:v>42655</c:v>
                </c:pt>
                <c:pt idx="179">
                  <c:v>42656</c:v>
                </c:pt>
                <c:pt idx="180">
                  <c:v>42657</c:v>
                </c:pt>
                <c:pt idx="181">
                  <c:v>42660</c:v>
                </c:pt>
                <c:pt idx="182">
                  <c:v>42661</c:v>
                </c:pt>
                <c:pt idx="183">
                  <c:v>42662</c:v>
                </c:pt>
                <c:pt idx="184">
                  <c:v>42663</c:v>
                </c:pt>
                <c:pt idx="185">
                  <c:v>42664</c:v>
                </c:pt>
                <c:pt idx="186">
                  <c:v>42667</c:v>
                </c:pt>
                <c:pt idx="187">
                  <c:v>42668</c:v>
                </c:pt>
                <c:pt idx="188">
                  <c:v>42669</c:v>
                </c:pt>
                <c:pt idx="189">
                  <c:v>42670</c:v>
                </c:pt>
                <c:pt idx="190">
                  <c:v>42671</c:v>
                </c:pt>
                <c:pt idx="191">
                  <c:v>42674</c:v>
                </c:pt>
                <c:pt idx="192">
                  <c:v>42675</c:v>
                </c:pt>
                <c:pt idx="193">
                  <c:v>42676</c:v>
                </c:pt>
                <c:pt idx="194">
                  <c:v>42677</c:v>
                </c:pt>
                <c:pt idx="195">
                  <c:v>42678</c:v>
                </c:pt>
                <c:pt idx="196">
                  <c:v>42681</c:v>
                </c:pt>
                <c:pt idx="197">
                  <c:v>42682</c:v>
                </c:pt>
                <c:pt idx="198">
                  <c:v>42683</c:v>
                </c:pt>
                <c:pt idx="199">
                  <c:v>42684</c:v>
                </c:pt>
                <c:pt idx="200">
                  <c:v>42685</c:v>
                </c:pt>
                <c:pt idx="201">
                  <c:v>42688</c:v>
                </c:pt>
                <c:pt idx="202">
                  <c:v>42689</c:v>
                </c:pt>
                <c:pt idx="203">
                  <c:v>42690</c:v>
                </c:pt>
                <c:pt idx="204">
                  <c:v>42691</c:v>
                </c:pt>
                <c:pt idx="205">
                  <c:v>42692</c:v>
                </c:pt>
                <c:pt idx="206">
                  <c:v>42695</c:v>
                </c:pt>
                <c:pt idx="207">
                  <c:v>42696</c:v>
                </c:pt>
                <c:pt idx="208">
                  <c:v>42697</c:v>
                </c:pt>
                <c:pt idx="209">
                  <c:v>42699</c:v>
                </c:pt>
                <c:pt idx="210">
                  <c:v>42702</c:v>
                </c:pt>
                <c:pt idx="211">
                  <c:v>42703</c:v>
                </c:pt>
                <c:pt idx="212">
                  <c:v>42704</c:v>
                </c:pt>
                <c:pt idx="213">
                  <c:v>42705</c:v>
                </c:pt>
                <c:pt idx="214">
                  <c:v>42706</c:v>
                </c:pt>
                <c:pt idx="215">
                  <c:v>42709</c:v>
                </c:pt>
                <c:pt idx="216">
                  <c:v>42710</c:v>
                </c:pt>
                <c:pt idx="217">
                  <c:v>42711</c:v>
                </c:pt>
                <c:pt idx="218">
                  <c:v>42712</c:v>
                </c:pt>
                <c:pt idx="219">
                  <c:v>42713</c:v>
                </c:pt>
                <c:pt idx="220">
                  <c:v>42716</c:v>
                </c:pt>
                <c:pt idx="221">
                  <c:v>42717</c:v>
                </c:pt>
                <c:pt idx="222">
                  <c:v>42718</c:v>
                </c:pt>
                <c:pt idx="223">
                  <c:v>42719</c:v>
                </c:pt>
                <c:pt idx="224">
                  <c:v>42720</c:v>
                </c:pt>
                <c:pt idx="225">
                  <c:v>42723</c:v>
                </c:pt>
                <c:pt idx="226">
                  <c:v>42724</c:v>
                </c:pt>
                <c:pt idx="227">
                  <c:v>42725</c:v>
                </c:pt>
                <c:pt idx="228">
                  <c:v>42726</c:v>
                </c:pt>
                <c:pt idx="229">
                  <c:v>42727</c:v>
                </c:pt>
                <c:pt idx="230">
                  <c:v>42731</c:v>
                </c:pt>
                <c:pt idx="231">
                  <c:v>42732</c:v>
                </c:pt>
                <c:pt idx="232">
                  <c:v>42733</c:v>
                </c:pt>
                <c:pt idx="233">
                  <c:v>42734</c:v>
                </c:pt>
                <c:pt idx="234">
                  <c:v>42738</c:v>
                </c:pt>
                <c:pt idx="235">
                  <c:v>42739</c:v>
                </c:pt>
                <c:pt idx="236">
                  <c:v>42740</c:v>
                </c:pt>
                <c:pt idx="237">
                  <c:v>42741</c:v>
                </c:pt>
                <c:pt idx="238">
                  <c:v>42744</c:v>
                </c:pt>
                <c:pt idx="239">
                  <c:v>42745</c:v>
                </c:pt>
                <c:pt idx="240">
                  <c:v>42746</c:v>
                </c:pt>
                <c:pt idx="241">
                  <c:v>42747</c:v>
                </c:pt>
                <c:pt idx="242">
                  <c:v>42748</c:v>
                </c:pt>
                <c:pt idx="243">
                  <c:v>42753</c:v>
                </c:pt>
                <c:pt idx="244">
                  <c:v>42754</c:v>
                </c:pt>
                <c:pt idx="245">
                  <c:v>42755</c:v>
                </c:pt>
                <c:pt idx="246">
                  <c:v>42758</c:v>
                </c:pt>
                <c:pt idx="247">
                  <c:v>42759</c:v>
                </c:pt>
                <c:pt idx="248">
                  <c:v>42760</c:v>
                </c:pt>
                <c:pt idx="249">
                  <c:v>42761</c:v>
                </c:pt>
                <c:pt idx="250">
                  <c:v>42762</c:v>
                </c:pt>
                <c:pt idx="251">
                  <c:v>42765</c:v>
                </c:pt>
              </c:numCache>
            </c:numRef>
          </c:cat>
          <c:val>
            <c:numRef>
              <c:f>Sheet1!$E$1277:$E$1528</c:f>
              <c:numCache>
                <c:formatCode>0.00%</c:formatCode>
                <c:ptCount val="252"/>
                <c:pt idx="0">
                  <c:v>0</c:v>
                </c:pt>
                <c:pt idx="1">
                  <c:v>-9.3000000000000808E-3</c:v>
                </c:pt>
                <c:pt idx="2">
                  <c:v>-1.7200000000000104E-2</c:v>
                </c:pt>
                <c:pt idx="3">
                  <c:v>-1.0300000000000002E-2</c:v>
                </c:pt>
                <c:pt idx="4">
                  <c:v>-4.2999999999999705E-3</c:v>
                </c:pt>
                <c:pt idx="5">
                  <c:v>-6.3999999999999604E-3</c:v>
                </c:pt>
                <c:pt idx="6">
                  <c:v>-3.5000000000000604E-3</c:v>
                </c:pt>
                <c:pt idx="7">
                  <c:v>-1.8000000000000203E-3</c:v>
                </c:pt>
                <c:pt idx="8">
                  <c:v>3.9000000000000107E-3</c:v>
                </c:pt>
                <c:pt idx="9">
                  <c:v>-8.6999999999999317E-3</c:v>
                </c:pt>
                <c:pt idx="10">
                  <c:v>5.8200000000000002E-2</c:v>
                </c:pt>
                <c:pt idx="11">
                  <c:v>3.9599999999999809E-2</c:v>
                </c:pt>
                <c:pt idx="12">
                  <c:v>1.8599999999999901E-2</c:v>
                </c:pt>
                <c:pt idx="13">
                  <c:v>2.7499999999999906E-2</c:v>
                </c:pt>
                <c:pt idx="14">
                  <c:v>4.0400000000000005E-2</c:v>
                </c:pt>
                <c:pt idx="15">
                  <c:v>9.2999999999998622E-3</c:v>
                </c:pt>
                <c:pt idx="16">
                  <c:v>2.6200000000000005E-2</c:v>
                </c:pt>
                <c:pt idx="17">
                  <c:v>3.5199999999999912E-2</c:v>
                </c:pt>
                <c:pt idx="18">
                  <c:v>4.0400000000000005E-2</c:v>
                </c:pt>
                <c:pt idx="19">
                  <c:v>3.8699999999999915E-2</c:v>
                </c:pt>
                <c:pt idx="20">
                  <c:v>4.4999999999999915E-2</c:v>
                </c:pt>
                <c:pt idx="21">
                  <c:v>1.8699999999999901E-2</c:v>
                </c:pt>
                <c:pt idx="22">
                  <c:v>2.6200000000000005E-2</c:v>
                </c:pt>
                <c:pt idx="23">
                  <c:v>1.6799999999999902E-2</c:v>
                </c:pt>
                <c:pt idx="24">
                  <c:v>7.8000000000000317E-3</c:v>
                </c:pt>
                <c:pt idx="25">
                  <c:v>1.0899999999999903E-2</c:v>
                </c:pt>
                <c:pt idx="26">
                  <c:v>2.4100000000000003E-2</c:v>
                </c:pt>
                <c:pt idx="27">
                  <c:v>1.7600000000000105E-2</c:v>
                </c:pt>
                <c:pt idx="28">
                  <c:v>2.9199999999999903E-2</c:v>
                </c:pt>
                <c:pt idx="29">
                  <c:v>9.8000000000000309E-3</c:v>
                </c:pt>
                <c:pt idx="30">
                  <c:v>1.8100000000000002E-2</c:v>
                </c:pt>
                <c:pt idx="31">
                  <c:v>2.7099999999999905E-2</c:v>
                </c:pt>
                <c:pt idx="32">
                  <c:v>2.5700000000000105E-2</c:v>
                </c:pt>
                <c:pt idx="33">
                  <c:v>1.2400000000000001E-2</c:v>
                </c:pt>
                <c:pt idx="34">
                  <c:v>5.8000000000000317E-3</c:v>
                </c:pt>
                <c:pt idx="35">
                  <c:v>1.0400000000000001E-2</c:v>
                </c:pt>
                <c:pt idx="36">
                  <c:v>1.1700000000000004E-2</c:v>
                </c:pt>
                <c:pt idx="37">
                  <c:v>1.7800000000000003E-2</c:v>
                </c:pt>
                <c:pt idx="38">
                  <c:v>1.7700000000000004E-2</c:v>
                </c:pt>
                <c:pt idx="39">
                  <c:v>2.1199999999999903E-2</c:v>
                </c:pt>
                <c:pt idx="40">
                  <c:v>2.1099999999999904E-2</c:v>
                </c:pt>
                <c:pt idx="41">
                  <c:v>1.5299999999999904E-2</c:v>
                </c:pt>
                <c:pt idx="42">
                  <c:v>2.0799999999999902E-2</c:v>
                </c:pt>
                <c:pt idx="43">
                  <c:v>1.2799999999999903E-2</c:v>
                </c:pt>
                <c:pt idx="44">
                  <c:v>1.7099999999999903E-2</c:v>
                </c:pt>
                <c:pt idx="45">
                  <c:v>1.9700000000000002E-2</c:v>
                </c:pt>
                <c:pt idx="46">
                  <c:v>2.1499999999999807E-2</c:v>
                </c:pt>
                <c:pt idx="47">
                  <c:v>2.2699999999999904E-2</c:v>
                </c:pt>
                <c:pt idx="48">
                  <c:v>2.2599999999999905E-2</c:v>
                </c:pt>
                <c:pt idx="49">
                  <c:v>2.5700000000000105E-2</c:v>
                </c:pt>
                <c:pt idx="50">
                  <c:v>2.0599999999999903E-2</c:v>
                </c:pt>
                <c:pt idx="51">
                  <c:v>1.2400000000000001E-2</c:v>
                </c:pt>
                <c:pt idx="52">
                  <c:v>1.3299999999999904E-2</c:v>
                </c:pt>
                <c:pt idx="53">
                  <c:v>1.5800000000000002E-2</c:v>
                </c:pt>
                <c:pt idx="54">
                  <c:v>1.0400000000000001E-2</c:v>
                </c:pt>
                <c:pt idx="55">
                  <c:v>5.2999999999998595E-3</c:v>
                </c:pt>
                <c:pt idx="56">
                  <c:v>2.3999999999999603E-3</c:v>
                </c:pt>
                <c:pt idx="57">
                  <c:v>1.3199999999999903E-2</c:v>
                </c:pt>
                <c:pt idx="58">
                  <c:v>1.3399999999999903E-2</c:v>
                </c:pt>
                <c:pt idx="59">
                  <c:v>1.5199999999999903E-2</c:v>
                </c:pt>
                <c:pt idx="60">
                  <c:v>1.2300000000000002E-2</c:v>
                </c:pt>
                <c:pt idx="61">
                  <c:v>1.3700000000000004E-2</c:v>
                </c:pt>
                <c:pt idx="62">
                  <c:v>1.1199999999999903E-2</c:v>
                </c:pt>
                <c:pt idx="63">
                  <c:v>-1.9999999999997803E-4</c:v>
                </c:pt>
                <c:pt idx="64">
                  <c:v>-1.6000000000000504E-3</c:v>
                </c:pt>
                <c:pt idx="65">
                  <c:v>1.1999999999998704E-3</c:v>
                </c:pt>
                <c:pt idx="66">
                  <c:v>7.0999999999998798E-3</c:v>
                </c:pt>
                <c:pt idx="67">
                  <c:v>1.0500000000000002E-2</c:v>
                </c:pt>
                <c:pt idx="68">
                  <c:v>3.4600000000000006E-2</c:v>
                </c:pt>
                <c:pt idx="69">
                  <c:v>5.9900000000000099E-2</c:v>
                </c:pt>
                <c:pt idx="70">
                  <c:v>3.8600000000000009E-2</c:v>
                </c:pt>
                <c:pt idx="71">
                  <c:v>7.3900000000000104E-2</c:v>
                </c:pt>
                <c:pt idx="72">
                  <c:v>7.9800000000000107E-2</c:v>
                </c:pt>
                <c:pt idx="73">
                  <c:v>0.10300000000000001</c:v>
                </c:pt>
                <c:pt idx="74">
                  <c:v>9.9800000000000111E-2</c:v>
                </c:pt>
                <c:pt idx="75">
                  <c:v>0.11760000000000001</c:v>
                </c:pt>
                <c:pt idx="76">
                  <c:v>9.1499999999999901E-2</c:v>
                </c:pt>
                <c:pt idx="77">
                  <c:v>8.7899999999999812E-2</c:v>
                </c:pt>
                <c:pt idx="78">
                  <c:v>8.5700000000000123E-2</c:v>
                </c:pt>
                <c:pt idx="79">
                  <c:v>8.9000000000000024E-2</c:v>
                </c:pt>
                <c:pt idx="80">
                  <c:v>5.1299999999999908E-2</c:v>
                </c:pt>
                <c:pt idx="81">
                  <c:v>3.9099999999999913E-2</c:v>
                </c:pt>
                <c:pt idx="82">
                  <c:v>4.0999999999999912E-2</c:v>
                </c:pt>
                <c:pt idx="83">
                  <c:v>3.7499999999999908E-2</c:v>
                </c:pt>
                <c:pt idx="84">
                  <c:v>4.3599999999999917E-2</c:v>
                </c:pt>
                <c:pt idx="85">
                  <c:v>3.7199999999999914E-2</c:v>
                </c:pt>
                <c:pt idx="86">
                  <c:v>4.8700000000000007E-2</c:v>
                </c:pt>
                <c:pt idx="87">
                  <c:v>3.16000000000001E-2</c:v>
                </c:pt>
                <c:pt idx="88">
                  <c:v>4.2999999999999913E-2</c:v>
                </c:pt>
                <c:pt idx="89">
                  <c:v>4.1099999999999914E-2</c:v>
                </c:pt>
                <c:pt idx="90">
                  <c:v>4.1099999999999914E-2</c:v>
                </c:pt>
                <c:pt idx="91">
                  <c:v>3.8500000000000006E-2</c:v>
                </c:pt>
                <c:pt idx="92">
                  <c:v>3.8500000000000006E-2</c:v>
                </c:pt>
                <c:pt idx="93">
                  <c:v>3.8500000000000006E-2</c:v>
                </c:pt>
                <c:pt idx="94">
                  <c:v>3.8500000000000006E-2</c:v>
                </c:pt>
                <c:pt idx="95">
                  <c:v>3.8500000000000006E-2</c:v>
                </c:pt>
                <c:pt idx="96">
                  <c:v>3.8500000000000006E-2</c:v>
                </c:pt>
                <c:pt idx="97">
                  <c:v>3.8500000000000006E-2</c:v>
                </c:pt>
                <c:pt idx="98">
                  <c:v>3.8500000000000006E-2</c:v>
                </c:pt>
                <c:pt idx="99">
                  <c:v>3.8500000000000006E-2</c:v>
                </c:pt>
                <c:pt idx="100">
                  <c:v>3.8500000000000006E-2</c:v>
                </c:pt>
                <c:pt idx="101">
                  <c:v>3.8500000000000006E-2</c:v>
                </c:pt>
                <c:pt idx="102">
                  <c:v>3.8500000000000006E-2</c:v>
                </c:pt>
                <c:pt idx="103">
                  <c:v>3.8500000000000006E-2</c:v>
                </c:pt>
                <c:pt idx="104">
                  <c:v>3.8500000000000006E-2</c:v>
                </c:pt>
                <c:pt idx="105">
                  <c:v>3.8500000000000006E-2</c:v>
                </c:pt>
                <c:pt idx="106">
                  <c:v>3.8500000000000006E-2</c:v>
                </c:pt>
                <c:pt idx="107">
                  <c:v>3.8500000000000006E-2</c:v>
                </c:pt>
                <c:pt idx="108">
                  <c:v>3.8500000000000006E-2</c:v>
                </c:pt>
                <c:pt idx="109">
                  <c:v>3.8500000000000006E-2</c:v>
                </c:pt>
                <c:pt idx="110">
                  <c:v>3.8500000000000006E-2</c:v>
                </c:pt>
                <c:pt idx="111">
                  <c:v>3.8500000000000006E-2</c:v>
                </c:pt>
                <c:pt idx="112">
                  <c:v>3.8500000000000006E-2</c:v>
                </c:pt>
                <c:pt idx="113">
                  <c:v>3.8500000000000006E-2</c:v>
                </c:pt>
                <c:pt idx="114">
                  <c:v>3.8500000000000006E-2</c:v>
                </c:pt>
                <c:pt idx="115">
                  <c:v>3.8500000000000006E-2</c:v>
                </c:pt>
                <c:pt idx="116">
                  <c:v>3.8500000000000006E-2</c:v>
                </c:pt>
                <c:pt idx="117">
                  <c:v>4.0200000000000007E-2</c:v>
                </c:pt>
                <c:pt idx="118">
                  <c:v>4.2999999999999913E-2</c:v>
                </c:pt>
                <c:pt idx="119">
                  <c:v>3.7700000000000101E-2</c:v>
                </c:pt>
                <c:pt idx="120">
                  <c:v>4.1900000000000007E-2</c:v>
                </c:pt>
                <c:pt idx="121">
                  <c:v>3.9599999999999809E-2</c:v>
                </c:pt>
                <c:pt idx="122">
                  <c:v>4.4899999999999919E-2</c:v>
                </c:pt>
                <c:pt idx="123">
                  <c:v>4.4899999999999919E-2</c:v>
                </c:pt>
                <c:pt idx="124">
                  <c:v>4.4899999999999919E-2</c:v>
                </c:pt>
                <c:pt idx="125">
                  <c:v>4.4899999999999919E-2</c:v>
                </c:pt>
                <c:pt idx="126">
                  <c:v>4.5199999999999914E-2</c:v>
                </c:pt>
                <c:pt idx="127">
                  <c:v>4.8600000000000011E-2</c:v>
                </c:pt>
                <c:pt idx="128">
                  <c:v>5.4300000000000008E-2</c:v>
                </c:pt>
                <c:pt idx="129">
                  <c:v>5.4300000000000008E-2</c:v>
                </c:pt>
                <c:pt idx="130">
                  <c:v>5.62E-2</c:v>
                </c:pt>
                <c:pt idx="131">
                  <c:v>5.8800000000000005E-2</c:v>
                </c:pt>
                <c:pt idx="132">
                  <c:v>6.1900000000000101E-2</c:v>
                </c:pt>
                <c:pt idx="133">
                  <c:v>6.2600000000000003E-2</c:v>
                </c:pt>
                <c:pt idx="134">
                  <c:v>5.8100000000000006E-2</c:v>
                </c:pt>
                <c:pt idx="135">
                  <c:v>8.0600000000000019E-2</c:v>
                </c:pt>
                <c:pt idx="136">
                  <c:v>7.0700000000000013E-2</c:v>
                </c:pt>
                <c:pt idx="137">
                  <c:v>7.4599999999999805E-2</c:v>
                </c:pt>
                <c:pt idx="138">
                  <c:v>6.2999999999999903E-2</c:v>
                </c:pt>
                <c:pt idx="139">
                  <c:v>6.6100000000000006E-2</c:v>
                </c:pt>
                <c:pt idx="140">
                  <c:v>6.88E-2</c:v>
                </c:pt>
                <c:pt idx="141">
                  <c:v>7.7700000000000116E-2</c:v>
                </c:pt>
                <c:pt idx="142">
                  <c:v>7.7399999999999899E-2</c:v>
                </c:pt>
                <c:pt idx="143">
                  <c:v>8.7400000000000116E-2</c:v>
                </c:pt>
                <c:pt idx="144">
                  <c:v>9.8900000000000016E-2</c:v>
                </c:pt>
                <c:pt idx="145">
                  <c:v>0.10200000000000001</c:v>
                </c:pt>
                <c:pt idx="146">
                  <c:v>0.1135</c:v>
                </c:pt>
                <c:pt idx="147">
                  <c:v>0.1128</c:v>
                </c:pt>
                <c:pt idx="148">
                  <c:v>0.11170000000000001</c:v>
                </c:pt>
                <c:pt idx="149">
                  <c:v>0.12040000000000001</c:v>
                </c:pt>
                <c:pt idx="150">
                  <c:v>0.12200000000000001</c:v>
                </c:pt>
                <c:pt idx="151">
                  <c:v>0.1318</c:v>
                </c:pt>
                <c:pt idx="152">
                  <c:v>0.1368</c:v>
                </c:pt>
                <c:pt idx="153">
                  <c:v>0.14500000000000002</c:v>
                </c:pt>
                <c:pt idx="154">
                  <c:v>0.14990000000000003</c:v>
                </c:pt>
                <c:pt idx="155">
                  <c:v>9.2600000000000016E-2</c:v>
                </c:pt>
                <c:pt idx="156">
                  <c:v>0.1183</c:v>
                </c:pt>
                <c:pt idx="157">
                  <c:v>9.5600000000000115E-2</c:v>
                </c:pt>
                <c:pt idx="158">
                  <c:v>0.10170000000000001</c:v>
                </c:pt>
                <c:pt idx="159">
                  <c:v>0.10810000000000002</c:v>
                </c:pt>
                <c:pt idx="160">
                  <c:v>0.10810000000000002</c:v>
                </c:pt>
                <c:pt idx="161">
                  <c:v>0.10810000000000002</c:v>
                </c:pt>
                <c:pt idx="162">
                  <c:v>0.10810000000000002</c:v>
                </c:pt>
                <c:pt idx="163">
                  <c:v>0.10810000000000002</c:v>
                </c:pt>
                <c:pt idx="164">
                  <c:v>0.10730000000000001</c:v>
                </c:pt>
                <c:pt idx="165">
                  <c:v>0.11850000000000001</c:v>
                </c:pt>
                <c:pt idx="166">
                  <c:v>0.12240000000000001</c:v>
                </c:pt>
                <c:pt idx="167">
                  <c:v>0.1198</c:v>
                </c:pt>
                <c:pt idx="168">
                  <c:v>0.12130000000000001</c:v>
                </c:pt>
                <c:pt idx="169">
                  <c:v>0.1168</c:v>
                </c:pt>
                <c:pt idx="170">
                  <c:v>0.12310000000000001</c:v>
                </c:pt>
                <c:pt idx="171">
                  <c:v>0.12609999999999999</c:v>
                </c:pt>
                <c:pt idx="172">
                  <c:v>0.12820000000000001</c:v>
                </c:pt>
                <c:pt idx="173">
                  <c:v>0.1343</c:v>
                </c:pt>
                <c:pt idx="174">
                  <c:v>0.13200000000000001</c:v>
                </c:pt>
                <c:pt idx="175">
                  <c:v>0.12990000000000002</c:v>
                </c:pt>
                <c:pt idx="176">
                  <c:v>0.13220000000000001</c:v>
                </c:pt>
                <c:pt idx="177">
                  <c:v>0.11950000000000001</c:v>
                </c:pt>
                <c:pt idx="178">
                  <c:v>0.12050000000000001</c:v>
                </c:pt>
                <c:pt idx="179">
                  <c:v>0.13930000000000001</c:v>
                </c:pt>
                <c:pt idx="180">
                  <c:v>0.14100000000000001</c:v>
                </c:pt>
                <c:pt idx="181">
                  <c:v>0.15680000000000002</c:v>
                </c:pt>
                <c:pt idx="182">
                  <c:v>0.16770000000000002</c:v>
                </c:pt>
                <c:pt idx="183">
                  <c:v>0.17670000000000002</c:v>
                </c:pt>
                <c:pt idx="184">
                  <c:v>0.19140000000000001</c:v>
                </c:pt>
                <c:pt idx="185">
                  <c:v>0.20450000000000002</c:v>
                </c:pt>
                <c:pt idx="186">
                  <c:v>0.20480000000000001</c:v>
                </c:pt>
                <c:pt idx="187">
                  <c:v>0.21180000000000002</c:v>
                </c:pt>
                <c:pt idx="188">
                  <c:v>0.21250000000000002</c:v>
                </c:pt>
                <c:pt idx="189">
                  <c:v>0.20590000000000003</c:v>
                </c:pt>
                <c:pt idx="190">
                  <c:v>0.19900000000000001</c:v>
                </c:pt>
                <c:pt idx="191">
                  <c:v>0.20440000000000003</c:v>
                </c:pt>
                <c:pt idx="192">
                  <c:v>0.20550000000000002</c:v>
                </c:pt>
                <c:pt idx="193">
                  <c:v>0.20550000000000002</c:v>
                </c:pt>
                <c:pt idx="194">
                  <c:v>0.20550000000000002</c:v>
                </c:pt>
                <c:pt idx="195">
                  <c:v>0.20570000000000002</c:v>
                </c:pt>
                <c:pt idx="196">
                  <c:v>0.23120000000000002</c:v>
                </c:pt>
                <c:pt idx="197">
                  <c:v>0.23990000000000003</c:v>
                </c:pt>
                <c:pt idx="198">
                  <c:v>0.23370000000000002</c:v>
                </c:pt>
                <c:pt idx="199">
                  <c:v>0.23370000000000002</c:v>
                </c:pt>
                <c:pt idx="200">
                  <c:v>0.23370000000000002</c:v>
                </c:pt>
                <c:pt idx="201">
                  <c:v>0.2356</c:v>
                </c:pt>
                <c:pt idx="202">
                  <c:v>0.2356</c:v>
                </c:pt>
                <c:pt idx="203">
                  <c:v>0.23130000000000001</c:v>
                </c:pt>
                <c:pt idx="204">
                  <c:v>0.24000000000000002</c:v>
                </c:pt>
                <c:pt idx="205">
                  <c:v>0.24620000000000003</c:v>
                </c:pt>
                <c:pt idx="206">
                  <c:v>0.23470000000000002</c:v>
                </c:pt>
                <c:pt idx="207">
                  <c:v>0.23680000000000001</c:v>
                </c:pt>
                <c:pt idx="208">
                  <c:v>0.24120000000000003</c:v>
                </c:pt>
                <c:pt idx="209">
                  <c:v>0.23370000000000002</c:v>
                </c:pt>
                <c:pt idx="210">
                  <c:v>0.24130000000000001</c:v>
                </c:pt>
                <c:pt idx="211">
                  <c:v>0.23970000000000002</c:v>
                </c:pt>
                <c:pt idx="212">
                  <c:v>0.24810000000000001</c:v>
                </c:pt>
                <c:pt idx="213">
                  <c:v>0.25430000000000003</c:v>
                </c:pt>
                <c:pt idx="214">
                  <c:v>0.25659999999999999</c:v>
                </c:pt>
                <c:pt idx="215">
                  <c:v>0.2616</c:v>
                </c:pt>
                <c:pt idx="216">
                  <c:v>0.2346</c:v>
                </c:pt>
                <c:pt idx="217">
                  <c:v>0.22870000000000001</c:v>
                </c:pt>
                <c:pt idx="218">
                  <c:v>0.23400000000000001</c:v>
                </c:pt>
                <c:pt idx="219">
                  <c:v>0.23930000000000001</c:v>
                </c:pt>
                <c:pt idx="220">
                  <c:v>0.24540000000000003</c:v>
                </c:pt>
                <c:pt idx="221">
                  <c:v>0.24690000000000004</c:v>
                </c:pt>
                <c:pt idx="222">
                  <c:v>0.24960000000000002</c:v>
                </c:pt>
                <c:pt idx="223">
                  <c:v>0.25530000000000003</c:v>
                </c:pt>
                <c:pt idx="224">
                  <c:v>0.25730000000000003</c:v>
                </c:pt>
                <c:pt idx="225">
                  <c:v>0.25569999999999998</c:v>
                </c:pt>
                <c:pt idx="226">
                  <c:v>0.25569999999999998</c:v>
                </c:pt>
                <c:pt idx="227">
                  <c:v>0.25340000000000001</c:v>
                </c:pt>
                <c:pt idx="228">
                  <c:v>0.25530000000000003</c:v>
                </c:pt>
                <c:pt idx="229">
                  <c:v>0.25459999999999999</c:v>
                </c:pt>
                <c:pt idx="230">
                  <c:v>0.25650000000000001</c:v>
                </c:pt>
                <c:pt idx="231">
                  <c:v>0.25650000000000001</c:v>
                </c:pt>
                <c:pt idx="232">
                  <c:v>0.25650000000000001</c:v>
                </c:pt>
                <c:pt idx="233">
                  <c:v>0.25650000000000001</c:v>
                </c:pt>
                <c:pt idx="234">
                  <c:v>0.26050000000000001</c:v>
                </c:pt>
                <c:pt idx="235">
                  <c:v>0.26450000000000001</c:v>
                </c:pt>
                <c:pt idx="236">
                  <c:v>0.25480000000000003</c:v>
                </c:pt>
                <c:pt idx="237">
                  <c:v>0.27890000000000004</c:v>
                </c:pt>
                <c:pt idx="238">
                  <c:v>0.26880000000000004</c:v>
                </c:pt>
                <c:pt idx="239">
                  <c:v>0.29280000000000006</c:v>
                </c:pt>
                <c:pt idx="240">
                  <c:v>0.26850000000000002</c:v>
                </c:pt>
                <c:pt idx="241">
                  <c:v>0.28180000000000005</c:v>
                </c:pt>
                <c:pt idx="242">
                  <c:v>0.31420000000000003</c:v>
                </c:pt>
                <c:pt idx="243">
                  <c:v>0.32380000000000009</c:v>
                </c:pt>
                <c:pt idx="244">
                  <c:v>0.32830000000000009</c:v>
                </c:pt>
                <c:pt idx="245">
                  <c:v>0.32990000000000008</c:v>
                </c:pt>
                <c:pt idx="246">
                  <c:v>0.32790000000000008</c:v>
                </c:pt>
                <c:pt idx="247">
                  <c:v>0.32790000000000008</c:v>
                </c:pt>
                <c:pt idx="248">
                  <c:v>0.33490000000000009</c:v>
                </c:pt>
                <c:pt idx="249">
                  <c:v>0.3338000000000001</c:v>
                </c:pt>
                <c:pt idx="250">
                  <c:v>0.33720000000000006</c:v>
                </c:pt>
                <c:pt idx="251">
                  <c:v>0.34390000000000004</c:v>
                </c:pt>
              </c:numCache>
            </c:numRef>
          </c:val>
        </c:ser>
        <c:dLbls/>
        <c:axId val="78989184"/>
        <c:axId val="78990720"/>
      </c:areaChart>
      <c:dateAx>
        <c:axId val="78989184"/>
        <c:scaling>
          <c:orientation val="minMax"/>
        </c:scaling>
        <c:axPos val="b"/>
        <c:numFmt formatCode="m/d/yy" sourceLinked="1"/>
        <c:tickLblPos val="nextTo"/>
        <c:crossAx val="78990720"/>
        <c:crosses val="autoZero"/>
        <c:auto val="1"/>
        <c:lblOffset val="100"/>
        <c:baseTimeUnit val="days"/>
      </c:dateAx>
      <c:valAx>
        <c:axId val="78990720"/>
        <c:scaling>
          <c:orientation val="minMax"/>
        </c:scaling>
        <c:axPos val="l"/>
        <c:majorGridlines/>
        <c:numFmt formatCode="0.00%" sourceLinked="1"/>
        <c:tickLblPos val="nextTo"/>
        <c:crossAx val="7898918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Sheet1!$A$10:$A$1528</c:f>
              <c:numCache>
                <c:formatCode>m/d/yy</c:formatCode>
                <c:ptCount val="1519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  <c:pt idx="1510">
                  <c:v>42753</c:v>
                </c:pt>
                <c:pt idx="1511">
                  <c:v>42754</c:v>
                </c:pt>
                <c:pt idx="1512">
                  <c:v>42755</c:v>
                </c:pt>
                <c:pt idx="1513">
                  <c:v>42758</c:v>
                </c:pt>
                <c:pt idx="1514">
                  <c:v>42759</c:v>
                </c:pt>
                <c:pt idx="1515">
                  <c:v>42760</c:v>
                </c:pt>
                <c:pt idx="1516">
                  <c:v>42761</c:v>
                </c:pt>
                <c:pt idx="1517">
                  <c:v>42762</c:v>
                </c:pt>
                <c:pt idx="1518">
                  <c:v>42765</c:v>
                </c:pt>
              </c:numCache>
            </c:numRef>
          </c:cat>
          <c:val>
            <c:numRef>
              <c:f>Sheet1!$B$10:$B$1528</c:f>
              <c:numCache>
                <c:formatCode>0.00%</c:formatCode>
                <c:ptCount val="1519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2.2433000000000005</c:v>
                </c:pt>
                <c:pt idx="1510">
                  <c:v>2.2528999999999999</c:v>
                </c:pt>
                <c:pt idx="1511">
                  <c:v>2.2574000000000001</c:v>
                </c:pt>
                <c:pt idx="1512">
                  <c:v>2.2589999999999999</c:v>
                </c:pt>
                <c:pt idx="1513">
                  <c:v>2.2570000000000001</c:v>
                </c:pt>
                <c:pt idx="1514">
                  <c:v>2.2570000000000001</c:v>
                </c:pt>
                <c:pt idx="1515">
                  <c:v>2.2640000000000002</c:v>
                </c:pt>
                <c:pt idx="1516">
                  <c:v>2.2629000000000001</c:v>
                </c:pt>
                <c:pt idx="1517">
                  <c:v>2.2663000000000002</c:v>
                </c:pt>
                <c:pt idx="1518">
                  <c:v>2.2730000000000001</c:v>
                </c:pt>
              </c:numCache>
            </c:numRef>
          </c:val>
        </c:ser>
        <c:dLbls/>
        <c:axId val="79003008"/>
        <c:axId val="78382208"/>
      </c:areaChart>
      <c:dateAx>
        <c:axId val="79003008"/>
        <c:scaling>
          <c:orientation val="minMax"/>
        </c:scaling>
        <c:axPos val="b"/>
        <c:numFmt formatCode="m/d/yy" sourceLinked="1"/>
        <c:tickLblPos val="nextTo"/>
        <c:crossAx val="78382208"/>
        <c:crosses val="autoZero"/>
        <c:auto val="1"/>
        <c:lblOffset val="100"/>
        <c:baseTimeUnit val="days"/>
      </c:dateAx>
      <c:valAx>
        <c:axId val="78382208"/>
        <c:scaling>
          <c:orientation val="minMax"/>
        </c:scaling>
        <c:axPos val="l"/>
        <c:majorGridlines/>
        <c:numFmt formatCode="0.00%" sourceLinked="1"/>
        <c:tickLblPos val="nextTo"/>
        <c:crossAx val="7900300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“Disruption!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2578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isruption-a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1684810"/>
            <a:ext cx="4728874" cy="31919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417637"/>
            <a:ext cx="8305800" cy="51355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</a:t>
            </a:r>
            <a:r>
              <a:rPr lang="en-US" sz="1800" dirty="0"/>
              <a:t>Took profits on all “RISK ON” positions, selling stocks and small caps, and the dollar, and covering shorts in the yen and </a:t>
            </a:r>
            <a:r>
              <a:rPr lang="en-US" sz="1800" dirty="0" smtClean="0"/>
              <a:t>bonds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dirty="0" smtClean="0"/>
              <a:t>Moved to a moderate “RISK OFF” or “TRUMP OFF” position last week,</a:t>
            </a:r>
            <a:br>
              <a:rPr lang="en-US" sz="1800" dirty="0" smtClean="0"/>
            </a:br>
            <a:r>
              <a:rPr lang="en-US" sz="1800" dirty="0" smtClean="0"/>
              <a:t>buying gold and selling short stocks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*Markets hate uncertainty, which is now exploding across every asset class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*Early administration strategy seems to be to</a:t>
            </a:r>
            <a:br>
              <a:rPr lang="en-US" sz="1800" dirty="0" smtClean="0"/>
            </a:br>
            <a:r>
              <a:rPr lang="en-US" sz="1800" dirty="0" smtClean="0"/>
              <a:t>deliver the bad news first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*”Buy the election, sell the inauguration” is</a:t>
            </a:r>
            <a:br>
              <a:rPr lang="en-US" sz="1800" dirty="0" smtClean="0"/>
            </a:br>
            <a:r>
              <a:rPr lang="en-US" sz="1800" dirty="0" smtClean="0"/>
              <a:t>working great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*Swinging for singles, not home runs,</a:t>
            </a:r>
            <a:br>
              <a:rPr lang="en-US" sz="1800" dirty="0" smtClean="0"/>
            </a:br>
            <a:r>
              <a:rPr lang="en-US" sz="1800" dirty="0" smtClean="0"/>
              <a:t>don’t let the new world order make you greedy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1" y="3886200"/>
            <a:ext cx="2209799" cy="27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Risk is Neutral-</a:t>
            </a:r>
            <a:r>
              <a:rPr lang="en-US" sz="2000" dirty="0" smtClean="0"/>
              <a:t>The Bloom is off the Rose</a:t>
            </a:r>
            <a:endParaRPr lang="en-US" sz="2000" dirty="0"/>
          </a:p>
        </p:txBody>
      </p:sp>
      <p:pic>
        <p:nvPicPr>
          <p:cNvPr id="4" name="Picture 3" descr="Screen Shot 2017-01-31 at 6.48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917700"/>
            <a:ext cx="83439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Economy-Shrinking the Pie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295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*With $200 billion of US exports to Mexico now at risk, and $110 billion to China, the risks of a global slowdown is rising, sending US aircraft makers and farmers into a panic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*$45.5 billion US surplus in services is also at risk, sending banks and technology companies into a panic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*Technology companies further hurt by immigration ban, creating a programmer shortage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*Rising stock market is creating a new wealth effect for the economy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*Collapsing currencies are stabilizing, taking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wind out of foreign stock markets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causes of the next US recession are now in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view: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 inflation and an interest rate spike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triggered by massive new government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deficit spending, but may be 2-3 years off,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 6 months off if trade war unfolds!</a:t>
            </a:r>
          </a:p>
        </p:txBody>
      </p:sp>
      <p:pic>
        <p:nvPicPr>
          <p:cNvPr id="2" name="Picture 1" descr="ArtCaption_Shrinking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3951023"/>
            <a:ext cx="3224784" cy="26021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+22,000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52,000-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After hitting new all time low of 235,000 the month earlier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3355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-They Hate Disruption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*Focus on immigration, trade war,  and social issues at the expense of tax cuts and deregulation is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stock negative. Does Trump care?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*Ratio of bullish managers at multi decade high, topping the dotcom peak, embedding a lot of risk in the market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*Technology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gets hurt by immigration, creating programmer shortage, banks also selling off from stalled interest rate rally, no one wants to touch health care because of a Tweet fear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*Any sign of a slowing economy could have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an outsized downside effect on stock prices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*All price gains since November 8 have been from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price earnings multiple expansion,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creates a very high risk market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R-170129366.jpg&amp;maxh=400&amp;maxw=66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700" y="4038600"/>
            <a:ext cx="3543300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500-Hitting the Glass Ceiling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Deferred 2016 Tax Loss Selling Kicking in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11/$220-$223 bear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1/$219-$222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593701"/>
            <a:ext cx="6650923" cy="50356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(EWW)-Trump Policy Benchmark</a:t>
            </a:r>
            <a:endParaRPr lang="en-US" sz="2000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224" y="1295400"/>
            <a:ext cx="684362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3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 Down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718" y="1066800"/>
            <a:ext cx="7246188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(IWM)-Backing Off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11/$125-$128 vertical bear put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1/$129-$132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 expired at maximum profit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302" y="1541780"/>
            <a:ext cx="6719498" cy="50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Year’s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67823"/>
            <a:ext cx="6980687" cy="52853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8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-914400"/>
            <a:ext cx="9448800" cy="81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8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-Bounce off the Bottom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10/$27-$30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22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shares at $32.91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of the most instantly profitable trades of 2016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986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Fashion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1/$111-$114 bull call spread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Q3 earnings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surprise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830" y="1270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740" y="1066800"/>
            <a:ext cx="744747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11/$114-$117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954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GOOG)-Earnings Shock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1/$740-$760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594" y="1295400"/>
            <a:ext cx="6852206" cy="51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1/$740-$760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disaster-buy the dip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392" y="1132115"/>
            <a:ext cx="7361208" cy="55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25517"/>
            <a:ext cx="6904487" cy="52276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95399"/>
            <a:ext cx="6928928" cy="52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1722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48200" cy="6007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“Getting away with murder”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447800"/>
            <a:ext cx="6843622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Rumor, Sell the News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294" y="13716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81" y="1118325"/>
            <a:ext cx="7379419" cy="5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profits on long 1/$126-$129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-Euro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 Headache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00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Rally Headache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is Now on Mexico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192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Anti Trump Rally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22317"/>
            <a:ext cx="7172864" cy="54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 in Fashion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457200" y="1219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 “TRUMP OFF” trade gives new life to bonds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*Eroding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confidence in trade and economic plans means interest rates stay lower for longer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*March 25 basis point Fed rate hike may be falling off the table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*2.65% is a key upside resistance point, targeting 3.0%,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but could take many months to unfold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six months into a 10-20 year bear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in bonds, (TLT) should drop from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$120 to under $100 in 2017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 debt rallies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big on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“Trump Off” trade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E00003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343400"/>
            <a:ext cx="341376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4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524000"/>
            <a:ext cx="7391400" cy="40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b="1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+26.88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9.35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35.00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227.91%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36.95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2.48%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took profits on long </a:t>
            </a:r>
            <a:r>
              <a:rPr lang="en-US" sz="1600" dirty="0"/>
              <a:t>2</a:t>
            </a:r>
            <a:r>
              <a:rPr lang="en-US" sz="1600" dirty="0" smtClean="0"/>
              <a:t>/$126-$129 </a:t>
            </a:r>
            <a:r>
              <a:rPr lang="en-US" sz="1600" dirty="0"/>
              <a:t>vertical </a:t>
            </a:r>
            <a:r>
              <a:rPr lang="en-US" sz="1600" dirty="0" smtClean="0"/>
              <a:t>bear put spread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took profits on long 1/</a:t>
            </a:r>
            <a:r>
              <a:rPr lang="en-US" sz="1600" dirty="0"/>
              <a:t>$</a:t>
            </a:r>
            <a:r>
              <a:rPr lang="en-US" sz="1600" dirty="0" smtClean="0"/>
              <a:t>123-</a:t>
            </a:r>
            <a:r>
              <a:rPr lang="en-US" sz="1600" dirty="0"/>
              <a:t>$</a:t>
            </a:r>
            <a:r>
              <a:rPr lang="en-US" sz="1600" dirty="0" smtClean="0"/>
              <a:t>126 </a:t>
            </a:r>
            <a:r>
              <a:rPr lang="en-US" sz="1600" dirty="0"/>
              <a:t>vertical bear put </a:t>
            </a:r>
            <a:r>
              <a:rPr lang="en-US" sz="1600" dirty="0" smtClean="0"/>
              <a:t>spread</a:t>
            </a:r>
            <a:br>
              <a:rPr lang="en-US" sz="1600" dirty="0" smtClean="0"/>
            </a:br>
            <a:r>
              <a:rPr lang="en-US" sz="1600" dirty="0" smtClean="0"/>
              <a:t>tried to buy 2/$112-$115 vertical bull call spread, but market ran away</a:t>
            </a:r>
            <a:endParaRPr lang="en-US" sz="1600" dirty="0"/>
          </a:p>
        </p:txBody>
      </p:sp>
      <p:pic>
        <p:nvPicPr>
          <p:cNvPr id="4" name="Picture 3" descr="s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4506" y="1600200"/>
            <a:ext cx="6620294" cy="50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2.48%</a:t>
            </a:r>
            <a:br>
              <a:rPr lang="en-US" sz="2400" dirty="0" smtClean="0"/>
            </a:br>
            <a:endParaRPr lang="en-US" sz="2000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355" y="12954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3716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19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7.13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crawling back with the anti-Trump trade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47800"/>
            <a:ext cx="6598510" cy="49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-almost doubled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46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-It’s All Politics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 Trump off move will trigger profit taking on all currency short positions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*BOJ maintenance of QE triggers quick yen collapse, which we caught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*Shrinking US monetary base is helping the bid for the US dollar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*Moderating bond interest rates further sap dollar strength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*Interest rate differentials will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overwhelmingly favor the dollar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for two more years, but it could be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 long wait for the next leg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 the dollar on any dips,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next leg up could come with the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March Fed meeting, 25 basis points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may be on the table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ojr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810000"/>
            <a:ext cx="447184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630" y="1346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 Break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2/$88-$91 bear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Brexit speech triggers monster melt up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475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8385" y="304800"/>
            <a:ext cx="702761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Small Unhedged Short Portfolio on Top of Big Market </a:t>
            </a:r>
            <a:r>
              <a:rPr lang="en-US" sz="2000" dirty="0"/>
              <a:t>M</a:t>
            </a:r>
            <a:r>
              <a:rPr lang="en-US" sz="2000" dirty="0" smtClean="0"/>
              <a:t>oves</a:t>
            </a:r>
            <a:br>
              <a:rPr lang="en-US" sz="2000" dirty="0" smtClean="0"/>
            </a:br>
            <a:r>
              <a:rPr lang="en-US" sz="2000" dirty="0" smtClean="0"/>
              <a:t>80% Cash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10.29%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818857"/>
              </p:ext>
            </p:extLst>
          </p:nvPr>
        </p:nvGraphicFramePr>
        <p:xfrm>
          <a:off x="487680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7925456"/>
              </p:ext>
            </p:extLst>
          </p:nvPr>
        </p:nvGraphicFramePr>
        <p:xfrm>
          <a:off x="685800" y="1676400"/>
          <a:ext cx="4445501" cy="4525965"/>
        </p:xfrm>
        <a:graphic>
          <a:graphicData uri="http://schemas.openxmlformats.org/drawingml/2006/table">
            <a:tbl>
              <a:tblPr/>
              <a:tblGrid>
                <a:gridCol w="3268751"/>
                <a:gridCol w="1176750"/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2/$233-$236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2/$108-$111 call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9/$112-$115 vertical bear put spread</a:t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$11/$110-$113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524000"/>
            <a:ext cx="664233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43000"/>
            <a:ext cx="7010400" cy="5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1000" y="9906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*OPEC quota is now fixed at 32.5 million barrels a day, 34.2% of total global production, is targeting lower to support prices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*Product inventories rising sharply as US fracking continues to ramp up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*Chinese SPR is full, ebbing global demand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*Libya has gone from zero to 700,000 b/d</a:t>
            </a:r>
            <a:br>
              <a:rPr lang="en-US" sz="1800" dirty="0" smtClean="0"/>
            </a:br>
            <a:r>
              <a:rPr lang="en-US" sz="1800" dirty="0" smtClean="0"/>
              <a:t>in a year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*Oil still stuck in $45-$65 range,</a:t>
            </a:r>
            <a:br>
              <a:rPr lang="en-US" sz="1800" dirty="0" smtClean="0"/>
            </a:br>
            <a:r>
              <a:rPr lang="en-US" sz="1800" dirty="0" smtClean="0"/>
              <a:t>but we are now testing $54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Oil-well-bolts-failing-Gulf-of-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997663"/>
            <a:ext cx="3855720" cy="22354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 of Range-Topping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747" y="11938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464" y="1176020"/>
            <a:ext cx="7101936" cy="5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872" y="1143000"/>
            <a:ext cx="7157528" cy="54192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35.39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%-Best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Year Opening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Since Inception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3129322"/>
              </p:ext>
            </p:extLst>
          </p:nvPr>
        </p:nvGraphicFramePr>
        <p:xfrm>
          <a:off x="609600" y="1905000"/>
          <a:ext cx="8001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423" y="1117600"/>
            <a:ext cx="7380377" cy="558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 to Mid Range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13% on first day of the year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(COPX)-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108645" cy="53822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Steel (X)-Upside Breakout!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Disruption is Pro Gold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228600" y="11890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*Anti-Trump trade gives gold a new lease on life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New Years puts buyers on hold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*Many technical chart services say the bull market has resumed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*Speculative positions in gold starting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to rebuild from low levels, and producers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are cutting back hedges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*Venezuela selling off the last of its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reserves to forestall crash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*Palladium crashes in risks to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auto globalization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gold-category-dem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038600"/>
            <a:ext cx="3848100" cy="2565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and Shoulders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Bottom?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108-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700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)-Flash Crash!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Used for catalytic converters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587" y="1143000"/>
            <a:ext cx="7088613" cy="536709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0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70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+36.95%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97783870"/>
              </p:ext>
            </p:extLst>
          </p:nvPr>
        </p:nvGraphicFramePr>
        <p:xfrm>
          <a:off x="685800" y="1828800"/>
          <a:ext cx="7772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 Guacamole War is Coming!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3716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*Prospect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 of China trade war weighing on all </a:t>
            </a:r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g prices, is offsetting terrible weather</a:t>
            </a: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*If the ethanol subsidy gets axed, corn prices will crash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*Mexico</a:t>
            </a:r>
            <a:r>
              <a:rPr lang="en-US" sz="1800" i="0" u="none" strike="noStrike" cap="none" dirty="0" smtClean="0">
                <a:sym typeface="Arial"/>
              </a:rPr>
              <a:t> has been the largest buyer of US ags after China, will shift business to Brazil and Argentina in a trade war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*Good luck getting guacamole with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 a 20% Mexican border tax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*USDA</a:t>
            </a:r>
            <a:r>
              <a:rPr lang="en-US" sz="1800" i="0" u="none" strike="noStrike" cap="none" dirty="0" smtClean="0">
                <a:sym typeface="Arial"/>
              </a:rPr>
              <a:t> Supply &amp; Demand Report predicts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large scale cuts in all crops in 2017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due to weak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*Stay away</a:t>
            </a:r>
            <a:br>
              <a:rPr lang="en-US" sz="1800" dirty="0" smtClean="0"/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guacamole.jpg-20150422081858~q75,dx720y432u1r1gg,c-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854436"/>
            <a:ext cx="3735940" cy="22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19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747" y="11938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-Ticking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Up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381000" y="9604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*Trump’s first act as president was to cancel a scheduled cut in FHA insurance premiums. Are the other huge real estate subsidies now at risk?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down a shocking 10.4%, as the first post election numbers show the market’s reaction to 536,000,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ending Home Sales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+0.30%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*Anecdotal data shows that hot local markets are still strong, mortgage applications up 4%, home supply now lowest in 18 years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*All price gains at higher end of the market, which is up 10%.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*Homes are the best place to hide during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 inflation surge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Case-Shiller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is ticking up to 5.6%, with absolute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prices hitting new all time high, you home equity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could be the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best investment of the year</a:t>
            </a:r>
            <a:r>
              <a:rPr lang="mr-IN" sz="18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an-Francisco-CA-6c1a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095750"/>
            <a:ext cx="3378200" cy="25336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(+10.4%), Portland (10.1%), Denver (8.7%) 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prices hit new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7-01-31 at 9.09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511194"/>
            <a:ext cx="6934200" cy="50420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Not Buying the Rally in Yields</a:t>
            </a:r>
            <a:endParaRPr lang="en-US" sz="2000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211" y="12192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471064"/>
            <a:ext cx="6611614" cy="5005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Sheet-The Complete Opposite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457200" y="20272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Sell rallies on “TRUMP OFF” trade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on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TRUMP OFF”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trade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sell rallies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aside, don’t bet against the long term trend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gold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stand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45720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15,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1336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14478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/>
              <a:t>The 30,000 Foot View</a:t>
            </a:r>
            <a:br>
              <a:rPr lang="en-US" sz="2800" dirty="0" smtClean="0"/>
            </a:br>
            <a:r>
              <a:rPr lang="en-US" sz="2000" dirty="0" smtClean="0"/>
              <a:t>The Really Simple Big Picture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*Markets are screaming for tax cuts and deregulation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*But are getting aggressive rollback of social programs and immigration bans instead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*Will Trump burn up his political capital before pro market</a:t>
            </a:r>
            <a:br>
              <a:rPr lang="en-US" sz="2000" dirty="0" smtClean="0"/>
            </a:br>
            <a:r>
              <a:rPr lang="en-US" sz="2000" dirty="0" smtClean="0"/>
              <a:t> reforms can take place?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*Until he proves otherwise market </a:t>
            </a:r>
            <a:br>
              <a:rPr lang="en-US" sz="2000" dirty="0" smtClean="0"/>
            </a:br>
            <a:r>
              <a:rPr lang="en-US" sz="2000" dirty="0" smtClean="0"/>
              <a:t>will trade flat to down</a:t>
            </a:r>
            <a:endParaRPr lang="en-US" sz="2000" dirty="0"/>
          </a:p>
        </p:txBody>
      </p:sp>
      <p:pic>
        <p:nvPicPr>
          <p:cNvPr id="4" name="Picture 3" descr="1999 P-51 Mustang in FL 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009" y="4191000"/>
            <a:ext cx="3454849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04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447800"/>
            <a:ext cx="7620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Boeing Co. (BA)    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  $163                  Target to </a:t>
            </a:r>
            <a:r>
              <a:rPr lang="is-IS" sz="1800" b="1" dirty="0" smtClean="0"/>
              <a:t>$173</a:t>
            </a:r>
            <a:endParaRPr lang="is-IS" sz="1800" b="1" dirty="0"/>
          </a:p>
          <a:p>
            <a:r>
              <a:rPr lang="is-IS" sz="1800" b="1" dirty="0"/>
              <a:t>Marvell Tech (MRVL)            </a:t>
            </a:r>
            <a:r>
              <a:rPr lang="is-IS" sz="1800" b="1" dirty="0" smtClean="0"/>
              <a:t>$14</a:t>
            </a:r>
            <a:r>
              <a:rPr lang="is-IS" sz="1800" b="1" dirty="0"/>
              <a:t>                </a:t>
            </a:r>
            <a:r>
              <a:rPr lang="is-IS" sz="1800" b="1" dirty="0" smtClean="0"/>
              <a:t>  </a:t>
            </a:r>
            <a:r>
              <a:rPr lang="is-IS" sz="1800" b="1" dirty="0"/>
              <a:t>  Target to  </a:t>
            </a:r>
            <a:r>
              <a:rPr lang="is-IS" sz="1800" b="1" dirty="0" smtClean="0"/>
              <a:t>$17</a:t>
            </a:r>
            <a:endParaRPr lang="is-IS" sz="1800" b="1" dirty="0"/>
          </a:p>
          <a:p>
            <a:r>
              <a:rPr lang="is-IS" sz="1800" b="1" dirty="0"/>
              <a:t>Alphabet (GOOGL)                $</a:t>
            </a:r>
            <a:r>
              <a:rPr lang="is-IS" sz="1800" b="1" dirty="0" smtClean="0"/>
              <a:t>812</a:t>
            </a:r>
            <a:r>
              <a:rPr lang="is-IS" sz="1800" b="1" dirty="0"/>
              <a:t>                  Target to </a:t>
            </a:r>
            <a:r>
              <a:rPr lang="is-IS" sz="1800" b="1" dirty="0" smtClean="0"/>
              <a:t>$845</a:t>
            </a:r>
            <a:endParaRPr lang="is-IS" sz="1800" b="1" dirty="0"/>
          </a:p>
          <a:p>
            <a:r>
              <a:rPr lang="is-IS" sz="1800" b="1" dirty="0"/>
              <a:t>Amgen, Inc (AMGN)              </a:t>
            </a:r>
            <a:r>
              <a:rPr lang="is-IS" sz="1800" b="1" dirty="0" smtClean="0"/>
              <a:t>$150</a:t>
            </a:r>
            <a:r>
              <a:rPr lang="is-IS" sz="1800" b="1" dirty="0"/>
              <a:t>                  Target to </a:t>
            </a:r>
            <a:r>
              <a:rPr lang="is-IS" sz="1800" b="1" dirty="0" smtClean="0"/>
              <a:t>$188</a:t>
            </a:r>
            <a:endParaRPr lang="is-IS" sz="1800" b="1" dirty="0"/>
          </a:p>
          <a:p>
            <a:r>
              <a:rPr lang="is-IS" sz="1800" b="1" dirty="0"/>
              <a:t>Facebook (FB)                 </a:t>
            </a:r>
            <a:r>
              <a:rPr lang="is-IS" sz="1800" b="1" dirty="0" smtClean="0"/>
              <a:t>      $128</a:t>
            </a:r>
            <a:r>
              <a:rPr lang="is-IS" sz="1800" b="1" dirty="0"/>
              <a:t>                  Target to </a:t>
            </a:r>
            <a:r>
              <a:rPr lang="is-IS" sz="1800" b="1" dirty="0" smtClean="0"/>
              <a:t>$135</a:t>
            </a:r>
            <a:endParaRPr lang="is-IS" sz="1800" b="1" dirty="0"/>
          </a:p>
          <a:p>
            <a:r>
              <a:rPr lang="is-IS" sz="1800" b="1" dirty="0"/>
              <a:t>Vertex Pharm (VRTX)            </a:t>
            </a:r>
            <a:r>
              <a:rPr lang="is-IS" sz="1800" b="1" dirty="0" smtClean="0"/>
              <a:t>$81</a:t>
            </a:r>
            <a:r>
              <a:rPr lang="is-IS" sz="1800" b="1" dirty="0"/>
              <a:t>                </a:t>
            </a:r>
            <a:r>
              <a:rPr lang="is-IS" sz="1800" b="1" dirty="0" smtClean="0"/>
              <a:t>  </a:t>
            </a:r>
            <a:r>
              <a:rPr lang="is-IS" sz="1800" b="1" dirty="0"/>
              <a:t>  Target to </a:t>
            </a:r>
            <a:r>
              <a:rPr lang="is-IS" sz="1800" b="1" dirty="0" smtClean="0"/>
              <a:t>$90</a:t>
            </a:r>
            <a:endParaRPr lang="is-IS" sz="1800" b="1" dirty="0"/>
          </a:p>
          <a:p>
            <a:r>
              <a:rPr lang="is-IS" sz="1800" b="1" dirty="0"/>
              <a:t>    </a:t>
            </a:r>
          </a:p>
          <a:p>
            <a:r>
              <a:rPr lang="en-US" sz="20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Las Vegas Sands (LVS)        </a:t>
            </a:r>
            <a:r>
              <a:rPr lang="is-IS" sz="1800" b="1" dirty="0" smtClean="0"/>
              <a:t>$53</a:t>
            </a:r>
            <a:r>
              <a:rPr lang="is-IS" sz="1800" b="1" dirty="0"/>
              <a:t>                  Target to </a:t>
            </a:r>
            <a:r>
              <a:rPr lang="is-IS" sz="1800" b="1" dirty="0" smtClean="0"/>
              <a:t>$47</a:t>
            </a:r>
            <a:endParaRPr lang="is-IS" sz="1800" b="1" dirty="0"/>
          </a:p>
          <a:p>
            <a:r>
              <a:rPr lang="is-IS" sz="1800" b="1" dirty="0"/>
              <a:t>CommVault Sys (CVLT)        </a:t>
            </a:r>
            <a:r>
              <a:rPr lang="is-IS" sz="1800" b="1" dirty="0" smtClean="0"/>
              <a:t>$54</a:t>
            </a:r>
            <a:r>
              <a:rPr lang="is-IS" sz="1800" b="1" dirty="0"/>
              <a:t>                  Target to </a:t>
            </a:r>
            <a:r>
              <a:rPr lang="is-IS" sz="1800" b="1" dirty="0" smtClean="0"/>
              <a:t>$45</a:t>
            </a:r>
            <a:endParaRPr lang="is-IS" sz="1800" b="1" dirty="0"/>
          </a:p>
          <a:p>
            <a:r>
              <a:rPr lang="is-IS" sz="1800" b="1" dirty="0"/>
              <a:t>Carter Holdings (CRI)           </a:t>
            </a:r>
            <a:r>
              <a:rPr lang="is-IS" sz="1800" b="1" dirty="0" smtClean="0"/>
              <a:t>$85</a:t>
            </a:r>
            <a:r>
              <a:rPr lang="is-IS" sz="1800" b="1" dirty="0"/>
              <a:t>                  Target to </a:t>
            </a:r>
            <a:r>
              <a:rPr lang="is-IS" sz="1800" b="1" dirty="0" smtClean="0"/>
              <a:t>$78</a:t>
            </a:r>
            <a:endParaRPr lang="is-IS" sz="1800" b="1" dirty="0"/>
          </a:p>
          <a:p>
            <a:r>
              <a:rPr lang="is-IS" sz="1800" b="1" dirty="0"/>
              <a:t>Tractor Supply (TSCO)         </a:t>
            </a:r>
            <a:r>
              <a:rPr lang="is-IS" sz="1800" b="1" dirty="0" smtClean="0"/>
              <a:t>$75</a:t>
            </a:r>
            <a:r>
              <a:rPr lang="is-IS" sz="1800" b="1" dirty="0"/>
              <a:t>                  Target to </a:t>
            </a:r>
            <a:r>
              <a:rPr lang="is-IS" sz="1800" b="1" dirty="0" smtClean="0"/>
              <a:t>$67</a:t>
            </a:r>
            <a:endParaRPr lang="is-IS" sz="1800" b="1" dirty="0"/>
          </a:p>
          <a:p>
            <a:r>
              <a:rPr lang="is-IS" sz="1800" b="1" dirty="0"/>
              <a:t>Cognizant Tech (CTSH)        </a:t>
            </a:r>
            <a:r>
              <a:rPr lang="is-IS" sz="1800" b="1" dirty="0" smtClean="0"/>
              <a:t>$55</a:t>
            </a:r>
            <a:r>
              <a:rPr lang="is-IS" sz="1800" b="1" dirty="0"/>
              <a:t>                  Target to </a:t>
            </a:r>
            <a:r>
              <a:rPr lang="is-IS" sz="1800" b="1" dirty="0" smtClean="0"/>
              <a:t>$47</a:t>
            </a:r>
            <a:endParaRPr lang="is-IS" sz="1800" b="1" dirty="0"/>
          </a:p>
          <a:p>
            <a:r>
              <a:rPr lang="en-US" sz="18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29335480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17364</TotalTime>
  <Words>511</Words>
  <Application>Microsoft Office PowerPoint</Application>
  <PresentationFormat>On-screen Show (4:3)</PresentationFormat>
  <Paragraphs>128</Paragraphs>
  <Slides>79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“Disruption!”</vt:lpstr>
      <vt:lpstr>Slide 1</vt:lpstr>
      <vt:lpstr>Slide 2</vt:lpstr>
      <vt:lpstr>Trade Alert Performance Best 4 Weeks of the Past 12 months-New All Time High!!</vt:lpstr>
      <vt:lpstr>Slide 4</vt:lpstr>
      <vt:lpstr>Paid Subscriber Trailing 12 Month Audited Return 35.39%-Best New Year Opening Since Inception</vt:lpstr>
      <vt:lpstr>Slide 6</vt:lpstr>
      <vt:lpstr>The 30,000 Foot View The Really Simple Big Picture</vt:lpstr>
      <vt:lpstr>The Bill Davis View A $1,500 Upgrade for the Mad Day Trader Service </vt:lpstr>
      <vt:lpstr> The Method to My Madness </vt:lpstr>
      <vt:lpstr>Risk is Neutral-The Bloom is off the Rose</vt:lpstr>
      <vt:lpstr>The Global Economy-Shrinking the Pie</vt:lpstr>
      <vt:lpstr>Weekly Jobless Claims –The Most Important Statistic  +22,000 to 252,000- After hitting new all time low of 235,000 the month earlier</vt:lpstr>
      <vt:lpstr>Stocks-They Hate Disruption</vt:lpstr>
      <vt:lpstr>S&amp;P 500-Hitting the Glass Ceiling Deferred 2016 Tax Loss Selling Kicking in took profits on long 11/$220-$223 bear put spread took profits on long 1/$219-$222 bull call spread </vt:lpstr>
      <vt:lpstr>iShares MSCI Mexico ETF (EWW)-Trump Policy Benchmark</vt:lpstr>
      <vt:lpstr> Dow Average-Break Down </vt:lpstr>
      <vt:lpstr> Russell 2000 (IWM)-Backing Off took profits on long 11/$125-$128 vertical bear put spread 1/$129-$132 vertical bull call spread expired at maximum profit</vt:lpstr>
      <vt:lpstr>NASDAQ (QQQ)- This Year’s Leader</vt:lpstr>
      <vt:lpstr>(VIX)-Bounce off the Bottom </vt:lpstr>
      <vt:lpstr>iPath S&amp;P 500 VIX Short-Term Futures ETN (VXX) took profits on long 10/$27-$30 bull call spread</vt:lpstr>
      <vt:lpstr>Velocity Shares Daily Inverse VIX Short Term ETN (XIV) took profits on long shares at $32.91  one of the most instantly profitable trades of 2016 </vt:lpstr>
      <vt:lpstr>Apple (AAPL) –Back in Fashion took profits on long 1/$111-$114 bull call spread  Q3 earnings upside surprise  </vt:lpstr>
      <vt:lpstr>Microsoft (MSFT)  </vt:lpstr>
      <vt:lpstr> Facebook (FB)- took profits on long 11/$114-$117 vertical bull call spread    </vt:lpstr>
      <vt:lpstr>  Alphabet (GOOG)-Earnings Shock took profits on long 1/$740-$760 vertical bull call spread  </vt:lpstr>
      <vt:lpstr>  Amazon (AMZN)- took profits on long 1/$740-$760 vertical bull call spread earnings disaster-buy the dip    </vt:lpstr>
      <vt:lpstr>Industrials Sector SPDR (XLI)-Breakout (GE), (MMM), (UNP), (UTX), (BA), (HON)</vt:lpstr>
      <vt:lpstr>Transports Sector SPDR (XTN)-  (ALGT),  (ALK), (JBLU), (LUV), (CHRW), (DAL) </vt:lpstr>
      <vt:lpstr>Health Care Sector (XLV), (RXL) (JNJ), (PFE), (MRK), (GILD), (ACT), (AMGN) “Getting away with murder”</vt:lpstr>
      <vt:lpstr>Financial Select SPDR (XLF)- Buy the Rumor, Sell the News (BLK/B), (WFC), (JPM), (BAC), (C), (GS) </vt:lpstr>
      <vt:lpstr>KRE Regional Bank ETF (KRE)-   </vt:lpstr>
      <vt:lpstr>Palo Alto Networks (PANW)- took profits on long 1/$126-$129 bull call spread</vt:lpstr>
      <vt:lpstr>Consumer Discretionary SPDR (XLY) (DIS), (AMZN), (HD), (CMCSA), (MCD), (SBUX) </vt:lpstr>
      <vt:lpstr>Europe Hedged Equity (HEDJ)-Euro Rally Headache </vt:lpstr>
      <vt:lpstr>Japan (DXJ)-Yen Rally Headache </vt:lpstr>
      <vt:lpstr> China ($SSEC)- Trade War Focus is Now on Mexico </vt:lpstr>
      <vt:lpstr> Emerging Markets (EEM)- Big Anti Trump Rally </vt:lpstr>
      <vt:lpstr>Bonds-Back in Fashion</vt:lpstr>
      <vt:lpstr>Ten Year Treasury ETF (TLT) 2.48% took profits on long 2/$126-$129 vertical bear put spread took profits on long 1/$123-$126 vertical bear put spread tried to buy 2/$112-$115 vertical bull call spread, but market ran away</vt:lpstr>
      <vt:lpstr>Ten Year Treasury Yield ($TNX) 2.48% </vt:lpstr>
      <vt:lpstr>Junk Bonds (HYG) 5.46% Yield A Great Risk Coincident Indicator-  Long Term “RISK ON” means new highs, buy all dips</vt:lpstr>
      <vt:lpstr>2X Short Treasuries (TBT)</vt:lpstr>
      <vt:lpstr>Emerging Market Debt (ELD) 7.13% Yield- crawling back with the anti-Trump trade </vt:lpstr>
      <vt:lpstr>Municipal Bonds (MUB)-2.14% yield-almost doubled  Mix of AAA, AA, and A rated bonds</vt:lpstr>
      <vt:lpstr>Foreign Currencies-It’s All Politics</vt:lpstr>
      <vt:lpstr>US Dollar Basket-(UUP)</vt:lpstr>
      <vt:lpstr>Japanese Yen (FXY)-Taking a Break Took profits on long 2/$88-$91 bear put spread  </vt:lpstr>
      <vt:lpstr>  British Pound (FXB)- hard Brexit speech triggers monster melt up  </vt:lpstr>
      <vt:lpstr>  Euro ($XEU), (FXE), (EUO)- Bombs Away took profits on long 9/$112-$115 vertical bear put spread took profits on long $11/$110-$113 vertical bear put spread </vt:lpstr>
      <vt:lpstr>   Canadian Dollar (FXC)-   </vt:lpstr>
      <vt:lpstr>  Emerging Market Currencies (CEW)   </vt:lpstr>
      <vt:lpstr>Chinese Yuan- (CYB)-</vt:lpstr>
      <vt:lpstr>Energy-Topping Out</vt:lpstr>
      <vt:lpstr>Oil-Top of Range-Topping Out</vt:lpstr>
      <vt:lpstr> United States Oil Fund (USO) took profits on long (USO) 11/$12.50-$14.00 vertical bear put spread </vt:lpstr>
      <vt:lpstr>Energy Select Sector SPDR (XLE) (XOM), (CVX), (SLB), (KMI), (EOG), (COP) </vt:lpstr>
      <vt:lpstr>Alerian MLP ETF (AMLP)-  Basket Approach is the Only Safe Play Here</vt:lpstr>
      <vt:lpstr>Exxon (XOM)- </vt:lpstr>
      <vt:lpstr>Occidental Petroleum (OXY)-  </vt:lpstr>
      <vt:lpstr>Natural Gas (UNG)-Back to Mid Range down 13% on first day of the year</vt:lpstr>
      <vt:lpstr>Copper (COPX)-</vt:lpstr>
      <vt:lpstr>US Steel (X)-Upside Breakout!</vt:lpstr>
      <vt:lpstr>Precious Metals-Disruption is Pro Gold</vt:lpstr>
      <vt:lpstr>Gold (GLD)-Head and Shoulders Bottom? took profits on long 11/$112-$115 vertical bull call spread  long 2/$108-$111 vertical bull call spread </vt:lpstr>
      <vt:lpstr>Palladium ETF- (PALL)-Flash Crash! - Used for catalytic converters</vt:lpstr>
      <vt:lpstr>Market Vectors Gold Miners ETF- (GDX) </vt:lpstr>
      <vt:lpstr>Silver (SLV)-</vt:lpstr>
      <vt:lpstr>Silver Miners (SIL)-</vt:lpstr>
      <vt:lpstr>Agriculture-A Guacamole War is Coming!</vt:lpstr>
      <vt:lpstr>(CORN) – </vt:lpstr>
      <vt:lpstr>(WEAT)-</vt:lpstr>
      <vt:lpstr>(SOYB)-</vt:lpstr>
      <vt:lpstr>Real Estate-Ticking Up</vt:lpstr>
      <vt:lpstr>November S&amp;P 500/Case–Shiller Home Price Index +5.6% YOY, Seattle (+10.4%), Portland (10.1%), Denver (8.7%) still leaders absolute prices hit new all time high</vt:lpstr>
      <vt:lpstr>General Growth Properties (GGP) Not Buying the Rally in Yields</vt:lpstr>
      <vt:lpstr>US Home Construction Index (ITB) (DHI), (LEN), (PHM), (TOL), (NVR)  Another Rising Rate Victim-But Becoming a Favorite Sector to Buy </vt:lpstr>
      <vt:lpstr>Trade Sheet-The Complete Opposite So What Do We Do About All This?</vt:lpstr>
      <vt:lpstr>    Next Strategy Webinar  12:00 EST Wednesday, February 15, 2017  San Francisco, CA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3760</cp:revision>
  <cp:lastPrinted>2015-11-22T19:21:27Z</cp:lastPrinted>
  <dcterms:created xsi:type="dcterms:W3CDTF">2015-02-05T17:12:57Z</dcterms:created>
  <dcterms:modified xsi:type="dcterms:W3CDTF">2017-02-01T18:49:12Z</dcterms:modified>
</cp:coreProperties>
</file>