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75"/>
  </p:notesMasterIdLst>
  <p:sldIdLst>
    <p:sldId id="256" r:id="rId2"/>
    <p:sldId id="756" r:id="rId3"/>
    <p:sldId id="604" r:id="rId4"/>
    <p:sldId id="605" r:id="rId5"/>
    <p:sldId id="663" r:id="rId6"/>
    <p:sldId id="664" r:id="rId7"/>
    <p:sldId id="749" r:id="rId8"/>
    <p:sldId id="647" r:id="rId9"/>
    <p:sldId id="695" r:id="rId10"/>
    <p:sldId id="755" r:id="rId11"/>
    <p:sldId id="267" r:id="rId12"/>
    <p:sldId id="750" r:id="rId13"/>
    <p:sldId id="281" r:id="rId14"/>
    <p:sldId id="282" r:id="rId15"/>
    <p:sldId id="570" r:id="rId16"/>
    <p:sldId id="283" r:id="rId17"/>
    <p:sldId id="285" r:id="rId18"/>
    <p:sldId id="603" r:id="rId19"/>
    <p:sldId id="632" r:id="rId20"/>
    <p:sldId id="562" r:id="rId21"/>
    <p:sldId id="505" r:id="rId22"/>
    <p:sldId id="563" r:id="rId23"/>
    <p:sldId id="613" r:id="rId24"/>
    <p:sldId id="289" r:id="rId25"/>
    <p:sldId id="730" r:id="rId26"/>
    <p:sldId id="744" r:id="rId27"/>
    <p:sldId id="673" r:id="rId28"/>
    <p:sldId id="481" r:id="rId29"/>
    <p:sldId id="290" r:id="rId30"/>
    <p:sldId id="291" r:id="rId31"/>
    <p:sldId id="669" r:id="rId32"/>
    <p:sldId id="668" r:id="rId33"/>
    <p:sldId id="522" r:id="rId34"/>
    <p:sldId id="676" r:id="rId35"/>
    <p:sldId id="336" r:id="rId36"/>
    <p:sldId id="295" r:id="rId37"/>
    <p:sldId id="501" r:id="rId38"/>
    <p:sldId id="482" r:id="rId39"/>
    <p:sldId id="539" r:id="rId40"/>
    <p:sldId id="751" r:id="rId41"/>
    <p:sldId id="654" r:id="rId42"/>
    <p:sldId id="659" r:id="rId43"/>
    <p:sldId id="655" r:id="rId44"/>
    <p:sldId id="656" r:id="rId45"/>
    <p:sldId id="657" r:id="rId46"/>
    <p:sldId id="658" r:id="rId47"/>
    <p:sldId id="531" r:id="rId48"/>
    <p:sldId id="533" r:id="rId49"/>
    <p:sldId id="546" r:id="rId50"/>
    <p:sldId id="536" r:id="rId51"/>
    <p:sldId id="752" r:id="rId52"/>
    <p:sldId id="388" r:id="rId53"/>
    <p:sldId id="312" r:id="rId54"/>
    <p:sldId id="380" r:id="rId55"/>
    <p:sldId id="529" r:id="rId56"/>
    <p:sldId id="369" r:id="rId57"/>
    <p:sldId id="748" r:id="rId58"/>
    <p:sldId id="747" r:id="rId59"/>
    <p:sldId id="313" r:id="rId60"/>
    <p:sldId id="315" r:id="rId61"/>
    <p:sldId id="753" r:id="rId62"/>
    <p:sldId id="320" r:id="rId63"/>
    <p:sldId id="650" r:id="rId64"/>
    <p:sldId id="729" r:id="rId65"/>
    <p:sldId id="737" r:id="rId66"/>
    <p:sldId id="743" r:id="rId67"/>
    <p:sldId id="738" r:id="rId68"/>
    <p:sldId id="754" r:id="rId69"/>
    <p:sldId id="332" r:id="rId70"/>
    <p:sldId id="586" r:id="rId71"/>
    <p:sldId id="349" r:id="rId72"/>
    <p:sldId id="492" r:id="rId73"/>
    <p:sldId id="335" r:id="rId74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5" autoAdjust="0"/>
    <p:restoredTop sz="94643"/>
  </p:normalViewPr>
  <p:slideViewPr>
    <p:cSldViewPr>
      <p:cViewPr varScale="1">
        <p:scale>
          <a:sx n="67" d="100"/>
          <a:sy n="67" d="100"/>
        </p:scale>
        <p:origin x="-4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randybronte\Documents\Positions\2017\November\Position%20Sheet%202017110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876254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987547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52902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0139072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91631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 Running 2018”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3, 2017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8855" y="1676400"/>
            <a:ext cx="2125638" cy="3200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Signals Go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Fed minutes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out this afternoon giving insight into pace of rate hikes, a noted dove is to be replaced on the board by a noted hawk, increasing the likelihood of more rate rises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Dallas Fed General Activity Index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leaps from 19 to 29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*Will the weak first quarter syndrome strike again this year, coming off of a </a:t>
            </a: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3.2% Q4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Euro Markit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readings accelerating, surpassing the US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*US </a:t>
            </a: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Polar Vortex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having a big impact on the economy,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driving up oil, commodity, and grain prices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b="1" dirty="0">
                <a:solidFill>
                  <a:schemeClr val="tx1"/>
                </a:solidFill>
              </a:rPr>
              <a:t>*It’s all very market positive, and severely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 limited the downside to the last correction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3200" y="4114800"/>
            <a:ext cx="1981200" cy="251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2707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-2,000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245,000 coming out of 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Christmas Hiring</a:t>
            </a:r>
            <a:b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New 43 Year Low!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 descr="6ce321cfafb65ee280e4b857939fa28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5941" y="1540169"/>
            <a:ext cx="7111259" cy="516543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4572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-Look for Half the Returns With Double the Volatility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81000" y="12954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*Earnings will still be the major driver in the New Year, up 10%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*Look for a major selloff in January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as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deferred tax selling all hits at once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*Company stock buy backs will be given a new lease on life by the tax bill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*Sector leadership rotates from FANG’s to financials &amp; industrials, the market leaders of 2018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*Energy, with the highest tax rate, will see the biggest earnings growth in 2018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*Flat line sideways “time” corrections will be followed by substantial upside breakouts ahead of every quarterly earnings period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*Volatility Index (VIX) to range from $9-$20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A synchronized global economic recovery, </a:t>
            </a:r>
            <a:b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artificially low interest rates, and the prospect</a:t>
            </a:r>
            <a:b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of once a generation tax cuts are a lot to sell against.</a:t>
            </a: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1088" y="4876800"/>
            <a:ext cx="1674713" cy="166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19252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2046FB1-2AFE-4E31-B0AB-F9A3BFA76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315200" cy="559797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Haven’t Retraced to the 50 Day MA since May-Very High Risk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1413443-DA01-442F-B07B-3ACED9C09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33062"/>
            <a:ext cx="7239000" cy="549362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(IWM)-Peaked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the (IWM) 12/$152-$155 bear put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CB247A-E474-4AAA-A8FE-EE143D1F4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62101"/>
            <a:ext cx="7010400" cy="537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579F471-299B-4F3E-A385-35ACD07B7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1"/>
            <a:ext cx="7391400" cy="56533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(VIX)-New Low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F5A263-97CA-4649-BF22-1CC79A2A0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838200"/>
            <a:ext cx="7529513" cy="583059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Begging for New Lows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long 1/$60 calls as a hedge for rest of portfolio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11/$20 calls</a:t>
            </a: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A7A9AB-CB13-4E44-96F4-E633ACFD1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71600"/>
            <a:ext cx="6781800" cy="522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 of the most instantly profitable trades of 2016</a:t>
            </a:r>
            <a:r>
              <a:rPr lang="mr-IN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.and 2017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(XIV) long at $81.45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0199DDA-0806-4F71-83EF-4D716E0B4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586917"/>
            <a:ext cx="6477000" cy="49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575499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9624" y="67733"/>
            <a:ext cx="4436043" cy="6716949"/>
          </a:xfrm>
        </p:spPr>
      </p:pic>
    </p:spTree>
    <p:extLst>
      <p:ext uri="{BB962C8B-B14F-4D97-AF65-F5344CB8AC3E}">
        <p14:creationId xmlns:p14="http://schemas.microsoft.com/office/powerpoint/2010/main" xmlns="" val="885171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Electric (GE)-No Recovery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5C3B737-910E-4A04-9E5A-150465BD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54963"/>
            <a:ext cx="7219424" cy="549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DA069E-ADA4-47C0-927C-F368DC9EF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954812"/>
            <a:ext cx="7467601" cy="567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D29464D-29C5-46F2-B572-B29D0EC9A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09" y="914400"/>
            <a:ext cx="754459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2A4E807-8F27-4D3C-8247-F64AF0769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02" y="1066800"/>
            <a:ext cx="729489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12D5F7B-5898-4574-BF90-2A208E1B6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2268"/>
            <a:ext cx="7162800" cy="54835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9/$21-$22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EAAABF3-44CE-4B39-86D4-977EDB8E5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81450"/>
            <a:ext cx="7391400" cy="56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Railroad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100-$102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0C3BD9-017A-4477-9AAC-7971F0212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70379"/>
            <a:ext cx="7317700" cy="565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48478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E1B0F99-1A81-41E2-9F92-153A797CA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55508"/>
            <a:ext cx="7217230" cy="557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3BD375-CE0C-4923-82FD-D37C86B5B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14594"/>
            <a:ext cx="7239000" cy="561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(RXL)-The New FANG?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03B8AC8-9A23-4346-B532-9038FDC05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56548"/>
            <a:ext cx="7391400" cy="563386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Biggest Up Month in Ten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Years! 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Consecutive Profitable Trade Alerts!!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5240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+9.35</a:t>
            </a:r>
            <a:r>
              <a:rPr lang="en-US" sz="220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1.95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+6.39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+18.38%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+4.87%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+7.65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+1.84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+1.39%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0.45%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   *November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+0.70%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u="sng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+3.76% </a:t>
            </a:r>
            <a:r>
              <a:rPr lang="en-US" sz="2200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*2017 Year to Date 57.91%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31 of 35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consecutive profitable trade alerts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57.91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276.47%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34.20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8288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7312305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12/$25.50-$27 bull call spread-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expires in 7 trading days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6BF842C-A1F5-46F5-AF12-153570EA1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010400" cy="540989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-Interest Rate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10/$220-$225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9/$205-$210 vertical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9/$235-$240 vertical bear put spread</a:t>
            </a: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B28AF7-7814-465F-B93A-ED34603AA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676400"/>
            <a:ext cx="6657975" cy="506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CCB365-9378-402E-9705-E20E65FAE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914400"/>
            <a:ext cx="7543801" cy="57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04913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BC41B02-053E-4564-A152-F7E5BED2C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1"/>
            <a:ext cx="716280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Rolling Over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A4C40E-7F7E-49E7-A317-C779167C9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857225"/>
            <a:ext cx="7562850" cy="57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120738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377083F-A27C-4540-81AC-EFF8883DF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23" y="1066801"/>
            <a:ext cx="7268977" cy="55625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-Global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Rally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1E0C85E-41FA-4405-83CC-BE7251D51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98" y="990600"/>
            <a:ext cx="7256402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(DXJ)-More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Global Rally on Yen Weakness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Abe Election win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E375F3D-714B-4B38-A2FE-B13940883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1"/>
            <a:ext cx="7339013" cy="561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Recovery on Track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F042366-AD14-4BB9-BB1E-89AADE605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09625"/>
            <a:ext cx="7598877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6A993E-75AA-4F10-9535-29949849C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1"/>
            <a:ext cx="7391400" cy="566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No “sweet spot” entry points</a:t>
            </a:r>
            <a:br>
              <a:rPr lang="en-US" sz="2000" dirty="0"/>
            </a:br>
            <a:r>
              <a:rPr lang="en-US" sz="2000" dirty="0"/>
              <a:t>Risk/Reward is out of balance, 70% cash</a:t>
            </a: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82588099"/>
              </p:ext>
            </p:extLst>
          </p:nvPr>
        </p:nvGraphicFramePr>
        <p:xfrm>
          <a:off x="4953000" y="3505200"/>
          <a:ext cx="3650060" cy="2783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888744" y="3124200"/>
            <a:ext cx="351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NO POSITIONS</a:t>
            </a:r>
          </a:p>
        </p:txBody>
      </p:sp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-1" y="209267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Bonds-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Flight to Safety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685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 tax bill promises to demolish the bond market, but it may take some time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*Budget deficit now climbing sharply from an Obama low of $450 billion to $700 billion now on its way to $1 trillion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*Markets now looking for three 25 basis point interest rate hikes in 2018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*Huge curve flattening dominating the markets, 40 basis point spread between ten and 30 year bonds, is your early pre recession warning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*I’m still looking for a bond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selloff in 2018 to take yields to 3.00%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by yearend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 *$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6 billion a month, or $200 million a day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in bond sales to start soon and are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overhanging the market with the FED’s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QE unwind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8622" y="4120308"/>
            <a:ext cx="1671090" cy="24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7295950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755" y="-304800"/>
            <a:ext cx="8229600" cy="3001964"/>
          </a:xfrm>
        </p:spPr>
        <p:txBody>
          <a:bodyPr/>
          <a:lstStyle/>
          <a:p>
            <a:r>
              <a:rPr lang="en-US" sz="2400" dirty="0"/>
              <a:t> Treasury ETF (TLT) </a:t>
            </a:r>
            <a:r>
              <a:rPr lang="mr-IN" sz="2400" dirty="0"/>
              <a:t>–</a:t>
            </a:r>
            <a:r>
              <a:rPr lang="en-US" sz="2400" dirty="0"/>
              <a:t> 2.32%-Double Topping?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/>
              <a:t>Long 12/$129-$131 vertical bear put spread-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expires in 7 trading days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dirty="0">
                <a:solidFill>
                  <a:srgbClr val="00B050"/>
                </a:solidFill>
              </a:rPr>
              <a:t>Took profits on long 12/$129-$132 vertical bear put spread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 long 11/$127-$129 vertical bear put spread expired at max profit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 took profits on long 10/$126-$128 vertical bear put spread</a:t>
            </a:r>
            <a:r>
              <a:rPr lang="en-US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00B050"/>
                </a:solidFill>
              </a:rPr>
              <a:t> took profits on long 10/$127-29 vertical bear put spread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71951C9-3F8E-442F-A32E-087D1CF5D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1826365"/>
            <a:ext cx="6317768" cy="487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Ten Year Treasury Yield ($TNX) 2.36%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6FC6FE2-C69C-4273-9748-92ED86AC5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66801"/>
            <a:ext cx="7239000" cy="56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4.71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 Long Term “RISK ON” means new highs, buy all dips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BFA39D7-40A6-44C2-BA32-01C0B043F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1"/>
            <a:ext cx="7391400" cy="563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Screaming “BUY”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50F06C0-003B-46DE-9DB0-5A74805CF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1"/>
            <a:ext cx="7315200" cy="557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5.66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DA51558-D795-427B-99DA-18AE92A40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1"/>
            <a:ext cx="7391400" cy="56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1.69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%-Gap Up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5120F7E-72D6-40E7-B9C8-3D9BC1136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7086600" cy="545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Divergence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304800" y="838200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Interest rate differentials are still the largest drivers of foreign exchange rates.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*Look for a weak dollar in the first half and a strong one in the second half as the market focus shifts from exploding deficits to rising rates</a:t>
            </a:r>
            <a:b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*Rising US rates guarantees lower Japanese yen (FXY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), </a:t>
            </a:r>
            <a:r>
              <a:rPr lang="en-US" sz="1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BOJ to continue QE indefinitely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*Rebounding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commodity prices are boosting commodity currencies of the Australian dollar (FXA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 and the  Canadian dollar (FXC)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*Higher than US growth rates supporting the Euro (FXE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*Ditto for the Chinese Yuan (CYB), which is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also bringing in stronger economic data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see 45% 3 day correction, Russia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is launching its own crypto currency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sidestep sanctions</a:t>
            </a: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7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3600" y="3962400"/>
            <a:ext cx="3048000" cy="254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Bracketing the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(FXE) 12/$116-$118 vertical bear put spread-expires in 7 trading days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long (FXE) 12/$111-$113 vertical bull call spread-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expires in 7 trading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ECE7403-B326-477E-B3F2-7F4006D9D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82" y="1447800"/>
            <a:ext cx="6777318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9B6A5EC-8DCC-4DCE-BD71-2155D62B9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1"/>
            <a:ext cx="7239000" cy="56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100" y="1091878"/>
            <a:ext cx="84201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(CYB)-Stabilizing on Government Support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239A639-C090-4923-9B02-FC98CD2E0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14401"/>
            <a:ext cx="7239000" cy="56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209267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Energy-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Perfect Storm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0" y="12192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/>
              <a:t>*OPEC extends production curbs to the end of 2018, will send oil to new 2018 highs in mid $60’s 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 *Chinese oil imports top 9 million b/d, will surpass the US as the world’s largest importer in 2018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*Iran demonstrations threaten to cut 4 million barrels/day from the global oil market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 smtClean="0"/>
              <a:t>*Extreme cold weather also boosting heating oil demand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 smtClean="0"/>
              <a:t>*Terrorist attack on Libyan oil fields further helps oil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*Fracking supply is on the </a:t>
            </a:r>
            <a:r>
              <a:rPr lang="en-US" sz="1800" dirty="0" smtClean="0"/>
              <a:t>rebound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b="1" dirty="0"/>
              <a:t>*Buy the dips in energy stocks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4724400"/>
            <a:ext cx="3429000" cy="192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908274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-Topping Out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E234383-1F29-449F-AFB2-F8D47903A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03950"/>
            <a:ext cx="7543800" cy="583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95D968-28B9-46DB-A62A-2A4C9E139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762000"/>
            <a:ext cx="7620000" cy="579804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Lows!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4FF5477-FDAA-4053-A49B-EBCC79085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315200" cy="557073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B966E20-C3DE-46B9-8E2C-A9A150A70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1"/>
            <a:ext cx="7339013" cy="560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Bottom is In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C77726A-BFDC-4ED1-915E-055F8284E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62000"/>
            <a:ext cx="7684467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Schlumberger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SLB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)-Hard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Bounce Back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DEA179E-4392-458B-B137-703643DBC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315200" cy="557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Ditto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513B122-CBB3-4FA0-9D56-5F8DCB9D8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38200"/>
            <a:ext cx="763111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-No Joy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C3124B6-2BC2-464C-9800-5ED56ED17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01702"/>
            <a:ext cx="7239000" cy="555149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endParaRPr lang="en-US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Eight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295400"/>
            <a:ext cx="8013700" cy="517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(COPX)-China Infrastructure Build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A014808-240C-4AF0-9A68-79CF96906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315200" cy="56428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-13771" y="4541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Precious Metals-Back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in the Spotlight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1265239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closes at 2017 highs, catching a bid from rising global commodity prices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*Getting ready for a big jump in January when the sellers’ strike ends?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*Continued buying by the Russian Central Bank is putting upward pressure on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is definitely stealing away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from gold volatility, watch for gold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to take off when Bitcoin collapses,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45% in 3 days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*Buy gold and silver stocks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the next big dip, as it is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still early days for the bull market</a:t>
            </a: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DSCN037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200" y="3810000"/>
            <a:ext cx="2647948" cy="263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376581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(GLD)-Retest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Trend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hedging trades starting to move again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(GLD) $12/$116-$119 bull call spread-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expires in 7 trading days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D1B8484-A344-4406-99AF-BEC955F58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1"/>
            <a:ext cx="6961008" cy="53339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3A00E3-432A-476A-A8C6-D987B15C0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39824"/>
            <a:ext cx="7315200" cy="558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9/$15-16 call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37D1E5-6C96-4E25-83FE-A76882227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239000" cy="552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9/$32-$34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095833C-6FB8-408A-B59E-37A966491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315200" cy="556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X Silver Miners ETF-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9/$31-$33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0C5EAFE-B613-4F26-9087-960117A19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73" y="914400"/>
            <a:ext cx="732462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881535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Bitcoin-Modern Day Tulips!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$31 million hack on top of a $280 million one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Battling for CFTC futures trading approval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250" y="1511300"/>
            <a:ext cx="86995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5094977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3779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Estate-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Still Bid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7200" y="1036639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Pending Home Sales up 0.2% on shrinking inventory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*29% of homes now sell for all cash, up from 27% a year ago</a:t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*Median Home Price up 51% since 2009</a:t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*Loss of mortgage and property tax deductions will have no effect on the market as the structural shortage is too great</a:t>
            </a:r>
            <a:br>
              <a:rPr lang="en-US" sz="1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they may be back in two years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*S&amp;P 500 Case-Shiller maintains</a:t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strong 6.1%, with absolute prices</a:t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hitting new all time high,</a:t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*Your home equity could be the best</a:t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investment of the year</a:t>
            </a:r>
            <a:r>
              <a:rPr lang="mr-IN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.again</a:t>
            </a:r>
            <a:r>
              <a:rPr lang="en-US" sz="18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estat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3957536"/>
            <a:ext cx="4266697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156935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S&amp;P7500/Case–Shiller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6.2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YOY,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12.0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(+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10.2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Diego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(+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8.1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still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rises accelerating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447800"/>
            <a:ext cx="7077174" cy="513147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30352"/>
            <a:ext cx="8915400" cy="84124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The Method to My </a:t>
            </a:r>
            <a:r>
              <a:rPr lang="en-US" sz="3600" b="1" i="1" dirty="0"/>
              <a:t>Madness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41300"/>
            <a:ext cx="8305800" cy="5135700"/>
          </a:xfrm>
        </p:spPr>
        <p:txBody>
          <a:bodyPr>
            <a:normAutofit lnSpcReduction="10000"/>
          </a:bodyPr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 *Global stock market melt up has taken stocks to record valuation and momentum highs,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Great Q3 earnings adding fuel to the fire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*Sell every bond rally</a:t>
            </a:r>
            <a:r>
              <a:rPr lang="mr-IN" sz="1800" b="1" dirty="0">
                <a:solidFill>
                  <a:schemeClr val="tx1"/>
                </a:solidFill>
              </a:rPr>
              <a:t>…</a:t>
            </a:r>
            <a:r>
              <a:rPr lang="en-US" sz="1800" b="1" dirty="0">
                <a:solidFill>
                  <a:schemeClr val="tx1"/>
                </a:solidFill>
              </a:rPr>
              <a:t>.The Fed put the top in with $4 T bond hoard liquidation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*Look for main stock indexes to grind up for 2018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*Keep buying ”RISK OFF” assets, like gold, on dips 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as a hedge against brief bouts of profit taking in stocks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*Sell the FANG’s, the new game is in domestic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 laggards, reflation plays, and banks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*Buy oil stocks on </a:t>
            </a:r>
            <a:r>
              <a:rPr lang="en-US" sz="1800" b="1" dirty="0" smtClean="0">
                <a:solidFill>
                  <a:schemeClr val="tx1"/>
                </a:solidFill>
              </a:rPr>
              <a:t>dips, commodities to outperform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stocks in 2018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*Sell </a:t>
            </a:r>
            <a:r>
              <a:rPr lang="en-US" sz="1800" b="1" dirty="0" smtClean="0">
                <a:solidFill>
                  <a:schemeClr val="tx1"/>
                </a:solidFill>
              </a:rPr>
              <a:t>Japanese yen </a:t>
            </a:r>
            <a:r>
              <a:rPr lang="en-US" sz="1800" b="1" dirty="0">
                <a:solidFill>
                  <a:schemeClr val="tx1"/>
                </a:solidFill>
              </a:rPr>
              <a:t>on any new rallies, top is in</a:t>
            </a:r>
            <a:endParaRPr lang="en-US" sz="1800" dirty="0"/>
          </a:p>
        </p:txBody>
      </p:sp>
      <p:pic>
        <p:nvPicPr>
          <p:cNvPr id="5" name="Picture 4" descr="IMG_43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019" y="4419600"/>
            <a:ext cx="2111379" cy="231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515453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z="2400" dirty="0"/>
              <a:t>General Growth Properties (GGP)-</a:t>
            </a:r>
            <a:r>
              <a:rPr lang="en-US" sz="2000" dirty="0"/>
              <a:t>New Lows</a:t>
            </a:r>
            <a:br>
              <a:rPr lang="en-US" sz="2000" dirty="0"/>
            </a:br>
            <a:r>
              <a:rPr lang="en-US" sz="2000" dirty="0"/>
              <a:t>Brookfield (BAM) takeover rumors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D9077FB-0F30-4DB0-9751-D105ED7DC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1" y="1157056"/>
            <a:ext cx="7086600" cy="544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1800" dirty="0"/>
              <a:t>A Favorite Sector to Buy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E97E72-5C20-4196-BB90-7DCF5DAA0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03666"/>
            <a:ext cx="7086600" cy="5396646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7620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industrials, energy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yen and Euro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any rallies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big dip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stand aside until over $16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Ags –stand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45720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17,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2018</a:t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madhedgefundtrader.com</a:t>
            </a:r>
            <a:r>
              <a:rPr lang="en-US" sz="2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800" b="1" i="0" u="sng" strike="noStrike" cap="none" baseline="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12954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Market Timing Index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2385646"/>
            <a:ext cx="7315200" cy="39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Middle of the Range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981200"/>
            <a:ext cx="8191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22749</TotalTime>
  <Words>428</Words>
  <Application>Microsoft Office PowerPoint</Application>
  <PresentationFormat>On-screen Show (4:3)</PresentationFormat>
  <Paragraphs>93</Paragraphs>
  <Slides>73</Slides>
  <Notes>65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The Mad Hedge Fund Trader “Front Running 2018”</vt:lpstr>
      <vt:lpstr>Slide 1</vt:lpstr>
      <vt:lpstr>Trade Alert Performance Biggest Up Month in Ten Years!  New All Time High!! 22 Consecutive Profitable Trade Alerts!!</vt:lpstr>
      <vt:lpstr>Slide 3</vt:lpstr>
      <vt:lpstr>Slide 4</vt:lpstr>
      <vt:lpstr>Slide 5</vt:lpstr>
      <vt:lpstr>The Method to My Madness</vt:lpstr>
      <vt:lpstr>The Mad Hedge Profit Predictor Market Timing Index An artificial intelligence driven algorithm that analyzes 30 different economic, technical, and momentum driven indicators </vt:lpstr>
      <vt:lpstr> The Mad Hedge Profit Predictor Middle of the Range </vt:lpstr>
      <vt:lpstr>The Global Economy-A Signals Go</vt:lpstr>
      <vt:lpstr>Weekly Jobless Claims –The Most Important Statistic  -2,000 to 245,000 coming out of Christmas Hiring New 43 Year Low! </vt:lpstr>
      <vt:lpstr>Stocks-Look for Half the Returns With Double the Volatility</vt:lpstr>
      <vt:lpstr>S&amp;P 500-New Highs   </vt:lpstr>
      <vt:lpstr> Dow Average-New Highs Haven’t Retraced to the 50 Day MA since May-Very High Risk</vt:lpstr>
      <vt:lpstr> Russell 2000 (IWM)-Peaked Out stopped out of long the (IWM) 12/$152-$155 bear put spread</vt:lpstr>
      <vt:lpstr>NASDAQ (QQQ)-New Highs</vt:lpstr>
      <vt:lpstr>(VIX)-New Low </vt:lpstr>
      <vt:lpstr>iPath S&amp;P 500 VIX Short-Term Futures ETN (VXX) Begging for New Lows stopped out of long 1/$60 calls as a hedge for rest of portfolio took profits on long 11/$20 calls</vt:lpstr>
      <vt:lpstr>Velocity Shares Daily Inverse VIX Short Term ETN (XIV)  One of the most instantly profitable trades of 2016….and 2017 took profits on (XIV) long at $81.45</vt:lpstr>
      <vt:lpstr> General Electric (GE)-No Recovery </vt:lpstr>
      <vt:lpstr>Microsoft (MSFT)  </vt:lpstr>
      <vt:lpstr>   Facebook (FB)-      </vt:lpstr>
      <vt:lpstr>  Alphabet (GOOG)-New High   </vt:lpstr>
      <vt:lpstr>Industrials Sector SPDR (XLI)- (GE), (MMM), (UNP), (UTX), (BA), (HON)</vt:lpstr>
      <vt:lpstr>US Steel (X)- took profits on long the 9/$21-$22 vertical bull call spread </vt:lpstr>
      <vt:lpstr>Union Pacific Railroad (UNP)- took profits on long the 9/$100-$102 vertical bull call spread </vt:lpstr>
      <vt:lpstr>Southwest Airlines (LUV)- Warren Buffett’s Favorite Airline</vt:lpstr>
      <vt:lpstr>Transports Sector SPDR (XTN)-  (ALGT),  (ALK), (JBLU), (LUV), (CHRW), (DAL) </vt:lpstr>
      <vt:lpstr>Health Care Sector (XLV), (RXL)-The New FANG? (JNJ), (PFE), (MRK), (GILD), (ACT), (AMGN) </vt:lpstr>
      <vt:lpstr>Bank of America (BAC)-New Highs (BLK/B), (WFC), (JPM), (BAC), (C), (GS) long 12/$25.50-$27 bull call spread-expires in 7 trading days</vt:lpstr>
      <vt:lpstr>Goldman Sachs (GS)-Interest Rate Drag  stopped out of long 10/$220-$225 vertical bull call spread  took profits on long 10/$227.50-$232.50 vertical bull call spread took profits on long 9/$205-$210 vertical bull call spread took profits on long 9/$235-$240 vertical bear put spread </vt:lpstr>
      <vt:lpstr>JP Morgan (JPM)-   </vt:lpstr>
      <vt:lpstr>Palo Alto Networks (PANW)-</vt:lpstr>
      <vt:lpstr>NVIDIA (NVDA)-Rolling Over  </vt:lpstr>
      <vt:lpstr>Consumer Discretionary SPDR (XLY) (DIS), (AMZN), (HD), (CMCSA), (MCD), (SBUX) </vt:lpstr>
      <vt:lpstr>Europe Hedged Equity (HEDJ)-Global Rally </vt:lpstr>
      <vt:lpstr>Japan (DXJ)-More Global Rally on Yen Weakness and Abe Election win </vt:lpstr>
      <vt:lpstr> China ($SSEC)-Economic Recovery on Track  </vt:lpstr>
      <vt:lpstr> Emerging Markets (EEM)- New High</vt:lpstr>
      <vt:lpstr>Bonds-Flight to Safety</vt:lpstr>
      <vt:lpstr> Treasury ETF (TLT) – 2.32%-Double Topping? Long 12/$129-$131 vertical bear put spread-expires in 7 trading days Took profits on long 12/$129-$132 vertical bear put spread  long 11/$127-$129 vertical bear put spread expired at max profit   took profits on long 10/$126-$128 vertical bear put spread  took profits on long 10/$127-29 vertical bear put spread </vt:lpstr>
      <vt:lpstr>Ten Year Treasury Yield ($TNX) 2.36% Breakdown, Now major Support </vt:lpstr>
      <vt:lpstr>Junk Bonds (HYG) 4.71% Yield A Great Risk Coincident Indicator- Long Term “RISK ON” means new highs, buy all dips</vt:lpstr>
      <vt:lpstr>2X Short Treasuries (TBT)-Back In Screaming “BUY” Territory</vt:lpstr>
      <vt:lpstr>Emerging Market Debt (ELD) 5.66% Yield- </vt:lpstr>
      <vt:lpstr>Municipal Bonds (MUB)-1.69%-Gap Up   Mix of AAA, AA, and A rated bonds</vt:lpstr>
      <vt:lpstr>Foreign Currencies- Divergence</vt:lpstr>
      <vt:lpstr>   Euro ($XEU), (FXE), (EUO)- Bracketing the Range long (FXE) 12/$116-$118 vertical bear put spread-expires in 7 trading days  long (FXE) 12/$111-$113 vertical bull call spread-expires in 7 trading days </vt:lpstr>
      <vt:lpstr>   Emerging Market Currencies (CEW)   </vt:lpstr>
      <vt:lpstr>Chinese Yuan- (CYB)-Stabilizing on Government Support </vt:lpstr>
      <vt:lpstr>Energy-The Perfect Storm</vt:lpstr>
      <vt:lpstr>Oil-Topping Out</vt:lpstr>
      <vt:lpstr> United States Oil Fund (USO)  </vt:lpstr>
      <vt:lpstr>Energy Select Sector SPDR (XLE)-New Lows! (XOM), (CVX), (SLB), (KMI), (EOG), (COP) </vt:lpstr>
      <vt:lpstr>Alerian MLP ETF (AMLP)- Basket Approach is the Only Safe Play Here</vt:lpstr>
      <vt:lpstr>Exxon (XOM)-The Bottom is In </vt:lpstr>
      <vt:lpstr>Schlumberger (SLB)-Hard Bounce Back </vt:lpstr>
      <vt:lpstr>Halliburton (HAL)-Ditto </vt:lpstr>
      <vt:lpstr>Natural Gas (UNG)-No Joy </vt:lpstr>
      <vt:lpstr> Copper (COPX)-China Infrastructure Build Out </vt:lpstr>
      <vt:lpstr>Precious Metals-Back in the Spotlight</vt:lpstr>
      <vt:lpstr>Gold (GLD)-Retest of the Trend hedging trades starting to move again long (GLD) $12/$116-$119 bull call spread-expires in 7 trading days  </vt:lpstr>
      <vt:lpstr> Market Vectors Gold Miners ETF- (GDX) Took profits on long the 9/$20.50-$21.50 bull call spread </vt:lpstr>
      <vt:lpstr> Barrick Gold (ABX) stopped out of  long 9/$15-16 call spread</vt:lpstr>
      <vt:lpstr> Newmont Mining- (NEM)-Breakout took profits on long the 9/$32-$34 bull call spread </vt:lpstr>
      <vt:lpstr> Global X Silver Miners ETF- (SIL)-Breakout took profits on long the 9/$31-$33 bull call spread </vt:lpstr>
      <vt:lpstr> Bitcoin-Modern Day Tulips! A new $31 million hack on top of a $280 million one Battling for CFTC futures trading approval </vt:lpstr>
      <vt:lpstr>Real Estate-Still Bid</vt:lpstr>
      <vt:lpstr>October S&amp;P7500/Case–Shiller Home Price Index +6.2% YOY, Seattle (+12.0%), Las Vegas (+10.2%), San Diego (+8.1%) still leaders price rises accelerating </vt:lpstr>
      <vt:lpstr>General Growth Properties (GGP)-New Lows Brookfield (BAM) takeover rumors</vt:lpstr>
      <vt:lpstr>US Home Construction Index (ITB) (DHI), (LEN), (PHM), (TOL), (NVR)  A Favorite Sector to Buy </vt:lpstr>
      <vt:lpstr>Trade Sheet- So What Do We Do About All This?</vt:lpstr>
      <vt:lpstr>    Next Strategy Webinar    12:00 EST Wednesday, January 17, 2018  San Francisco, CA   madhedgefundtrader.com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5214</cp:revision>
  <cp:lastPrinted>2017-08-31T13:43:13Z</cp:lastPrinted>
  <dcterms:created xsi:type="dcterms:W3CDTF">2015-02-05T17:12:57Z</dcterms:created>
  <dcterms:modified xsi:type="dcterms:W3CDTF">2018-01-03T19:11:29Z</dcterms:modified>
</cp:coreProperties>
</file>