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9"/>
  </p:notesMasterIdLst>
  <p:sldIdLst>
    <p:sldId id="256" r:id="rId2"/>
    <p:sldId id="888" r:id="rId3"/>
    <p:sldId id="605" r:id="rId4"/>
    <p:sldId id="663" r:id="rId5"/>
    <p:sldId id="664" r:id="rId6"/>
    <p:sldId id="824" r:id="rId7"/>
    <p:sldId id="647" r:id="rId8"/>
    <p:sldId id="695" r:id="rId9"/>
    <p:sldId id="755" r:id="rId10"/>
    <p:sldId id="849" r:id="rId11"/>
    <p:sldId id="793" r:id="rId12"/>
    <p:sldId id="267" r:id="rId13"/>
    <p:sldId id="693" r:id="rId14"/>
    <p:sldId id="848" r:id="rId15"/>
    <p:sldId id="839" r:id="rId16"/>
    <p:sldId id="787" r:id="rId17"/>
    <p:sldId id="282" r:id="rId18"/>
    <p:sldId id="570" r:id="rId19"/>
    <p:sldId id="280" r:id="rId20"/>
    <p:sldId id="285" r:id="rId21"/>
    <p:sldId id="603" r:id="rId22"/>
    <p:sldId id="563" r:id="rId23"/>
    <p:sldId id="835" r:id="rId24"/>
    <p:sldId id="613" r:id="rId25"/>
    <p:sldId id="831" r:id="rId26"/>
    <p:sldId id="811" r:id="rId27"/>
    <p:sldId id="814" r:id="rId28"/>
    <p:sldId id="764" r:id="rId29"/>
    <p:sldId id="765" r:id="rId30"/>
    <p:sldId id="840" r:id="rId31"/>
    <p:sldId id="841" r:id="rId32"/>
    <p:sldId id="289" r:id="rId33"/>
    <p:sldId id="730" r:id="rId34"/>
    <p:sldId id="799" r:id="rId35"/>
    <p:sldId id="673" r:id="rId36"/>
    <p:sldId id="830" r:id="rId37"/>
    <p:sldId id="481" r:id="rId38"/>
    <p:sldId id="290" r:id="rId39"/>
    <p:sldId id="669" r:id="rId40"/>
    <p:sldId id="522" r:id="rId41"/>
    <p:sldId id="336" r:id="rId42"/>
    <p:sldId id="295" r:id="rId43"/>
    <p:sldId id="501" r:id="rId44"/>
    <p:sldId id="539" r:id="rId45"/>
    <p:sldId id="751" r:id="rId46"/>
    <p:sldId id="654" r:id="rId47"/>
    <p:sldId id="659" r:id="rId48"/>
    <p:sldId id="655" r:id="rId49"/>
    <p:sldId id="656" r:id="rId50"/>
    <p:sldId id="657" r:id="rId51"/>
    <p:sldId id="658" r:id="rId52"/>
    <p:sldId id="531" r:id="rId53"/>
    <p:sldId id="533" r:id="rId54"/>
    <p:sldId id="756" r:id="rId55"/>
    <p:sldId id="786" r:id="rId56"/>
    <p:sldId id="546" r:id="rId57"/>
    <p:sldId id="536" r:id="rId58"/>
    <p:sldId id="777" r:id="rId59"/>
    <p:sldId id="752" r:id="rId60"/>
    <p:sldId id="388" r:id="rId61"/>
    <p:sldId id="312" r:id="rId62"/>
    <p:sldId id="380" r:id="rId63"/>
    <p:sldId id="747" r:id="rId64"/>
    <p:sldId id="313" r:id="rId65"/>
    <p:sldId id="315" r:id="rId66"/>
    <p:sldId id="812" r:id="rId67"/>
    <p:sldId id="320" r:id="rId68"/>
    <p:sldId id="650" r:id="rId69"/>
    <p:sldId id="729" r:id="rId70"/>
    <p:sldId id="737" r:id="rId71"/>
    <p:sldId id="833" r:id="rId72"/>
    <p:sldId id="754" r:id="rId73"/>
    <p:sldId id="332" r:id="rId74"/>
    <p:sldId id="586" r:id="rId75"/>
    <p:sldId id="349" r:id="rId76"/>
    <p:sldId id="492" r:id="rId77"/>
    <p:sldId id="335" r:id="rId7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8" autoAdjust="0"/>
    <p:restoredTop sz="94769"/>
  </p:normalViewPr>
  <p:slideViewPr>
    <p:cSldViewPr>
      <p:cViewPr varScale="1">
        <p:scale>
          <a:sx n="106" d="100"/>
          <a:sy n="106" d="100"/>
        </p:scale>
        <p:origin x="16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41899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Alarm Bells are Ringing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20,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D3129-C8E0-0943-BA05-F27FBD91A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650" y="1447800"/>
            <a:ext cx="2631891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BE3C-3F97-8D47-A012-89DECF78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Sucking Liquidity Out of the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8F1A1-655B-8549-AC1A-54448E351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50E3411-82D9-EC41-AC0E-F6C8CE5F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96950"/>
            <a:ext cx="8178800" cy="54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3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rolling over price action hits on a big “Sell the news” on China trade deal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F21CE-E28D-4D54-A55E-D6FC7A26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84482"/>
            <a:ext cx="7315200" cy="568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-3,000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213,000  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36A0AF-7CB6-E640-81E4-FDF4F5FD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338"/>
            <a:ext cx="9144000" cy="46794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2388B4-9E7D-084F-B6BF-44BD27108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84912"/>
              </p:ext>
            </p:extLst>
          </p:nvPr>
        </p:nvGraphicFramePr>
        <p:xfrm>
          <a:off x="884849" y="1810753"/>
          <a:ext cx="7374302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08832">
                  <a:extLst>
                    <a:ext uri="{9D8B030D-6E8A-4147-A177-3AD203B41FA5}">
                      <a16:colId xmlns:a16="http://schemas.microsoft.com/office/drawing/2014/main" val="2561564596"/>
                    </a:ext>
                  </a:extLst>
                </a:gridCol>
                <a:gridCol w="1483909">
                  <a:extLst>
                    <a:ext uri="{9D8B030D-6E8A-4147-A177-3AD203B41FA5}">
                      <a16:colId xmlns:a16="http://schemas.microsoft.com/office/drawing/2014/main" val="207699416"/>
                    </a:ext>
                  </a:extLst>
                </a:gridCol>
                <a:gridCol w="1981561">
                  <a:extLst>
                    <a:ext uri="{9D8B030D-6E8A-4147-A177-3AD203B41FA5}">
                      <a16:colId xmlns:a16="http://schemas.microsoft.com/office/drawing/2014/main" val="2522877187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9590241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61692531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Jazz Pharmeceuticals (JAZZ)-X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128.00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6784116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Facebook (FB)-X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42255641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Quest Diagnostics (DGX)-X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2519477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3M Co. (MMM)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204.00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5404843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Cummins Inc. (CMI)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485273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76588571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6502985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3727436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Tupperware (TUP)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24.00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0947940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Electronic Arts (EA)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312958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Alibaba Group (BABA)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50867403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Molson Coors Brewing (TAP)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64.00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58.00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32098603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Align Technologies (ALGN)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250.00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37232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52A0-7D62-7847-B5D2-3B51CE25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2FAD-CEE8-4143-BC65-662028ADB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05EE5AB-BC7F-414C-A582-0CB97DB0C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92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“Sell the News”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*Q4 earnings were mixed, but forward guidance is terrible, and investors won’t pay up for falling earnings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multiple just jumped from 14X to 18X without the growth to support it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*Puts a revisit of the Christmas Eve lows back on the table, down 4,000 Dow points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settlement and end of government shut down could be a threat to the market on a “buy the rumor, sell the news”, the last positive to drive stocks upward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*Another $1 trillion in new share buybacks kicks in, corporations will be the biggest buyers of stock in 2019 for the second year in a row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is starting to fade, to be replaced by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weak dollar plays like emerging markets, gold,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commodities, and energy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A1A6E-1D52-8748-9BF5-5EFBA65D3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692316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FC6BA-0184-4F07-B03D-C3458E2E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04" y="965200"/>
            <a:ext cx="7649991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12174-22E4-425F-905B-9E8D8E40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4" y="1038779"/>
            <a:ext cx="7583311" cy="58135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BD967-6B5E-40F2-9C12-676FB178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20643" cy="57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5562E-685D-498C-9C9F-8AD60C2D2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2005"/>
            <a:ext cx="7543800" cy="58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tough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beating the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b="1" u="sng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+3.50</a:t>
            </a: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</a:t>
            </a:r>
            <a:r>
              <a:rPr lang="en-US" sz="2000" b="0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+12.98%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11.6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32.90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+312.93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34.12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30DDA-657E-44DD-91FC-6A82991B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4401"/>
            <a:ext cx="7831461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A351F-8343-48D8-9387-49CB5D379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12345"/>
            <a:ext cx="7620000" cy="5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7E168-7CF7-4381-AD09-BBD95F42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17532"/>
            <a:ext cx="7086600" cy="54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Struggling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C363D-3FFE-487B-9EEE-1D318C3D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4562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Underperforming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mixed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6FBDE-E9C6-4456-8BBD-F454A24B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22580"/>
            <a:ext cx="6858000" cy="523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02FD5-1891-4D6A-905F-2308147EC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928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Cancelled NY HQ2 to duck coming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43AA2-E456-4EF2-97DB-E36AB700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63021"/>
            <a:ext cx="7315200" cy="55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5719F-C92E-4677-82D8-72F38748A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08247"/>
            <a:ext cx="7315200" cy="55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B57B4-DEC4-4295-A65E-A1367B2F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72496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40A6C-1859-4CC4-8C10-AB4CF9789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25697"/>
            <a:ext cx="7239000" cy="55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running small short after great market run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13.36%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72BDB-1128-324F-9D81-D1212326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419" y="3428998"/>
            <a:ext cx="3617848" cy="19812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60E1BD-158B-6443-BB24-B60128382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50486"/>
              </p:ext>
            </p:extLst>
          </p:nvPr>
        </p:nvGraphicFramePr>
        <p:xfrm>
          <a:off x="457200" y="1676400"/>
          <a:ext cx="4953000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99058606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778517620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Current Capital at Risk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70244492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85335617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On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94162878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World is Getting Better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48850031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21752612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NO POSITIONS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21035303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54818898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Off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84888490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882540784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(GLD) 3/$119-$122 calls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-10.00%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160002684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413717642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Total Net Position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-10.00%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5267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D3D61-409C-4F03-9330-B7E576F6E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1"/>
            <a:ext cx="732788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B3B01-DE62-4619-A36F-40EE04DD5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13115"/>
            <a:ext cx="7086600" cy="54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444C7-C9B9-411F-922D-5C98FE55C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29300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20A2C-7580-44DC-9175-3A12A715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45793"/>
            <a:ext cx="7315200" cy="56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)-Second Quarter of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7% of Work Force, China airbag recall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E0403-7562-46F1-8BDE-D3A584F9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44390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77099-F04F-4CB9-A86D-FDEBBF6AF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17978"/>
            <a:ext cx="728717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481D1-AA4C-49FE-9613-84382B0F8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55889"/>
            <a:ext cx="7374068" cy="5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5AB38-0A84-48AF-8770-B3047026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1"/>
            <a:ext cx="738699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2F727-CB60-4BD9-A468-DC9C0EC9F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86642" cy="56275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57EF9-E88F-4E21-81A7-74EFCFEB0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4241"/>
            <a:ext cx="7391400" cy="5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7B499B-55E7-E04E-8463-4B38D71C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844550"/>
            <a:ext cx="72517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E64F8-1DD0-4178-B48B-7ACF95EFC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0145"/>
            <a:ext cx="7391400" cy="56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B6495-2B6B-44B9-B5B1-2A43CD20D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6076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3FDC2-F1BA-4FF4-A864-B5FE39EFA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511399" cy="57093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D50B2-951E-4077-AA1E-977A1FD67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66800"/>
            <a:ext cx="7508303" cy="57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0D64A-52F4-4441-948D-BB8ACBFD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599"/>
            <a:ext cx="7704307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*Worsening economic data has put a floor under bonds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 long will the Fed’s dovish posture will last?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3.50% ten year US Treasury in a year, but what if the peak in this cycle is already in at 3.25%?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*Total government issuance plus the Fed’s quantitative tightening totals $1.8 trillion in 2018, and there’s no way the bond market can handle this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rally in the (TLT), but this time,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settled for three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Time Out for the Bear Market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5C72B-E575-2147-83E4-6B06D622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84" y="4159000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call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EFD8F-2716-4691-833D-5920E369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47" y="2038758"/>
            <a:ext cx="6256305" cy="48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2.68%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A0123-A695-4BE8-9358-5ACD08D1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7323089" cy="56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5.60%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3917C-D716-461E-92A0-957A21756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8664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9122B-5BE7-46AE-8147-9255F95AD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1"/>
            <a:ext cx="73705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04EE9E4-981E-1148-A507-3879A31B7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869950"/>
            <a:ext cx="78359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6.02%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EAE73-E1F6-4F70-AAC0-CB4B4E70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437293" cy="569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(MUB)-2.52%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C712D-3E22-4FEA-9A7A-F401CC44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1"/>
            <a:ext cx="70265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Sagging Dollar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*Continued Fed dovish drags heavily on the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a big positive for weak dollar plays like Gold (GLD) and Emerging markets (EEM)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stages another huge  rally on Brexit fail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drives Yuan higher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hits new low at $3,400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dollars, buy the Euro (FXE)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6F6530-FF04-C347-B953-1996DBAC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188" y="4419600"/>
            <a:ext cx="331071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C340B-035D-45A2-9265-090B0A2AD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1"/>
            <a:ext cx="75514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32AA3-5F49-4493-B916-433F6420D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3688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FDE02-6DEE-4FBD-9AD3-BE7459C27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84056" cy="5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710EF-3E82-4719-929C-84D0EB1DE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19200"/>
            <a:ext cx="72450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609BE-52C4-4F5E-BCBF-2E7B0B71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1"/>
            <a:ext cx="76482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New Low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FF3A3B-7612-2749-A51D-5B343CB3C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Saudi-Russian Deal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066800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*Reforming of OPEC around Saudi-Russian axis enables better price control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*Weak dollar is providing a bid for the entire commodity complex, including oil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*Chinese economic stimulus, the largest marginal new buyer of crude is another positive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upside breakout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progress in coming China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trade deal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50292-5015-0A48-9127-02431C06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37" y="4114800"/>
            <a:ext cx="4401803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*Only one big positive left: resolution of the China trade war. Once that’s done there is nothing left to support the market buy corporate buybacks and algorithms.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*Could trigger the biggest “Sell the news” collapse of all time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*Falling earnings are the biggest market challenge for 2019, shrinking multiples are next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keeps pounding away with a dovish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message, but for how long?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 on Venezuela collapse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China stimulus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*Germany is officially in recession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in gold is booming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349268"/>
            <a:ext cx="3391313" cy="22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088F1-42B2-4E6A-A626-9BA287CCF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56170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80FAA-C7CA-4EE3-9621-1BCAF6C5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1"/>
            <a:ext cx="7665345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65C6F-3A63-4CEA-9651-3351C2F67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663179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0730A-9E90-4087-9A6A-76308653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6042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A0C59-24E5-40E2-AFF1-82E5D6071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453322" cy="56783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A6E14-D076-4A27-8ACA-A93239F00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151914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Year Highs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one year highs as equity traders diversify into gold as a weak dollar play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who have no faith in the US dollar because of massive new government borrowing are biggest buyers of gold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*Dovish Fed is a big help. Gold will keep rising as long as Fed pauses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*Hedge fund longs in gold hit new high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real move for gold won’t begin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until we get true inflation, which won’t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appear until later this year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Dips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CA68A-9946-B142-9525-DC0CDA623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51586"/>
            <a:ext cx="3316704" cy="252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A569D-9BD6-4B02-8AEC-A05D4C997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44222"/>
            <a:ext cx="7572863" cy="58137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293D1-D3F4-42D8-9332-0857D252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76898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F1C14-C6C7-4369-98EC-D567BAEB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7784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A close up of a gauge&#10;&#10;Description automatically generated">
            <a:extLst>
              <a:ext uri="{FF2B5EF4-FFF2-40B4-BE49-F238E27FC236}">
                <a16:creationId xmlns:a16="http://schemas.microsoft.com/office/drawing/2014/main" id="{7691498B-F4AF-7E4C-B8C5-E3DD5520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68577"/>
            <a:ext cx="8229600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92891-54C4-401E-9E5C-965386CEA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93921" cy="58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0397A-4FAB-454A-B46E-64E347CB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599"/>
            <a:ext cx="7641887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879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Horrible Numbers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stock rally brings some confidence back into the residential real estate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applications plunge 3.7% as government shutdown throttles real estate closings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*Google to spend $13 billion on real estate in 2019 to accommodate server farm expansion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4.7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seven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AEC4D-853F-B04A-9064-52CB3A71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000" y="4419600"/>
            <a:ext cx="3471333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still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91EB6-8914-48BC-9B8F-83B9A2BD0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1"/>
            <a:ext cx="740865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120A3-FA32-4B93-BCA1-1D2CB5C4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486553" cy="570653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*Stocks-don’t chase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</a:t>
            </a:r>
            <a:r>
              <a:rPr lang="en-US" sz="22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 5 Month High – YIKES!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188511" y="5217695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235635" y="228340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2AD1-7709-1544-AAE4-3F9A0828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543050"/>
            <a:ext cx="6769411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Unstable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*Government shut down cuts 75 basis points off of Q1 GDP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*Economic data flow have turned from mixed to terrible, issuing a loud recession waning,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Retail Sales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 a ten year low, NY Fed slashing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Growth Estimates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 2%,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 Sales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driving off a cliff,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Business Confidence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 a 2 year low,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CPI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at a one year low, and Personal Debt is soaring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*Collapsing tax revenues mean that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Total US Borrowing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could hit $2 trillion this year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China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cuts bank reserve requirements and tax in a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massive effort to float the economy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war induced slowdowns in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China and Europe are starting to drag on the US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*Newly weakened dollar will boost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(FXA), and oil (USO)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8B885-26B3-1242-A549-E992D7ABC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470442"/>
            <a:ext cx="25527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27420</TotalTime>
  <Words>539</Words>
  <Application>Microsoft Macintosh PowerPoint</Application>
  <PresentationFormat>On-screen Show (4:3)</PresentationFormat>
  <Paragraphs>140</Paragraphs>
  <Slides>77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(Body)</vt:lpstr>
      <vt:lpstr>Office Theme</vt:lpstr>
      <vt:lpstr>The Mad Hedge Fund Trader “Alarm Bells are Ringing” </vt:lpstr>
      <vt:lpstr> Trade Alert Performance New All-Time High Hanging tough and beating the market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A 5 Month High – YIKES! </vt:lpstr>
      <vt:lpstr>The Global Economy – Unstable</vt:lpstr>
      <vt:lpstr>Sucking Liquidity Out of the Economy</vt:lpstr>
      <vt:lpstr>Soybeans (-20%)-Trade War Indicator rolling over price action hits on a big “Sell the news” on China trade deal </vt:lpstr>
      <vt:lpstr>Weekly Jobless Claims –The Most Important Statistic  -3,000 to 213,000   </vt:lpstr>
      <vt:lpstr>The Bill Davis View A $1,500 Upgrade for the Mad Day Trader Service </vt:lpstr>
      <vt:lpstr>PowerPoint Presentation</vt:lpstr>
      <vt:lpstr>Stocks – “Sell the News”</vt:lpstr>
      <vt:lpstr>   S&amp;P 500- took profits on long 2/$270-$275 bear put spread      </vt:lpstr>
      <vt:lpstr> Dow Average- </vt:lpstr>
      <vt:lpstr> Russell 2000 (IWM)- </vt:lpstr>
      <vt:lpstr>NASDAQ (QQQ)</vt:lpstr>
      <vt:lpstr>(VIX)- Probing Lows </vt:lpstr>
      <vt:lpstr> iPath S&amp;P 500 VIX Short-Term Futures ETN (VXX)  </vt:lpstr>
      <vt:lpstr>   Microsoft (MSFT)- Earnings beat took profits on long 2/$85-$90 call spread     </vt:lpstr>
      <vt:lpstr>   Facebook (FB)- Struggling      </vt:lpstr>
      <vt:lpstr>   Apple (AAPL)- Underperforming Earnings mixed stopped out of long 11/$175-$180 bear put spread took profits on long 11/$165-$175 bear put spread     </vt:lpstr>
      <vt:lpstr>  Alphabet (GOOGL)-    </vt:lpstr>
      <vt:lpstr>      Amazon (AMZN)-Back to Top of Range Cancelled NY HQ2 to duck coming recession took profits on long 2/$1,200-$1,300 call spread      </vt:lpstr>
      <vt:lpstr>NVIDIA (NVDA)-  earnings beat   </vt:lpstr>
      <vt:lpstr>  Micron Technology (MU)-    </vt:lpstr>
      <vt:lpstr>  Salesforce (CRM)-Great Earnings-New Highs took profits on long 2/$105-$115 call spread     </vt:lpstr>
      <vt:lpstr>  PayPal (PYPL)-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Tesla (TSLA)-Second Quarter of Earnings Cut 7% of Work Force, China airbag recall     </vt:lpstr>
      <vt:lpstr>Southwest Airlines (LUV)-No oil help  Warren Buffett’s Favorite Airline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Time to Buy on Weak Dollar</vt:lpstr>
      <vt:lpstr>Bonds – Time Out for the Bear Market</vt:lpstr>
      <vt:lpstr>  Treasury ETF (TLT) – Bottom of Range Expiration of long 2/$124-$126 call spread at maximum profit point took profits on long 2/$125-$128 call spread again took profits on long 1/$124-$127 call spread took profits on long 2/$125-$128 call spread   </vt:lpstr>
      <vt:lpstr>Ten Year Treasury Yield ($TNX) 2.68% Breakdown, Now major Support </vt:lpstr>
      <vt:lpstr>Junk Bonds (HYG) 5.60% Yield </vt:lpstr>
      <vt:lpstr>2X Short Treasuries (TBT)-Buy Territory</vt:lpstr>
      <vt:lpstr>Emerging Market Debt (ELD) 6.02% Yield- </vt:lpstr>
      <vt:lpstr>Municipal Bonds (MUB)-2.52%   Mix of AAA, AA, and A rated bonds </vt:lpstr>
      <vt:lpstr>Foreign Currencies – Sagging Dollar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New Low  </vt:lpstr>
      <vt:lpstr>Energy – Saudi-Russian Deal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 Upside breakout Trade War Deal Coming </vt:lpstr>
      <vt:lpstr>Precious Metals – One Year Highs</vt:lpstr>
      <vt:lpstr>Gold (GLD)- The flight to safety bid is coming   </vt:lpstr>
      <vt:lpstr> Market Vectors Gold Miners ETF- (GDX) – Yikes!  </vt:lpstr>
      <vt:lpstr> Barrick Gold (ABX) </vt:lpstr>
      <vt:lpstr> Newmont Mining- (NEM)-  </vt:lpstr>
      <vt:lpstr> Palladium - (PALL)-  </vt:lpstr>
      <vt:lpstr>Real Estate – Horrible Numbers</vt:lpstr>
      <vt:lpstr>December Corelogic S&amp;P Case Shiller Home Price Index Las Vegas, Seattle, and San Francisco still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March 6,  2019 from San Francisco, CA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6156</cp:revision>
  <cp:lastPrinted>2017-08-31T13:43:13Z</cp:lastPrinted>
  <dcterms:created xsi:type="dcterms:W3CDTF">2015-02-05T17:12:57Z</dcterms:created>
  <dcterms:modified xsi:type="dcterms:W3CDTF">2019-02-20T17:38:00Z</dcterms:modified>
</cp:coreProperties>
</file>