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102"/>
  </p:notesMasterIdLst>
  <p:sldIdLst>
    <p:sldId id="256" r:id="rId2"/>
    <p:sldId id="888" r:id="rId3"/>
    <p:sldId id="605" r:id="rId4"/>
    <p:sldId id="997" r:id="rId5"/>
    <p:sldId id="664" r:id="rId6"/>
    <p:sldId id="824" r:id="rId7"/>
    <p:sldId id="1055" r:id="rId8"/>
    <p:sldId id="1050" r:id="rId9"/>
    <p:sldId id="1078" r:id="rId10"/>
    <p:sldId id="1076" r:id="rId11"/>
    <p:sldId id="695" r:id="rId12"/>
    <p:sldId id="755" r:id="rId13"/>
    <p:sldId id="1077" r:id="rId14"/>
    <p:sldId id="898" r:id="rId15"/>
    <p:sldId id="1061" r:id="rId16"/>
    <p:sldId id="787" r:id="rId17"/>
    <p:sldId id="1033" r:id="rId18"/>
    <p:sldId id="1073" r:id="rId19"/>
    <p:sldId id="1074" r:id="rId20"/>
    <p:sldId id="1026" r:id="rId21"/>
    <p:sldId id="570" r:id="rId22"/>
    <p:sldId id="280" r:id="rId23"/>
    <p:sldId id="1057" r:id="rId24"/>
    <p:sldId id="563" r:id="rId25"/>
    <p:sldId id="835" r:id="rId26"/>
    <p:sldId id="613" r:id="rId27"/>
    <p:sldId id="831" r:id="rId28"/>
    <p:sldId id="811" r:id="rId29"/>
    <p:sldId id="1025" r:id="rId30"/>
    <p:sldId id="891" r:id="rId31"/>
    <p:sldId id="1047" r:id="rId32"/>
    <p:sldId id="814" r:id="rId33"/>
    <p:sldId id="1072" r:id="rId34"/>
    <p:sldId id="764" r:id="rId35"/>
    <p:sldId id="765" r:id="rId36"/>
    <p:sldId id="1071" r:id="rId37"/>
    <p:sldId id="1070" r:id="rId38"/>
    <p:sldId id="840" r:id="rId39"/>
    <p:sldId id="1068" r:id="rId40"/>
    <p:sldId id="1069" r:id="rId41"/>
    <p:sldId id="893" r:id="rId42"/>
    <p:sldId id="289" r:id="rId43"/>
    <p:sldId id="730" r:id="rId44"/>
    <p:sldId id="1054" r:id="rId45"/>
    <p:sldId id="994" r:id="rId46"/>
    <p:sldId id="996" r:id="rId47"/>
    <p:sldId id="830" r:id="rId48"/>
    <p:sldId id="481" r:id="rId49"/>
    <p:sldId id="290" r:id="rId50"/>
    <p:sldId id="1008" r:id="rId51"/>
    <p:sldId id="1038" r:id="rId52"/>
    <p:sldId id="1009" r:id="rId53"/>
    <p:sldId id="669" r:id="rId54"/>
    <p:sldId id="1079" r:id="rId55"/>
    <p:sldId id="1043" r:id="rId56"/>
    <p:sldId id="1080" r:id="rId57"/>
    <p:sldId id="1048" r:id="rId58"/>
    <p:sldId id="1049" r:id="rId59"/>
    <p:sldId id="336" r:id="rId60"/>
    <p:sldId id="295" r:id="rId61"/>
    <p:sldId id="501" r:id="rId62"/>
    <p:sldId id="539" r:id="rId63"/>
    <p:sldId id="982" r:id="rId64"/>
    <p:sldId id="654" r:id="rId65"/>
    <p:sldId id="659" r:id="rId66"/>
    <p:sldId id="655" r:id="rId67"/>
    <p:sldId id="656" r:id="rId68"/>
    <p:sldId id="657" r:id="rId69"/>
    <p:sldId id="658" r:id="rId70"/>
    <p:sldId id="985" r:id="rId71"/>
    <p:sldId id="533" r:id="rId72"/>
    <p:sldId id="756" r:id="rId73"/>
    <p:sldId id="1001" r:id="rId74"/>
    <p:sldId id="786" r:id="rId75"/>
    <p:sldId id="546" r:id="rId76"/>
    <p:sldId id="536" r:id="rId77"/>
    <p:sldId id="777" r:id="rId78"/>
    <p:sldId id="986" r:id="rId79"/>
    <p:sldId id="388" r:id="rId80"/>
    <p:sldId id="312" r:id="rId81"/>
    <p:sldId id="380" r:id="rId82"/>
    <p:sldId id="747" r:id="rId83"/>
    <p:sldId id="313" r:id="rId84"/>
    <p:sldId id="972" r:id="rId85"/>
    <p:sldId id="907" r:id="rId86"/>
    <p:sldId id="650" r:id="rId87"/>
    <p:sldId id="729" r:id="rId88"/>
    <p:sldId id="737" r:id="rId89"/>
    <p:sldId id="998" r:id="rId90"/>
    <p:sldId id="999" r:id="rId91"/>
    <p:sldId id="1000" r:id="rId92"/>
    <p:sldId id="904" r:id="rId93"/>
    <p:sldId id="905" r:id="rId94"/>
    <p:sldId id="754" r:id="rId95"/>
    <p:sldId id="332" r:id="rId96"/>
    <p:sldId id="586" r:id="rId97"/>
    <p:sldId id="1005" r:id="rId98"/>
    <p:sldId id="1006" r:id="rId99"/>
    <p:sldId id="492" r:id="rId100"/>
    <p:sldId id="335" r:id="rId101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16" autoAdjust="0"/>
    <p:restoredTop sz="94694"/>
  </p:normalViewPr>
  <p:slideViewPr>
    <p:cSldViewPr>
      <p:cViewPr varScale="1">
        <p:scale>
          <a:sx n="121" d="100"/>
          <a:sy n="121" d="100"/>
        </p:scale>
        <p:origin x="648" y="17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609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212062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071934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909060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325161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98025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814781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82676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84488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332424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467535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548472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901442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5371959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4521443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0247438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8663165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6135561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1992336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56527087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2116244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2305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2226236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8777155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1547358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1773689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026413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5377956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2809103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1515054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720405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3611861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1385831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0126801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0357938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3432198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1390724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84065407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8552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iff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tiff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590800" y="304800"/>
            <a:ext cx="76962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“The Gamblers Have Entered the Temple”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Incline Village, NV</a:t>
            </a:r>
            <a: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February 3</a:t>
            </a:r>
            <a:r>
              <a:rPr lang="en-US" sz="2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2021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2FF3A1-86E4-B641-A401-128EEE05B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1219200"/>
            <a:ext cx="8534400" cy="3505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457200"/>
            <a:ext cx="8229600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Index-Bottom of Range-at a “BUY”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ClrTx/>
              <a:buNone/>
              <a:defRPr/>
            </a:pPr>
            <a:endParaRPr lang="en-US" dirty="0"/>
          </a:p>
        </p:txBody>
      </p:sp>
      <p:pic>
        <p:nvPicPr>
          <p:cNvPr id="5" name="Picture 4" descr="A close - up of a speedometer&#10;&#10;Description automatically generated with medium confidence">
            <a:extLst>
              <a:ext uri="{FF2B5EF4-FFF2-40B4-BE49-F238E27FC236}">
                <a16:creationId xmlns:a16="http://schemas.microsoft.com/office/drawing/2014/main" id="{4D1656FB-14CA-A647-890A-F7D2353AD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000" y="1637000"/>
            <a:ext cx="9119200" cy="491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8608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990600" y="525153"/>
            <a:ext cx="8305800" cy="36658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February 17,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Lake Tahoe, NV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questions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990600" y="4225159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</a:rPr>
              <a:t>Good Luck and Good Trading</a:t>
            </a:r>
            <a:r>
              <a:rPr lang="en-US" sz="3200" b="1" dirty="0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265403-33CD-864C-9EC1-1E0E6353A9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6400" y="838200"/>
            <a:ext cx="5080000" cy="3810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The Mad Hedge Profit Predictor</a:t>
            </a:r>
            <a:br>
              <a:rPr lang="en-US" sz="2800" b="1" dirty="0"/>
            </a:br>
            <a:r>
              <a:rPr lang="en-US" sz="2800" b="1" dirty="0"/>
              <a:t>Almost Neutral</a:t>
            </a:r>
            <a:br>
              <a:rPr lang="en-US" sz="2400" b="1" dirty="0"/>
            </a:br>
            <a:endParaRPr lang="en-US" sz="2400" dirty="0"/>
          </a:p>
        </p:txBody>
      </p:sp>
      <p:sp>
        <p:nvSpPr>
          <p:cNvPr id="6" name="Left Arrow Callout 5">
            <a:extLst>
              <a:ext uri="{FF2B5EF4-FFF2-40B4-BE49-F238E27FC236}">
                <a16:creationId xmlns:a16="http://schemas.microsoft.com/office/drawing/2014/main" id="{3A11F493-5924-C44D-94C4-ED11B95D6F91}"/>
              </a:ext>
            </a:extLst>
          </p:cNvPr>
          <p:cNvSpPr/>
          <p:nvPr/>
        </p:nvSpPr>
        <p:spPr>
          <a:xfrm>
            <a:off x="10310204" y="1828800"/>
            <a:ext cx="1629991" cy="114158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SELL</a:t>
            </a:r>
          </a:p>
        </p:txBody>
      </p:sp>
      <p:sp>
        <p:nvSpPr>
          <p:cNvPr id="8" name="Left Arrow Callout 7">
            <a:extLst>
              <a:ext uri="{FF2B5EF4-FFF2-40B4-BE49-F238E27FC236}">
                <a16:creationId xmlns:a16="http://schemas.microsoft.com/office/drawing/2014/main" id="{F92F4606-D151-A14A-9AEF-EFC004AC6242}"/>
              </a:ext>
            </a:extLst>
          </p:cNvPr>
          <p:cNvSpPr/>
          <p:nvPr/>
        </p:nvSpPr>
        <p:spPr>
          <a:xfrm>
            <a:off x="10363200" y="4267200"/>
            <a:ext cx="1629991" cy="10668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BUY</a:t>
            </a:r>
          </a:p>
        </p:txBody>
      </p:sp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4CC5E9A1-3513-B648-9C15-1B7143F73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805" y="1392237"/>
            <a:ext cx="9810878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172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Awaiting Redemption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2209800" y="1626476"/>
            <a:ext cx="10820400" cy="5257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1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67925C-5ED7-D74B-AF37-17BBF5E39AAE}"/>
              </a:ext>
            </a:extLst>
          </p:cNvPr>
          <p:cNvSpPr txBox="1"/>
          <p:nvPr/>
        </p:nvSpPr>
        <p:spPr>
          <a:xfrm>
            <a:off x="533400" y="1066800"/>
            <a:ext cx="1028700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sz="2000" b="1" i="1" dirty="0"/>
            </a:br>
            <a:r>
              <a:rPr lang="en-US" sz="2000" b="1" i="1" dirty="0"/>
              <a:t>*Biden Economic Plan </a:t>
            </a:r>
            <a:r>
              <a:rPr lang="en-US" sz="2000" dirty="0"/>
              <a:t>Boosts Growth Forecasts for 2021, from 6.4% to 6.6%, versus -3.5% for 2020</a:t>
            </a:r>
          </a:p>
          <a:p>
            <a:endParaRPr lang="en-US" sz="2000" dirty="0"/>
          </a:p>
          <a:p>
            <a:r>
              <a:rPr lang="en-US" sz="2000" dirty="0"/>
              <a:t>*No stimulus package means US economy doesn’t recover until 2025</a:t>
            </a:r>
            <a:br>
              <a:rPr lang="en-US" sz="2000" dirty="0"/>
            </a:br>
            <a:br>
              <a:rPr lang="en-US" sz="2000" b="1" i="1" dirty="0"/>
            </a:br>
            <a:r>
              <a:rPr lang="en-US" sz="2000" dirty="0"/>
              <a:t>*Fed Leaves interest rates unchanged, see pandemic as main driver of the economy.</a:t>
            </a:r>
            <a:br>
              <a:rPr lang="en-US" sz="2000" b="1" i="1" dirty="0"/>
            </a:br>
            <a:br>
              <a:rPr lang="en-US" sz="2000" b="1" i="1" dirty="0"/>
            </a:br>
            <a:r>
              <a:rPr lang="en-US" sz="2000" b="1" i="1" dirty="0"/>
              <a:t>*US GDP </a:t>
            </a:r>
            <a:r>
              <a:rPr lang="en-US" sz="2000" dirty="0"/>
              <a:t>Fell by 3.5% in 2020, wiping out all of 2019 and a good chunk of 2018. The last quarter of 2020 came in at -4.8%</a:t>
            </a:r>
            <a:br>
              <a:rPr lang="en-US" sz="2000" b="1" i="1" dirty="0"/>
            </a:br>
            <a:br>
              <a:rPr lang="en-US" sz="2000" b="1" i="1" dirty="0"/>
            </a:br>
            <a:r>
              <a:rPr lang="en-US" sz="2000" b="1" i="1" dirty="0"/>
              <a:t>*Inflation </a:t>
            </a:r>
            <a:r>
              <a:rPr lang="en-US" sz="2000" dirty="0"/>
              <a:t>is Creeping Up and may be the beginning</a:t>
            </a:r>
            <a:br>
              <a:rPr lang="en-US" sz="2000" dirty="0"/>
            </a:br>
            <a:r>
              <a:rPr lang="en-US" sz="2000" dirty="0"/>
              <a:t> of a decade long trend. It gained from 1.4% to 1.5% 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 </a:t>
            </a:r>
            <a:r>
              <a:rPr lang="en-US" sz="2000" b="1" i="1" dirty="0"/>
              <a:t>Empire State Manufacturing Index Dives</a:t>
            </a:r>
            <a:r>
              <a:rPr lang="en-US" sz="2000" dirty="0"/>
              <a:t>, from 6.0 to 3.5,</a:t>
            </a:r>
            <a:br>
              <a:rPr lang="en-US" sz="2000" dirty="0"/>
            </a:br>
            <a:r>
              <a:rPr lang="en-US" sz="2000" dirty="0"/>
              <a:t> approaching recessionary levels </a:t>
            </a:r>
            <a:r>
              <a:rPr lang="en-US" sz="2000" b="1" dirty="0"/>
              <a:t>AGAIN</a:t>
            </a:r>
            <a:r>
              <a:rPr lang="en-US" sz="2000" dirty="0"/>
              <a:t>. </a:t>
            </a:r>
            <a:br>
              <a:rPr lang="en-US" dirty="0"/>
            </a:br>
            <a:br>
              <a:rPr lang="en-US" dirty="0"/>
            </a:b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397D4A-221E-4945-940D-C9E9A53B1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3467" y="4126706"/>
            <a:ext cx="3968115" cy="248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70766"/>
      </p:ext>
    </p:extLst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7A38C-C383-9E43-BF19-6B154C838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6184BE-46BE-FF4A-BFF4-96380681D8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, waterfall chart&#10;&#10;Description automatically generated">
            <a:extLst>
              <a:ext uri="{FF2B5EF4-FFF2-40B4-BE49-F238E27FC236}">
                <a16:creationId xmlns:a16="http://schemas.microsoft.com/office/drawing/2014/main" id="{0F563E50-E333-D94F-B1A1-9376191DB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800" y="694900"/>
            <a:ext cx="10802200" cy="540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916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Weekly Jobless Claims – Flatlining at record highs</a:t>
            </a:r>
            <a:br>
              <a:rPr lang="en-US" sz="2800" b="1" dirty="0"/>
            </a:br>
            <a:r>
              <a:rPr lang="en-US" sz="2800" b="1" dirty="0">
                <a:solidFill>
                  <a:srgbClr val="FF0000"/>
                </a:solidFill>
              </a:rPr>
              <a:t> 847,000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2E40967F-3ABF-6647-8223-0B74143F9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612074"/>
            <a:ext cx="9398000" cy="473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2057400" y="1524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 – Reality Check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09600" y="762000"/>
            <a:ext cx="10744200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*GameStock fiasco triggers much needed and long overdue correction, buy the dip</a:t>
            </a: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*Vaccine distribution has improved to 27 million but is still far from turning the economy</a:t>
            </a: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</a:rPr>
              <a:t>*US economy may be back to normal by summer, but stocks and the economy will be anything but normal. Dow 40,000 here we come!</a:t>
            </a: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br>
              <a:rPr lang="en-US" sz="2000" b="1" dirty="0">
                <a:solidFill>
                  <a:schemeClr val="tx1"/>
                </a:solidFill>
                <a:latin typeface="+mj-lt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</a:rPr>
              <a:t>*Share buybacks making a big comeback, starting with Apple and the banks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</a:rPr>
              <a:t>*Stick with the barbell strategy, we’ll keep rotating back and forth all year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*Use every dip to </a:t>
            </a:r>
            <a:r>
              <a:rPr lang="en-US" sz="2000" b="1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BUY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, it’s a 100% </a:t>
            </a:r>
            <a:r>
              <a:rPr lang="en-US" sz="2000" b="1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“RISK ON” 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market</a:t>
            </a: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*In 2021 both tech and recovery stocks run, meaning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b="1" i="1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everything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 goes up</a:t>
            </a: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*We could be entering a wide </a:t>
            </a:r>
            <a:r>
              <a:rPr lang="en-US" sz="2000" b="1" dirty="0">
                <a:solidFill>
                  <a:schemeClr val="tx1"/>
                </a:solidFill>
              </a:rPr>
              <a:t>$2,700 - $3,600 </a:t>
            </a:r>
            <a:r>
              <a:rPr lang="en-US" sz="2000" dirty="0">
                <a:solidFill>
                  <a:schemeClr val="tx1"/>
                </a:solidFill>
              </a:rPr>
              <a:t>range until the election</a:t>
            </a:r>
            <a:br>
              <a:rPr lang="en-US" sz="1800" dirty="0"/>
            </a:br>
            <a:br>
              <a:rPr lang="en-US" sz="1800" dirty="0"/>
            </a:br>
            <a:br>
              <a:rPr lang="en-US" sz="2000" dirty="0"/>
            </a:br>
            <a:br>
              <a:rPr lang="en-US" dirty="0"/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8D79A8-5B52-C442-8D9E-91E40B84E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4399665"/>
            <a:ext cx="4711700" cy="219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248854"/>
      </p:ext>
    </p:extLst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066800" y="413294"/>
            <a:ext cx="91440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The Bottom Held-Show How Much Cash is Out of the Market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7/$320-$330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took profits on long 6/$235-$245 bull call spread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404D81-3F97-7040-BD91-DEC331C9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6393A579-5B90-8547-958A-D00F17470B85}"/>
              </a:ext>
            </a:extLst>
          </p:cNvPr>
          <p:cNvSpPr/>
          <p:nvPr/>
        </p:nvSpPr>
        <p:spPr>
          <a:xfrm>
            <a:off x="8839200" y="3228451"/>
            <a:ext cx="1905000" cy="12192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The Bottom </a:t>
            </a:r>
            <a:br>
              <a:rPr lang="en-US" sz="2000" dirty="0"/>
            </a:br>
            <a:r>
              <a:rPr lang="en-US" sz="2000" dirty="0"/>
              <a:t>350</a:t>
            </a:r>
          </a:p>
        </p:txBody>
      </p:sp>
      <p:sp>
        <p:nvSpPr>
          <p:cNvPr id="11" name="Left Arrow Callout 10">
            <a:extLst>
              <a:ext uri="{FF2B5EF4-FFF2-40B4-BE49-F238E27FC236}">
                <a16:creationId xmlns:a16="http://schemas.microsoft.com/office/drawing/2014/main" id="{1CB185D8-7103-E54A-9BBE-0777DE7F7229}"/>
              </a:ext>
            </a:extLst>
          </p:cNvPr>
          <p:cNvSpPr/>
          <p:nvPr/>
        </p:nvSpPr>
        <p:spPr>
          <a:xfrm>
            <a:off x="9258300" y="1371600"/>
            <a:ext cx="1905000" cy="12192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New Highs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E582C17-CC7A-BB4B-A4ED-DE8A778F51E3}"/>
              </a:ext>
            </a:extLst>
          </p:cNvPr>
          <p:cNvCxnSpPr>
            <a:cxnSpLocks/>
          </p:cNvCxnSpPr>
          <p:nvPr/>
        </p:nvCxnSpPr>
        <p:spPr>
          <a:xfrm flipV="1">
            <a:off x="6516641" y="2138259"/>
            <a:ext cx="2741659" cy="801247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97D3118D-3B5B-C349-AE08-B53E77964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99" y="1645467"/>
            <a:ext cx="6379677" cy="4830327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C84874A-6DEA-B946-A019-7C7362351FAB}"/>
              </a:ext>
            </a:extLst>
          </p:cNvPr>
          <p:cNvCxnSpPr>
            <a:cxnSpLocks/>
          </p:cNvCxnSpPr>
          <p:nvPr/>
        </p:nvCxnSpPr>
        <p:spPr>
          <a:xfrm flipV="1">
            <a:off x="1752600" y="3838051"/>
            <a:ext cx="6672079" cy="26783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9211964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Short S&amp;P 500 (SDS)-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Hedge for long stocks and bonds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2X position has a hedge against longs and bond shorts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5B4118C1-8067-4924-A469-3384C4E969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295400"/>
            <a:ext cx="7267678" cy="556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96315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 – Mega Spike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 Ever Spike to Go 100% Long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DFF20A8-2D12-4B3B-A69D-EF18E5301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914401"/>
            <a:ext cx="7822892" cy="5943600"/>
          </a:xfrm>
          <a:prstGeom prst="rect">
            <a:avLst/>
          </a:prstGeom>
        </p:spPr>
      </p:pic>
      <p:sp>
        <p:nvSpPr>
          <p:cNvPr id="2" name="Left Arrow Callout 1">
            <a:extLst>
              <a:ext uri="{FF2B5EF4-FFF2-40B4-BE49-F238E27FC236}">
                <a16:creationId xmlns:a16="http://schemas.microsoft.com/office/drawing/2014/main" id="{FE8520D9-8844-BC4F-A386-14058723E29E}"/>
              </a:ext>
            </a:extLst>
          </p:cNvPr>
          <p:cNvSpPr/>
          <p:nvPr/>
        </p:nvSpPr>
        <p:spPr>
          <a:xfrm>
            <a:off x="4343400" y="1981200"/>
            <a:ext cx="1600200" cy="9906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GO</a:t>
            </a:r>
            <a:br>
              <a:rPr lang="en-US" sz="2000" b="1" dirty="0"/>
            </a:br>
            <a:r>
              <a:rPr lang="en-US" sz="2000" b="1" dirty="0"/>
              <a:t>Long</a:t>
            </a:r>
            <a:br>
              <a:rPr lang="en-US" sz="2000" b="1" dirty="0"/>
            </a:br>
            <a:r>
              <a:rPr lang="en-US" sz="2000" b="1" dirty="0"/>
              <a:t>Stocks</a:t>
            </a:r>
          </a:p>
        </p:txBody>
      </p:sp>
      <p:sp>
        <p:nvSpPr>
          <p:cNvPr id="5" name="Left Arrow Callout 4">
            <a:extLst>
              <a:ext uri="{FF2B5EF4-FFF2-40B4-BE49-F238E27FC236}">
                <a16:creationId xmlns:a16="http://schemas.microsoft.com/office/drawing/2014/main" id="{461E55F9-CC96-124B-947F-520389D71F26}"/>
              </a:ext>
            </a:extLst>
          </p:cNvPr>
          <p:cNvSpPr/>
          <p:nvPr/>
        </p:nvSpPr>
        <p:spPr>
          <a:xfrm>
            <a:off x="6617860" y="1752600"/>
            <a:ext cx="1600200" cy="9906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GO</a:t>
            </a:r>
            <a:br>
              <a:rPr lang="en-US" sz="2000" b="1" dirty="0"/>
            </a:br>
            <a:r>
              <a:rPr lang="en-US" sz="2000" b="1" dirty="0"/>
              <a:t>Long</a:t>
            </a:r>
            <a:br>
              <a:rPr lang="en-US" sz="2000" b="1" dirty="0"/>
            </a:br>
            <a:r>
              <a:rPr lang="en-US" sz="2000" b="1" dirty="0"/>
              <a:t>Stocks</a:t>
            </a:r>
          </a:p>
        </p:txBody>
      </p:sp>
      <p:sp>
        <p:nvSpPr>
          <p:cNvPr id="6" name="Left Arrow Callout 5">
            <a:extLst>
              <a:ext uri="{FF2B5EF4-FFF2-40B4-BE49-F238E27FC236}">
                <a16:creationId xmlns:a16="http://schemas.microsoft.com/office/drawing/2014/main" id="{04ACAB69-F626-A140-BC1C-92EEA913B71C}"/>
              </a:ext>
            </a:extLst>
          </p:cNvPr>
          <p:cNvSpPr/>
          <p:nvPr/>
        </p:nvSpPr>
        <p:spPr>
          <a:xfrm>
            <a:off x="9829800" y="1986455"/>
            <a:ext cx="1600200" cy="9906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GO</a:t>
            </a:r>
            <a:br>
              <a:rPr lang="en-US" sz="2000" b="1" dirty="0"/>
            </a:br>
            <a:r>
              <a:rPr lang="en-US" sz="2000" b="1" dirty="0"/>
              <a:t>Long</a:t>
            </a:r>
            <a:br>
              <a:rPr lang="en-US" sz="2000" b="1" dirty="0"/>
            </a:br>
            <a:r>
              <a:rPr lang="en-US" sz="2000" b="1" dirty="0"/>
              <a:t>Stocks</a:t>
            </a:r>
          </a:p>
        </p:txBody>
      </p:sp>
    </p:spTree>
    <p:extLst>
      <p:ext uri="{BB962C8B-B14F-4D97-AF65-F5344CB8AC3E}">
        <p14:creationId xmlns:p14="http://schemas.microsoft.com/office/powerpoint/2010/main" val="1042920207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(VXX)-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59891CA-F5DB-4103-BA86-AEDC76FC3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066800"/>
            <a:ext cx="7554884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08750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 Time Highs! 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371600" y="1219200"/>
            <a:ext cx="7620000" cy="48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10.21%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          *July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+7.93%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200" b="1" u="sng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+9.66% </a:t>
            </a:r>
            <a:r>
              <a:rPr lang="en-US" sz="20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000" b="1" u="sng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-2.08%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-5.50%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*September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7.95%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+4.55%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+1.51%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+14.19%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*November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+20.41%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+10.38%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+10.20%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*2020 FINAL +66.64%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compared to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+7.2%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*2021 Year to Date +19.87%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compared to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+0.5%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+442.82%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 new all time high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38.89%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11 years, new all time high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0" y="1676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94261F1-5CF7-4180-A8B2-94573E269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066800"/>
            <a:ext cx="752856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12574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133600" y="457200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(IWM)-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EB24D9B-E683-47E4-8DFE-B5A57ED2E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7685" y="1371601"/>
            <a:ext cx="718477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z="2400" dirty="0"/>
              <a:t>NASDAQ ($COMPQ) – 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9909F98C-6608-48EB-9CB6-A19C90734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143001"/>
            <a:ext cx="748742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301E2-E500-C647-8217-9D7175204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The Barbell Portfolio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97F95-6A2A-2C49-81F9-08842108DE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800" b="1" dirty="0"/>
              <a:t>*50% Big Tech</a:t>
            </a:r>
            <a:r>
              <a:rPr lang="en-US" b="1" i="1" dirty="0"/>
              <a:t> </a:t>
            </a:r>
            <a:r>
              <a:rPr lang="en-US" sz="2000" b="1" i="1" dirty="0"/>
              <a:t>- 2% of US Employment but 27% of Market Cap and 38% of Profits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2800" b="1" dirty="0"/>
              <a:t>50% Domestic Recovery, including: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Railroads</a:t>
            </a:r>
            <a:br>
              <a:rPr lang="en-US" sz="2400" dirty="0"/>
            </a:br>
            <a:r>
              <a:rPr lang="en-US" sz="2400" dirty="0"/>
              <a:t>Couriers</a:t>
            </a:r>
            <a:br>
              <a:rPr lang="en-US" sz="2400" dirty="0"/>
            </a:br>
            <a:r>
              <a:rPr lang="en-US" sz="2400" dirty="0"/>
              <a:t>Banks</a:t>
            </a:r>
            <a:br>
              <a:rPr lang="en-US" sz="2400" dirty="0"/>
            </a:br>
            <a:r>
              <a:rPr lang="en-US" sz="2400" dirty="0"/>
              <a:t>Construction</a:t>
            </a:r>
            <a:br>
              <a:rPr lang="en-US" sz="2400" dirty="0"/>
            </a:br>
            <a:r>
              <a:rPr lang="en-US" sz="2400" dirty="0"/>
              <a:t>Credit Cards</a:t>
            </a:r>
            <a:br>
              <a:rPr lang="en-US" sz="2400" dirty="0"/>
            </a:br>
            <a:r>
              <a:rPr lang="en-US" sz="2400" dirty="0"/>
              <a:t>Event organizers</a:t>
            </a:r>
            <a:br>
              <a:rPr lang="en-US" sz="2400" dirty="0"/>
            </a:br>
            <a:r>
              <a:rPr lang="en-US" sz="2400" dirty="0"/>
              <a:t>Ticket sales</a:t>
            </a:r>
            <a:br>
              <a:rPr lang="en-US" sz="2400" dirty="0"/>
            </a:br>
            <a:r>
              <a:rPr lang="en-US" sz="2400" dirty="0"/>
              <a:t>Retailers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AE1447-DE61-044F-A510-5A94A4298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3295481"/>
            <a:ext cx="4419600" cy="31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881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8392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 Earnings beat- Looking for Another Entry Point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 loss on long 12/$170-$180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12/$135-$138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90D9A920-5A94-4BA8-B5AF-46A564959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286933"/>
            <a:ext cx="7315200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 (FB)-New High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9/$290-$300 vertical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9/$190-$200 vertical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9/$145-$155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9/$150-$160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30AC1F6-9C64-4DB6-874B-45420CD77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816894"/>
            <a:ext cx="6629400" cy="504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(AAPL)- </a:t>
            </a:r>
            <a:r>
              <a:rPr lang="en-US" sz="1800" dirty="0"/>
              <a:t>New 5G iPhone Surge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7/$320-$330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4/24/$250-$260 call spread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5/$250-$260 call spread</a:t>
            </a:r>
            <a:br>
              <a:rPr lang="en-US" sz="1800" dirty="0"/>
            </a:br>
            <a:br>
              <a:rPr lang="en-US" sz="1800" dirty="0"/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A15BD246-A9C2-45FE-A208-BBF03153C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1721462"/>
            <a:ext cx="6705600" cy="513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12/$1,200-$1,230 bull call spread</a:t>
            </a:r>
            <a:b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9/$1,030-$1,080 vertical bull call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7D44A4C-5980-40E9-9151-EFF179D55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316125"/>
            <a:ext cx="7239000" cy="555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Time correction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9/$2,800-$2,900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61649E3-7875-45DF-9710-C910E5B9BE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143001"/>
            <a:ext cx="7432969" cy="569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Technology (ROM) – Up 270% in 9 Months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165087B-05DC-499D-9056-E4E94D5B7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143001"/>
            <a:ext cx="745885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80406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00200" y="187057"/>
            <a:ext cx="94170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Portfolio Review</a:t>
            </a:r>
            <a:br>
              <a:rPr lang="en-US" sz="2000" dirty="0"/>
            </a:br>
            <a:r>
              <a:rPr lang="en-US" sz="2000" b="1" dirty="0"/>
              <a:t>100% long invested for next leg up</a:t>
            </a:r>
            <a:br>
              <a:rPr lang="en-US" sz="2000" dirty="0"/>
            </a:br>
            <a:br>
              <a:rPr lang="en-US" sz="1800" dirty="0"/>
            </a:b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9EB65B-3392-D748-9AD6-DC5488C05733}"/>
              </a:ext>
            </a:extLst>
          </p:cNvPr>
          <p:cNvSpPr txBox="1"/>
          <p:nvPr/>
        </p:nvSpPr>
        <p:spPr>
          <a:xfrm>
            <a:off x="8400453" y="1983645"/>
            <a:ext cx="238879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Expiration P&amp;L</a:t>
            </a:r>
            <a:br>
              <a:rPr lang="en-US" sz="2400" b="1" dirty="0"/>
            </a:br>
            <a:r>
              <a:rPr lang="en-US" sz="2400" b="1" dirty="0"/>
              <a:t>+24.63 YTD</a:t>
            </a:r>
            <a:br>
              <a:rPr lang="en-US" sz="1800" b="1" dirty="0"/>
            </a:br>
            <a:endParaRPr lang="en-US" sz="1800" b="1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B3CC33B-DE1A-B040-8FF1-E1D97FB530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0820389"/>
              </p:ext>
            </p:extLst>
          </p:nvPr>
        </p:nvGraphicFramePr>
        <p:xfrm>
          <a:off x="990600" y="1524000"/>
          <a:ext cx="4090909" cy="4525970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023487">
                  <a:extLst>
                    <a:ext uri="{9D8B030D-6E8A-4147-A177-3AD203B41FA5}">
                      <a16:colId xmlns:a16="http://schemas.microsoft.com/office/drawing/2014/main" val="3097140537"/>
                    </a:ext>
                  </a:extLst>
                </a:gridCol>
                <a:gridCol w="1067422">
                  <a:extLst>
                    <a:ext uri="{9D8B030D-6E8A-4147-A177-3AD203B41FA5}">
                      <a16:colId xmlns:a16="http://schemas.microsoft.com/office/drawing/2014/main" val="2882972428"/>
                    </a:ext>
                  </a:extLst>
                </a:gridCol>
              </a:tblGrid>
              <a:tr h="2157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Current Capital at Risk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63" marR="5263" marT="5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63" marR="5263" marT="5263" marB="0" anchor="b"/>
                </a:tc>
                <a:extLst>
                  <a:ext uri="{0D108BD9-81ED-4DB2-BD59-A6C34878D82A}">
                    <a16:rowId xmlns:a16="http://schemas.microsoft.com/office/drawing/2014/main" val="1199480801"/>
                  </a:ext>
                </a:extLst>
              </a:tr>
              <a:tr h="2157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63" marR="5263" marT="5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63" marR="5263" marT="5263" marB="0" anchor="b"/>
                </a:tc>
                <a:extLst>
                  <a:ext uri="{0D108BD9-81ED-4DB2-BD59-A6C34878D82A}">
                    <a16:rowId xmlns:a16="http://schemas.microsoft.com/office/drawing/2014/main" val="2879166335"/>
                  </a:ext>
                </a:extLst>
              </a:tr>
              <a:tr h="2157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sng" strike="noStrike">
                          <a:effectLst/>
                        </a:rPr>
                        <a:t>Risk On</a:t>
                      </a:r>
                      <a:endParaRPr lang="en-US" sz="13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63" marR="5263" marT="5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63" marR="5263" marT="5263" marB="0" anchor="b"/>
                </a:tc>
                <a:extLst>
                  <a:ext uri="{0D108BD9-81ED-4DB2-BD59-A6C34878D82A}">
                    <a16:rowId xmlns:a16="http://schemas.microsoft.com/office/drawing/2014/main" val="2941521226"/>
                  </a:ext>
                </a:extLst>
              </a:tr>
              <a:tr h="2157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World is Getting Better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63" marR="5263" marT="5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63" marR="5263" marT="5263" marB="0" anchor="b"/>
                </a:tc>
                <a:extLst>
                  <a:ext uri="{0D108BD9-81ED-4DB2-BD59-A6C34878D82A}">
                    <a16:rowId xmlns:a16="http://schemas.microsoft.com/office/drawing/2014/main" val="3129562282"/>
                  </a:ext>
                </a:extLst>
              </a:tr>
              <a:tr h="2105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63" marR="5263" marT="5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63" marR="5263" marT="5263" marB="0" anchor="b"/>
                </a:tc>
                <a:extLst>
                  <a:ext uri="{0D108BD9-81ED-4DB2-BD59-A6C34878D82A}">
                    <a16:rowId xmlns:a16="http://schemas.microsoft.com/office/drawing/2014/main" val="4270703207"/>
                  </a:ext>
                </a:extLst>
              </a:tr>
              <a:tr h="215773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(TLT) 2/$158-$161 put spread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63" marR="5263" marT="5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10.00%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63" marR="5263" marT="5263" marB="0" anchor="b"/>
                </a:tc>
                <a:extLst>
                  <a:ext uri="{0D108BD9-81ED-4DB2-BD59-A6C34878D82A}">
                    <a16:rowId xmlns:a16="http://schemas.microsoft.com/office/drawing/2014/main" val="825570983"/>
                  </a:ext>
                </a:extLst>
              </a:tr>
              <a:tr h="215773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(TSLA) 2/$650-$700 call spread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63" marR="5263" marT="5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20.00%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63" marR="5263" marT="5263" marB="0" anchor="b"/>
                </a:tc>
                <a:extLst>
                  <a:ext uri="{0D108BD9-81ED-4DB2-BD59-A6C34878D82A}">
                    <a16:rowId xmlns:a16="http://schemas.microsoft.com/office/drawing/2014/main" val="2012637559"/>
                  </a:ext>
                </a:extLst>
              </a:tr>
              <a:tr h="215773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(JPM) 2/$55-$60 call spread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63" marR="5263" marT="5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10.00%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63" marR="5263" marT="5263" marB="0" anchor="b"/>
                </a:tc>
                <a:extLst>
                  <a:ext uri="{0D108BD9-81ED-4DB2-BD59-A6C34878D82A}">
                    <a16:rowId xmlns:a16="http://schemas.microsoft.com/office/drawing/2014/main" val="883592589"/>
                  </a:ext>
                </a:extLst>
              </a:tr>
              <a:tr h="215773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(MS) 2/$55-$60 call spread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63" marR="5263" marT="5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10.00%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63" marR="5263" marT="5263" marB="0" anchor="b"/>
                </a:tc>
                <a:extLst>
                  <a:ext uri="{0D108BD9-81ED-4DB2-BD59-A6C34878D82A}">
                    <a16:rowId xmlns:a16="http://schemas.microsoft.com/office/drawing/2014/main" val="1200668178"/>
                  </a:ext>
                </a:extLst>
              </a:tr>
              <a:tr h="215773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(BA) 2/$150-$160 call spread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63" marR="5263" marT="5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10.00%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63" marR="5263" marT="5263" marB="0" anchor="b"/>
                </a:tc>
                <a:extLst>
                  <a:ext uri="{0D108BD9-81ED-4DB2-BD59-A6C34878D82A}">
                    <a16:rowId xmlns:a16="http://schemas.microsoft.com/office/drawing/2014/main" val="1563120605"/>
                  </a:ext>
                </a:extLst>
              </a:tr>
              <a:tr h="215773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(FCX) 2/$21-$23 calls spread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63" marR="5263" marT="5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10.00%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63" marR="5263" marT="5263" marB="0" anchor="b"/>
                </a:tc>
                <a:extLst>
                  <a:ext uri="{0D108BD9-81ED-4DB2-BD59-A6C34878D82A}">
                    <a16:rowId xmlns:a16="http://schemas.microsoft.com/office/drawing/2014/main" val="660754090"/>
                  </a:ext>
                </a:extLst>
              </a:tr>
              <a:tr h="215773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(BLK) 2/$640-$660 call spread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63" marR="5263" marT="5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10.00%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63" marR="5263" marT="5263" marB="0" anchor="b"/>
                </a:tc>
                <a:extLst>
                  <a:ext uri="{0D108BD9-81ED-4DB2-BD59-A6C34878D82A}">
                    <a16:rowId xmlns:a16="http://schemas.microsoft.com/office/drawing/2014/main" val="1976833532"/>
                  </a:ext>
                </a:extLst>
              </a:tr>
              <a:tr h="215773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(GS) 2/$240-$260 call spread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63" marR="5263" marT="5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10.00%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63" marR="5263" marT="5263" marB="0" anchor="b"/>
                </a:tc>
                <a:extLst>
                  <a:ext uri="{0D108BD9-81ED-4DB2-BD59-A6C34878D82A}">
                    <a16:rowId xmlns:a16="http://schemas.microsoft.com/office/drawing/2014/main" val="1275899276"/>
                  </a:ext>
                </a:extLst>
              </a:tr>
              <a:tr h="215773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(AMD) 2/$75-$80 call spread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63" marR="5263" marT="5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10.00%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63" marR="5263" marT="5263" marB="0" anchor="b"/>
                </a:tc>
                <a:extLst>
                  <a:ext uri="{0D108BD9-81ED-4DB2-BD59-A6C34878D82A}">
                    <a16:rowId xmlns:a16="http://schemas.microsoft.com/office/drawing/2014/main" val="456414668"/>
                  </a:ext>
                </a:extLst>
              </a:tr>
              <a:tr h="215773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63" marR="5263" marT="5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63" marR="5263" marT="5263" marB="0" anchor="b"/>
                </a:tc>
                <a:extLst>
                  <a:ext uri="{0D108BD9-81ED-4DB2-BD59-A6C34878D82A}">
                    <a16:rowId xmlns:a16="http://schemas.microsoft.com/office/drawing/2014/main" val="1379097361"/>
                  </a:ext>
                </a:extLst>
              </a:tr>
              <a:tr h="2157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sng" strike="noStrike">
                          <a:effectLst/>
                        </a:rPr>
                        <a:t>Risk Off</a:t>
                      </a:r>
                      <a:endParaRPr lang="en-US" sz="13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63" marR="5263" marT="5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63" marR="5263" marT="5263" marB="0" anchor="b"/>
                </a:tc>
                <a:extLst>
                  <a:ext uri="{0D108BD9-81ED-4DB2-BD59-A6C34878D82A}">
                    <a16:rowId xmlns:a16="http://schemas.microsoft.com/office/drawing/2014/main" val="952284108"/>
                  </a:ext>
                </a:extLst>
              </a:tr>
              <a:tr h="2157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World is Getting Worse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63" marR="5263" marT="5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63" marR="5263" marT="5263" marB="0" anchor="b"/>
                </a:tc>
                <a:extLst>
                  <a:ext uri="{0D108BD9-81ED-4DB2-BD59-A6C34878D82A}">
                    <a16:rowId xmlns:a16="http://schemas.microsoft.com/office/drawing/2014/main" val="1483319849"/>
                  </a:ext>
                </a:extLst>
              </a:tr>
              <a:tr h="2157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63" marR="5263" marT="5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63" marR="5263" marT="5263" marB="0" anchor="b"/>
                </a:tc>
                <a:extLst>
                  <a:ext uri="{0D108BD9-81ED-4DB2-BD59-A6C34878D82A}">
                    <a16:rowId xmlns:a16="http://schemas.microsoft.com/office/drawing/2014/main" val="2665307784"/>
                  </a:ext>
                </a:extLst>
              </a:tr>
              <a:tr h="215773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63" marR="5263" marT="5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63" marR="5263" marT="5263" marB="0" anchor="b"/>
                </a:tc>
                <a:extLst>
                  <a:ext uri="{0D108BD9-81ED-4DB2-BD59-A6C34878D82A}">
                    <a16:rowId xmlns:a16="http://schemas.microsoft.com/office/drawing/2014/main" val="3465523309"/>
                  </a:ext>
                </a:extLst>
              </a:tr>
              <a:tr h="2157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63" marR="5263" marT="5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63" marR="5263" marT="5263" marB="0" anchor="b"/>
                </a:tc>
                <a:extLst>
                  <a:ext uri="{0D108BD9-81ED-4DB2-BD59-A6C34878D82A}">
                    <a16:rowId xmlns:a16="http://schemas.microsoft.com/office/drawing/2014/main" val="4282190418"/>
                  </a:ext>
                </a:extLst>
              </a:tr>
              <a:tr h="2157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Total Net Position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63" marR="5263" marT="5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100.00%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63" marR="5263" marT="5263" marB="0" anchor="b"/>
                </a:tc>
                <a:extLst>
                  <a:ext uri="{0D108BD9-81ED-4DB2-BD59-A6C34878D82A}">
                    <a16:rowId xmlns:a16="http://schemas.microsoft.com/office/drawing/2014/main" val="1749804244"/>
                  </a:ext>
                </a:extLst>
              </a:tr>
            </a:tbl>
          </a:graphicData>
        </a:graphic>
      </p:graphicFrame>
      <p:pic>
        <p:nvPicPr>
          <p:cNvPr id="4" name="Picture 3" descr="Chart, pie chart&#10;&#10;Description automatically generated">
            <a:extLst>
              <a:ext uri="{FF2B5EF4-FFF2-40B4-BE49-F238E27FC236}">
                <a16:creationId xmlns:a16="http://schemas.microsoft.com/office/drawing/2014/main" id="{44004EA7-D1F3-894D-9550-26D95D39EF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8300" y="3276600"/>
            <a:ext cx="3213100" cy="301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PayPal (PYPL)-Fintech Rules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4/$90-$95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14E2D7E-6439-45EA-86A0-2B8AF1CF4D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219201"/>
            <a:ext cx="7417266" cy="563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20561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23900" y="17929"/>
            <a:ext cx="10744200" cy="9633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Tesla (TSLA)- Joining the S&amp;P 500- 500,000 Target Achieved</a:t>
            </a:r>
            <a:br>
              <a:rPr lang="en-US" sz="1800" dirty="0"/>
            </a:br>
            <a:r>
              <a:rPr lang="en-US" sz="1800" dirty="0"/>
              <a:t>Piper Sandler Raises Target to $1,200, </a:t>
            </a:r>
            <a:r>
              <a:rPr lang="en-US" sz="2000" i="1" dirty="0"/>
              <a:t>Q4 Registrations Soar by 63%,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sz="1800" dirty="0"/>
              <a:t>long 2/$650-$700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2/$600-$650 bull call spread, Took profits on long 2/$550-$600 bull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181C116-75F5-4ADF-86B7-A62CAEDBE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1984077"/>
            <a:ext cx="6324600" cy="485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40126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200" y="381000"/>
            <a:ext cx="10363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Biggest Chip Deal in History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 Mad Hedge 10 bagger – Global</a:t>
            </a:r>
            <a:r>
              <a:rPr lang="en-US" b="1" i="1" dirty="0"/>
              <a:t> </a:t>
            </a:r>
            <a:r>
              <a:rPr lang="en-US" sz="2000" dirty="0"/>
              <a:t>Semiconductor Shortage Slows Auto Industry,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66AB6310-E531-4A82-B238-A36108CE6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295401"/>
            <a:ext cx="732099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 New High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never goes out of fashion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5B836F5-C312-445F-8F7D-278463F75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799" y="1219201"/>
            <a:ext cx="7436341" cy="561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41948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Advanced Micro Devices (AMD)-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next ten bagger - buys Xilinx – Programable logic devices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2/$75-$80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56D5D269-DE38-4809-AF0C-6C9646EEB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600200"/>
            <a:ext cx="6882938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 Massive Online Migration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2/$105-$115 call spread 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9070F1B-D38B-4CCC-9A46-459AEE1ED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2443" y="1524001"/>
            <a:ext cx="7036266" cy="534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 Cloud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9AF80E7-DF2B-4EB6-8E3D-44DF39BFCF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1378126"/>
            <a:ext cx="7162800" cy="547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65113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EE290-8620-E44F-B34C-8D5D6A274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The Second Half of the Barbell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575CE-B87A-6849-80FB-D9B4B0F97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7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400" dirty="0"/>
              <a:t>*Bets on a domestic recovery in 2021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*Upside potential in 2021 far greater than tech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*Some of these have not moved for 5 or 10 years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*Focuses on economically sensitive cyclical industries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*Makes a great counterweight to </a:t>
            </a:r>
            <a:br>
              <a:rPr lang="en-US" sz="2400" dirty="0"/>
            </a:br>
            <a:r>
              <a:rPr lang="en-US" sz="2400" dirty="0"/>
              <a:t>high growth technology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*We could spend all of next year rotating</a:t>
            </a:r>
            <a:br>
              <a:rPr lang="en-US" sz="2400" dirty="0"/>
            </a:br>
            <a:r>
              <a:rPr lang="en-US" sz="2400" dirty="0"/>
              <a:t>between the two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A5B89D-3A51-744C-A09A-6149553A0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00" y="3793878"/>
            <a:ext cx="3962400" cy="276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949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Boeing (BA) – former LEAP Candidate - The 737 MAX Flies Again!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2/$150-$160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4/$300-$310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4/$315-$335 call spread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A1C97C6-650C-4C10-A528-45FC66ADF4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543665"/>
            <a:ext cx="7010400" cy="531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Package Delivery- United Parcel Service (UPS)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massive increase in overnight deliveries, announces blowout earnings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11/$130-$140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043E6DC-5D1A-4ED3-B227-EEE7C4081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447800"/>
            <a:ext cx="7081127" cy="544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06769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429F0-1F49-7D47-AB99-CE86A4CFF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F8B7FDCE-0F7C-1F45-87C9-0AA37FB07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253" y="533400"/>
            <a:ext cx="10739547" cy="567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333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Caterpillar (CAT)-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12/$145-$150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11/$125-$135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9B3460D-AAB4-477D-A497-53D182837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600201"/>
            <a:ext cx="6775842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91623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828800" y="762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(DIS)- Big Recovery Move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6/$85-$90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10DF311-D94D-444F-90C1-9344941A86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306779"/>
            <a:ext cx="7239000" cy="554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90D89BF-7FED-41F5-A3DD-3A58BB13A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295401"/>
            <a:ext cx="7245686" cy="5562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 (X) – Commodity Boom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2C37BBB-897A-4263-B0CA-6C3C0E212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990601"/>
            <a:ext cx="7700304" cy="58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14631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Union Pacific RR (UNP)- More stuff to ship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near record earnings announced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11/$150-$160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F1B07E0-F761-464D-AEAB-03F106506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461406"/>
            <a:ext cx="7086600" cy="539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88918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Wal-Mart (WMT)-New High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10/$119-$121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800074DD-5074-4E74-9B9F-6FC1F041C7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199" y="1524001"/>
            <a:ext cx="6884025" cy="530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Macys’ (M) – Retail Return from the Grave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8/$23-$25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0788546F-2755-4C83-A162-8765865F2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204986"/>
            <a:ext cx="7315200" cy="563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96761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Delta Airlines (DAL) – Subsidy runs out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7E1B919-F7B2-4614-B4F6-83A504782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599" y="914400"/>
            <a:ext cx="7743809" cy="592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Worst Hit Sector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4C1D13B-C408-4B0B-A3DA-ECD32258F6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143000"/>
            <a:ext cx="74295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(XLV), (RXL)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04624ADF-57A1-4C1A-8C97-BAA9BCB3E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990600"/>
            <a:ext cx="7689241" cy="5867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1752600" y="228602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11 Year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738F74B-7EFC-B946-B862-F61261038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850" y="120650"/>
            <a:ext cx="11798300" cy="661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9132"/>
      </p:ext>
    </p:extLst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Amgen (AMGN)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11/$185-$200 bull call spread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D951A59-A9A6-48CC-9C71-2DA9C3C92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219201"/>
            <a:ext cx="7396126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55389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Regeneron (REGN)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7/$570-$580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AF78D91-4B16-4B94-961C-9C2797E88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066800"/>
            <a:ext cx="7535539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890385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CRISPR Therapeutics (CRSP)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B962745-0C57-44A8-B2A5-0FFD37B18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983649"/>
            <a:ext cx="7696200" cy="587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67116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 – $3 billion Settlement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2/$240-$260 call spread</a:t>
            </a: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3A6F708-B647-4822-B123-F7F1326F0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447800"/>
            <a:ext cx="7041457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Morgan Stanley (MS) – Blowout Earnings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2/$55-$60 call spread</a:t>
            </a: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F92D879-34F4-480C-AEB6-F5C76FCEF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394726"/>
            <a:ext cx="7086600" cy="546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10563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 Chase (JPM)-Rising Rates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2/$110-$115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12/$100-$105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11/$85-$90 bull call spread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took profit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11/$110-$115 bear put spread</a:t>
            </a:r>
            <a:r>
              <a:rPr lang="en-US" sz="1800" dirty="0">
                <a:solidFill>
                  <a:srgbClr val="00A64B"/>
                </a:solidFill>
              </a:rPr>
              <a:t>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9/$90-$95 bull call spread</a:t>
            </a: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2E4C514-8725-4BA1-B9FA-0B0D35CEA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2152" y="2268112"/>
            <a:ext cx="5947695" cy="45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15692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Blackrock (BLK)-Asset Collection Boom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2/$640-$660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D3241337-FF66-4E72-A07C-DC4258E29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524001"/>
            <a:ext cx="6980196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73532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Citigroup (C) – “Recovery” Rotation Play</a:t>
            </a: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D0CAF1F-E5B8-41CD-BABC-5924BD3FA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2926" y="1371601"/>
            <a:ext cx="7162336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635240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Visa (V) – “Touchless” Fintech Play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11/$180-$185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9/$180-$185 bull call spread</a:t>
            </a:r>
            <a:endParaRPr lang="en-US" sz="16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8C44D46-AE49-4E68-AE4D-7EEF14B49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524001"/>
            <a:ext cx="6920441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56804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0112E25-ACA0-499B-B5C4-2ADE96428C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143000"/>
            <a:ext cx="7403523" cy="5715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br>
              <a:rPr lang="en-US" sz="2800" b="1" i="1" dirty="0"/>
            </a:br>
            <a:r>
              <a:rPr lang="en-US" sz="2000" b="1" i="1" dirty="0"/>
              <a:t>The Roaring Twenties are Here</a:t>
            </a:r>
            <a:endParaRPr lang="en-US" sz="20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133657"/>
            <a:ext cx="11811000" cy="5543736"/>
          </a:xfrm>
        </p:spPr>
        <p:txBody>
          <a:bodyPr/>
          <a:lstStyle/>
          <a:p>
            <a:pPr marL="203200" indent="0"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*GameStock fiasco created a great entry point for the market, taking (VIX) up to $38 and setting up very low risk trades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*Buy before the $20 trillion hits the market: $10 trillion in stimulus and $10 trillion in new QE at zero rates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*It’s now all about a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global economic recovery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and “RISK ON”, but we are now waiting for the next dip which Covid-19 will give us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*Almost all asset classes have not moved for two weeks, it’s a world of flat lines, allowing us to collect massively on time decay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*A bond breakdown takes a break, is a huge help for financials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*Perennial dollar weakness will give us opportunities to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buy foreign currencies, commodities, and emerging markets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1644D8-EFEA-824C-AB09-A2ED95354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0" y="4343400"/>
            <a:ext cx="3505201" cy="233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63A6CE6-6438-42D7-B329-582385C64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990600"/>
            <a:ext cx="7514580" cy="577639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43AC6E4-C420-4E6F-B7F9-B916E6825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990600"/>
            <a:ext cx="7634409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 -  Pro trade,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Dollar, long recovery Play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B0AA381-53F6-4348-AD02-96EB470F3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045464"/>
            <a:ext cx="7556297" cy="581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457200" y="1416377"/>
            <a:ext cx="10515600" cy="47558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*Bond selloff stalls on flight from risk</a:t>
            </a:r>
            <a:br>
              <a:rPr lang="en-US" sz="2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br>
              <a:rPr lang="en-US" sz="2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*With GameStop fiasco over we are now probing lows</a:t>
            </a:r>
            <a:br>
              <a:rPr lang="en-US" sz="2200" dirty="0">
                <a:solidFill>
                  <a:schemeClr val="tx1"/>
                </a:solidFill>
              </a:rPr>
            </a:br>
            <a:br>
              <a:rPr lang="en-US" sz="2200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>*Bonds will soon focus on $1.9 trillion stimulus package-all borrowed</a:t>
            </a:r>
            <a:br>
              <a:rPr lang="en-US" sz="2200" b="1" i="1" dirty="0">
                <a:solidFill>
                  <a:schemeClr val="tx1"/>
                </a:solidFill>
              </a:rPr>
            </a:br>
            <a:br>
              <a:rPr lang="en-US" sz="2200" b="1" i="1" dirty="0">
                <a:solidFill>
                  <a:schemeClr val="tx1"/>
                </a:solidFill>
              </a:rPr>
            </a:br>
            <a:r>
              <a:rPr lang="en-US" sz="2200" b="1" i="1" dirty="0">
                <a:solidFill>
                  <a:schemeClr val="tx1"/>
                </a:solidFill>
              </a:rPr>
              <a:t>*</a:t>
            </a:r>
            <a:r>
              <a:rPr lang="en-US" sz="2200" dirty="0">
                <a:solidFill>
                  <a:schemeClr val="tx1"/>
                </a:solidFill>
              </a:rPr>
              <a:t>Keep selling the (TLT), even on small rallies. This could be the trade of the century. </a:t>
            </a:r>
            <a:br>
              <a:rPr lang="en-US" sz="2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br>
              <a:rPr lang="en-US" sz="2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*Weakening dollar has scared away many foreign buyers</a:t>
            </a:r>
            <a:br>
              <a:rPr lang="en-US" sz="2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br>
              <a:rPr lang="en-US" sz="2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*I</a:t>
            </a:r>
            <a:r>
              <a:rPr lang="en-US" sz="2200" dirty="0">
                <a:solidFill>
                  <a:schemeClr val="tx1"/>
                </a:solidFill>
              </a:rPr>
              <a:t>t is just a matter of time before we hit a 1.50% yield </a:t>
            </a:r>
            <a:br>
              <a:rPr lang="en-US" sz="22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2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*US Treasury bond fund (TLT) could plunge from</a:t>
            </a:r>
            <a:br>
              <a:rPr lang="en-US" sz="22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 $180 to $105, taking interest rates from 0.31% to 3.25%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3377"/>
            <a:ext cx="10972800" cy="1143000"/>
          </a:xfrm>
        </p:spPr>
        <p:txBody>
          <a:bodyPr/>
          <a:lstStyle/>
          <a:p>
            <a:r>
              <a:rPr lang="en-US" sz="2800" dirty="0"/>
              <a:t>Bonds – Stalled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F9B538-51E8-1346-B99B-7B1A50EF6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0" y="4029383"/>
            <a:ext cx="38862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26286"/>
      </p:ext>
    </p:extLst>
  </p:cSld>
  <p:clrMapOvr>
    <a:masterClrMapping/>
  </p:clrMapOvr>
  <p:transition spd="slow">
    <p:wip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81000"/>
            <a:ext cx="7620000" cy="1828800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Huge Short Play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long 2/$158-$161 put spread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2/$159-$162 put spread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2/$162-$165 put spread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1/$164-$167 put spread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12/$164-$167 put spread</a:t>
            </a: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745D0D81-048F-47AC-826D-671B73DC4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2045303"/>
            <a:ext cx="6244874" cy="481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1.10%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9D4CE34E-1F3D-40BD-9B38-1D5680FC5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4367" y="990600"/>
            <a:ext cx="760095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3.45% Yield to Maturity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9A92429-6188-4723-BAE2-23E1BD96E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066800"/>
            <a:ext cx="7587692" cy="580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(TBT)-Another run at highs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82A4C84-9D53-44DF-BDB5-D618A3A9A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066801"/>
            <a:ext cx="7564739" cy="576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4.20%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1E17528-766B-43D0-BAC7-694AC5564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990601"/>
            <a:ext cx="7524808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 – 0.85%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of AAA, AA, and A rated bonds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7EFB65E-CEAC-4672-AF98-9C88E3863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219200"/>
            <a:ext cx="7250609" cy="563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13064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D92CF-F2C3-4C4C-8302-CBEE5CE39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100"/>
            <a:ext cx="10972800" cy="1143000"/>
          </a:xfrm>
        </p:spPr>
        <p:txBody>
          <a:bodyPr/>
          <a:lstStyle/>
          <a:p>
            <a:r>
              <a:rPr lang="en-US" sz="2800" dirty="0"/>
              <a:t>Corona Update – Mutations Everywhere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79DE79-C20A-B64C-AAB6-37308D4A9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838200"/>
            <a:ext cx="10972800" cy="5181600"/>
          </a:xfrm>
        </p:spPr>
        <p:txBody>
          <a:bodyPr/>
          <a:lstStyle/>
          <a:p>
            <a:pPr marL="203200" indent="0">
              <a:buNone/>
            </a:pP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*Distribution is improving slowly, 30 million have been given, about half of what’s in inventory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*80,000 American to die over the next three weeks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*Every pandemic parameter started shrinking two weeks ago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*At least 50 variants now in circulation, the race is to inoculate before the more fatal ones spread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*We may be moving towards an annual booster shot to catch all the new variants, like a flue shot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*Each city may produce its own variant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*Pfizer, Moderna, AstraZeneca, Johnson &amp; Johnson vaccines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puts end to the pandemic in sight and there are vaccines from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other companies to come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*US cases top 26 million, </a:t>
            </a:r>
            <a:r>
              <a:rPr lang="en-US" sz="1800" b="1" dirty="0">
                <a:solidFill>
                  <a:schemeClr val="tx1"/>
                </a:solidFill>
              </a:rPr>
              <a:t>deaths at 450,000 </a:t>
            </a:r>
            <a:r>
              <a:rPr lang="en-US" sz="1800" dirty="0">
                <a:solidFill>
                  <a:schemeClr val="tx1"/>
                </a:solidFill>
              </a:rPr>
              <a:t>and are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still rising at 4,000 a day, and could reach </a:t>
            </a:r>
            <a:r>
              <a:rPr lang="en-US" sz="1800" b="1" dirty="0">
                <a:solidFill>
                  <a:schemeClr val="tx1"/>
                </a:solidFill>
              </a:rPr>
              <a:t>800,000</a:t>
            </a:r>
            <a:r>
              <a:rPr lang="en-US" sz="1800" dirty="0">
                <a:solidFill>
                  <a:schemeClr val="tx1"/>
                </a:solidFill>
              </a:rPr>
              <a:t> at the peak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</a:endParaRPr>
          </a:p>
        </p:txBody>
      </p:sp>
      <p:pic>
        <p:nvPicPr>
          <p:cNvPr id="7" name="Picture 6" descr="A close up of a flower&#10;&#10;Description automatically generated">
            <a:extLst>
              <a:ext uri="{FF2B5EF4-FFF2-40B4-BE49-F238E27FC236}">
                <a16:creationId xmlns:a16="http://schemas.microsoft.com/office/drawing/2014/main" id="{D03B3CC6-48A6-5743-A726-F72B3F66D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0148" y="4191000"/>
            <a:ext cx="4256176" cy="239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97953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Going Nowhere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16973" y="990600"/>
            <a:ext cx="9677400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*Flat interest rates have delivered flat currency rates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*Any dollar rallies are temporary and short-term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Bitcoin gives up 30%, breaks $30,000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*Keep selling short all  US dollar rallies,</a:t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its yield support is gone forever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422DA5-FD04-104F-BF58-B4CCF645A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2743200"/>
            <a:ext cx="466725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74687"/>
      </p:ext>
    </p:extLst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(FXY), (YCS)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3E2F154-71C1-44B9-B36E-2ABC7F2DB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90601"/>
            <a:ext cx="7585774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77844"/>
      </p:ext>
    </p:extLst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($XEU), (FXE), (EUO)-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FFA1D08-18F3-4DEF-95E6-CA757DAFE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838201"/>
            <a:ext cx="7771110" cy="603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5807"/>
      </p:ext>
    </p:extLst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387865D-9316-459B-B400-91D783C98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066800"/>
            <a:ext cx="7537334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823595"/>
      </p:ext>
    </p:extLst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(FXA)- The Global Recovery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8/$67-$69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3984E6E-BF78-4612-9B3A-DD287A1D2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999" y="1066800"/>
            <a:ext cx="7474791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35388"/>
      </p:ext>
    </p:extLst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4D3991C-9294-42D3-B578-3C604A103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219201"/>
            <a:ext cx="7301303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49687"/>
      </p:ext>
    </p:extLst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07ED62B-6082-42C4-94F8-F30CD7077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066800"/>
            <a:ext cx="7421238" cy="579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25036"/>
      </p:ext>
    </p:extLst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Bitcoin- Gone Ballistic, up 10X in 9 Months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Volatility is 10X that of (SPX)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89E16277-1E34-B24E-872B-867C338BA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1371600"/>
            <a:ext cx="9677400" cy="520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56470"/>
      </p:ext>
    </p:extLst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524000" y="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– Flatlining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133601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 dirty="0"/>
          </a:p>
          <a:p>
            <a:pPr lvl="0">
              <a:buClr>
                <a:srgbClr val="000000"/>
              </a:buClr>
              <a:buSzPct val="25000"/>
            </a:pP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228600" y="723900"/>
            <a:ext cx="11701548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1800" b="1" i="1" dirty="0">
                <a:solidFill>
                  <a:schemeClr val="tx1"/>
                </a:solidFill>
              </a:rPr>
              <a:t> Oil Hits One Year High</a:t>
            </a:r>
            <a:r>
              <a:rPr lang="en-US" sz="1800" dirty="0">
                <a:solidFill>
                  <a:schemeClr val="tx1"/>
                </a:solidFill>
              </a:rPr>
              <a:t>, at $55 on strength of economic recovery which starts six months down the road. 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*Demand won’t reach 2019 levels until well into </a:t>
            </a:r>
            <a:r>
              <a:rPr lang="en-US" sz="1800" b="1" dirty="0">
                <a:solidFill>
                  <a:schemeClr val="tx1"/>
                </a:solidFill>
              </a:rPr>
              <a:t>2022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*Biden </a:t>
            </a:r>
            <a:r>
              <a:rPr lang="en-US" sz="1800" dirty="0">
                <a:solidFill>
                  <a:schemeClr val="tx1"/>
                </a:solidFill>
              </a:rPr>
              <a:t>administration will definitely not be as pro-oil as the last one, and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ESG </a:t>
            </a:r>
            <a:r>
              <a:rPr lang="en-US" sz="1800" dirty="0">
                <a:solidFill>
                  <a:schemeClr val="tx1"/>
                </a:solidFill>
              </a:rPr>
              <a:t>investing is accounting for an ever-larger share of capital 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*Will Biden bring </a:t>
            </a:r>
            <a:r>
              <a:rPr lang="en-US" sz="1800" b="1" dirty="0">
                <a:solidFill>
                  <a:schemeClr val="tx1"/>
                </a:solidFill>
              </a:rPr>
              <a:t>Iran </a:t>
            </a:r>
            <a:r>
              <a:rPr lang="en-US" sz="1800" dirty="0">
                <a:solidFill>
                  <a:schemeClr val="tx1"/>
                </a:solidFill>
              </a:rPr>
              <a:t>oil back on to the market?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*Global commodity boom and weak US dollar is also dragging oil up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*Saudi </a:t>
            </a:r>
            <a:r>
              <a:rPr lang="en-US" sz="1800" dirty="0">
                <a:solidFill>
                  <a:schemeClr val="tx1"/>
                </a:solidFill>
              </a:rPr>
              <a:t>production increase will cap any oil rally….forever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*Avoid all energy plays like the plague, it’s the new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buggy whip industry as the US de-carbonizes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EEF732-DCF6-9E45-9ACD-70B10E737E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1448" y="3962400"/>
            <a:ext cx="4838700" cy="258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061413"/>
      </p:ext>
    </p:extLst>
  </p:cSld>
  <p:clrMapOvr>
    <a:masterClrMapping/>
  </p:clrMapOvr>
  <p:transition spd="slow">
    <p:wip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0AC8CBF-F84F-4634-97D6-EDAB80B5A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066801"/>
            <a:ext cx="755756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F0BF0-1BF1-C749-8DE1-6F1AE642A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BE31FE-E45A-F648-B8F2-BC2F247F94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41135832-EAF4-AA42-9137-46AAC1453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492694"/>
            <a:ext cx="9906000" cy="5872612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BDC0B85-2BF0-8B4A-B0F7-377F785ACDB6}"/>
              </a:ext>
            </a:extLst>
          </p:cNvPr>
          <p:cNvCxnSpPr>
            <a:cxnSpLocks/>
          </p:cNvCxnSpPr>
          <p:nvPr/>
        </p:nvCxnSpPr>
        <p:spPr>
          <a:xfrm>
            <a:off x="10596615" y="2514600"/>
            <a:ext cx="1442985" cy="198120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486222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10/$9.50-$10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A90A9CF-A101-45BF-8F0B-9B75683A66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066801"/>
            <a:ext cx="7577847" cy="5791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8870722-C17E-4592-9AAE-242701E7C4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143001"/>
            <a:ext cx="7440775" cy="5715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Halliburton (HAL)-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E6C9458-341F-418A-82B3-7F0B70A59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762001"/>
            <a:ext cx="7979086" cy="609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3949136-E57B-4BA5-9C8C-21F499FFA5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762001"/>
            <a:ext cx="7981355" cy="609904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1513840" y="30480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Sitting on a Bottom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457200" y="1318419"/>
            <a:ext cx="99822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*Gold has turned into a bond long and and Bitcoin short and I don’t want either</a:t>
            </a:r>
            <a:br>
              <a:rPr lang="en-US" sz="2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*Bitcoin surge is pulling cash out of precious metals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*However, any declines will be </a:t>
            </a:r>
            <a:r>
              <a:rPr lang="en-US" sz="200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temporary as 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QE demand continues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*The long-term bull trend still lives, with gold up 20% in 2020, the best in 10 years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*Traders are shifting to Silver as an economic, industrial plays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*Near zero interest rates and collapsing US dollar is another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gold &amp; silver incentive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*Bottom Line: buy this dip in</a:t>
            </a:r>
            <a:br>
              <a:rPr lang="en-US" sz="2000" b="1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gold and precious metals 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06312F-F58D-9E45-B0F6-D7FD891AE0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0" y="4492751"/>
            <a:ext cx="38100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420"/>
      </p:ext>
    </p:extLst>
  </p:cSld>
  <p:clrMapOvr>
    <a:masterClrMapping/>
  </p:clrMapOvr>
  <p:transition spd="slow">
    <p:wip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 Short Term downtrend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9/$171-$174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8/$169-$172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7/$157-$160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56CA3BC-2628-4D63-B49C-BFC07A45C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1698044"/>
            <a:ext cx="6705600" cy="515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74D196A-088E-4C9C-B305-7FA29D64A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914400"/>
            <a:ext cx="7717554" cy="594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1/$21-$23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11/$22-$24 call spread</a:t>
            </a: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C6051FE-B08E-47E9-AE0F-D9EEEE9525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207266"/>
            <a:ext cx="7391400" cy="565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$55-60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33D1809-CF48-4C7E-96EB-4B87F99CE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143001"/>
            <a:ext cx="744077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Silver- (SLV)-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11/$19-$20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E635A63-0520-444A-8A60-5BD723B73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90601"/>
            <a:ext cx="7580574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01597"/>
      </p:ext>
    </p:extLst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C2149-1A2F-6442-88E7-01C7D5D66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6B5AB3-CEBA-1A4F-9ABA-310E71EFAF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CE4676-D37F-8E46-9524-AE8C7029E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666" y="250201"/>
            <a:ext cx="11294134" cy="63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83300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84401E8-ED8D-4F2E-95B2-81C0184C5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14401"/>
            <a:ext cx="7813394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Wheaton Precious Metals - (WPM)-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2/$39-41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5D6CA77-C65E-4E7D-AB25-83F8AABDF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066800"/>
            <a:ext cx="7616305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1981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 (COPX)-Finally a break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E8198E3-629F-4684-986A-6C14D6489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399" y="914400"/>
            <a:ext cx="774469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13762"/>
      </p:ext>
    </p:extLst>
  </p:cSld>
  <p:clrMapOvr>
    <a:masterClrMapping/>
  </p:clrMapOvr>
  <p:transition spd="slow">
    <p:cut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1981200" y="7620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(FCX)-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World’s Largest Copper Producer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4/$10-$11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short 4/$114 calls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881C34E-ED2F-4219-99DF-DA17751873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116" y="1797882"/>
            <a:ext cx="6553768" cy="506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19886"/>
      </p:ext>
    </p:extLst>
  </p:cSld>
  <p:clrMapOvr>
    <a:masterClrMapping/>
  </p:clrMapOvr>
  <p:transition spd="slow">
    <p:cut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xfrm>
            <a:off x="1521372" y="265176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Real Estate – Still on Fire</a:t>
            </a:r>
          </a:p>
        </p:txBody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609600" y="1106424"/>
            <a:ext cx="9677400" cy="50632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/>
            </a:br>
            <a:r>
              <a:rPr lang="en-US" sz="2000" dirty="0"/>
              <a:t>*</a:t>
            </a:r>
            <a:r>
              <a:rPr lang="en-US" sz="2000" b="1" i="1" dirty="0"/>
              <a:t>Existing Home Sales </a:t>
            </a:r>
            <a:r>
              <a:rPr lang="en-US" sz="2000" dirty="0"/>
              <a:t>Soar to 15-year High, up an amazing 22% YOY in December to a seasonally adjusted 6.76 million units. </a:t>
            </a:r>
            <a:br>
              <a:rPr lang="en-US" sz="2000" dirty="0"/>
            </a:br>
            <a:br>
              <a:rPr lang="en-US" sz="2000" dirty="0"/>
            </a:br>
            <a:r>
              <a:rPr lang="en-US" sz="2000" b="1" dirty="0"/>
              <a:t>*Inventories </a:t>
            </a:r>
            <a:r>
              <a:rPr lang="en-US" sz="2000" dirty="0"/>
              <a:t>hit all-time lows at only 1.9 months</a:t>
            </a:r>
            <a:br>
              <a:rPr lang="en-US" sz="2000" dirty="0"/>
            </a:br>
            <a:br>
              <a:rPr lang="en-US" sz="2000" dirty="0"/>
            </a:br>
            <a:r>
              <a:rPr lang="en-US" sz="2000" b="1" dirty="0"/>
              <a:t>*New Home Sales </a:t>
            </a:r>
            <a:r>
              <a:rPr lang="en-US" sz="2000" dirty="0"/>
              <a:t>Disappoint in December, up only 1.6% to 842,000 units. </a:t>
            </a:r>
            <a:br>
              <a:rPr lang="en-US" sz="2000" dirty="0"/>
            </a:br>
            <a:br>
              <a:rPr lang="en-US" sz="2000" b="1" dirty="0"/>
            </a:br>
            <a:r>
              <a:rPr lang="en-US" sz="2000" b="1" dirty="0"/>
              <a:t>*Pending Home Sales </a:t>
            </a:r>
            <a:r>
              <a:rPr lang="en-US" sz="2000" dirty="0"/>
              <a:t>Fall</a:t>
            </a:r>
            <a:r>
              <a:rPr lang="en-US" sz="2000" b="1" dirty="0"/>
              <a:t>, </a:t>
            </a:r>
            <a:r>
              <a:rPr lang="en-US" sz="2000" dirty="0"/>
              <a:t>0.3% in December,</a:t>
            </a:r>
            <a:br>
              <a:rPr lang="en-US" sz="2000" dirty="0"/>
            </a:br>
            <a:r>
              <a:rPr lang="en-US" sz="2000" dirty="0"/>
              <a:t> but are still up a staggering 21% YOY. 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</a:rPr>
              <a:t>*Housing prices are still exploding to the upside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with </a:t>
            </a:r>
            <a:r>
              <a:rPr lang="en-US" sz="2000" b="1" i="1" dirty="0">
                <a:solidFill>
                  <a:schemeClr val="tx1"/>
                </a:solidFill>
              </a:rPr>
              <a:t>S&amp;P Case Shiller Rose 9.5%</a:t>
            </a:r>
            <a:r>
              <a:rPr lang="en-US" sz="2000" dirty="0">
                <a:solidFill>
                  <a:schemeClr val="tx1"/>
                </a:solidFill>
              </a:rPr>
              <a:t> in November,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the one-month biggest spike in history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C2BF70-7E97-B746-86A7-33F395190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3588305"/>
            <a:ext cx="4533900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156935"/>
      </p:ext>
    </p:extLst>
  </p:cSld>
  <p:clrMapOvr>
    <a:masterClrMapping/>
  </p:clrMapOvr>
  <p:transition spd="slow">
    <p:wipe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xfrm>
            <a:off x="20574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November Corelogic S&amp;P Case Shiller Home Price Index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/>
              <a:t>Phoenix (13.8%), Seattle (12.7%), and San Diego (12.3%)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4D5F6C-0E99-CE41-8B45-0286AA11B17B}"/>
              </a:ext>
            </a:extLst>
          </p:cNvPr>
          <p:cNvSpPr txBox="1"/>
          <p:nvPr/>
        </p:nvSpPr>
        <p:spPr>
          <a:xfrm>
            <a:off x="5715000" y="6400800"/>
            <a:ext cx="12490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/>
              <a:t>Tradingeconomics.com</a:t>
            </a:r>
            <a:endParaRPr lang="en-US" sz="800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94D7F8C6-4F38-9C4E-A34A-516F603CB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101994"/>
            <a:ext cx="9372600" cy="542158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Simon Property Group (SPG)- Mall REIT</a:t>
            </a:r>
            <a:br>
              <a:rPr lang="en-US" sz="2000" dirty="0"/>
            </a:br>
            <a:r>
              <a:rPr lang="en-US" sz="2000" dirty="0"/>
              <a:t>A Huge Vaccine Play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ADB77446-A6D2-4994-8C44-299D489BB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295401"/>
            <a:ext cx="7261813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957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FA7-1E61-2247-9AF0-2EE35889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Crown Castle International (CCI) </a:t>
            </a:r>
            <a:r>
              <a:rPr lang="en-US" sz="2800" dirty="0"/>
              <a:t>– </a:t>
            </a:r>
            <a:r>
              <a:rPr lang="en-US" sz="2000" dirty="0"/>
              <a:t>3.40% yielding cell phone Tower REIT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B95F1D-4C46-D44E-A4CE-9414029014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3DE65154-11B8-466B-B056-1E0AD5F5E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1219200"/>
            <a:ext cx="733129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2121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AA448021-9010-4C43-9625-23808D656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990601"/>
            <a:ext cx="7598326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4051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1981200" y="-735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533400" y="2255700"/>
            <a:ext cx="96774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– buy dips aggressively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– sell rallies aggressively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 sell US dollar rallies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 –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 - sell short over $40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 – buy dips</a:t>
            </a: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35422</TotalTime>
  <Words>3948</Words>
  <Application>Microsoft Macintosh PowerPoint</Application>
  <PresentationFormat>Widescreen</PresentationFormat>
  <Paragraphs>170</Paragraphs>
  <Slides>100</Slides>
  <Notes>85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100</vt:i4>
      </vt:variant>
    </vt:vector>
  </HeadingPairs>
  <TitlesOfParts>
    <vt:vector size="104" baseType="lpstr">
      <vt:lpstr>Arial</vt:lpstr>
      <vt:lpstr>Calibri</vt:lpstr>
      <vt:lpstr>Helvetica</vt:lpstr>
      <vt:lpstr>Office Theme</vt:lpstr>
      <vt:lpstr> The Mad Hedge Fund Trader “The Gamblers Have Entered the Temple”   </vt:lpstr>
      <vt:lpstr> Trade Alert Performance New All Time Highs!   </vt:lpstr>
      <vt:lpstr>PowerPoint Presentation</vt:lpstr>
      <vt:lpstr>PowerPoint Presentation</vt:lpstr>
      <vt:lpstr>PowerPoint Presentation</vt:lpstr>
      <vt:lpstr>The Method to My Madness The Roaring Twenties are Here</vt:lpstr>
      <vt:lpstr>Corona Update – Mutations Everywhere</vt:lpstr>
      <vt:lpstr>PowerPoint Presentation</vt:lpstr>
      <vt:lpstr>PowerPoint Presentation</vt:lpstr>
      <vt:lpstr>The Mad Hedge Profit Predictor Market Timing Index-Bottom of Range-at a “BUY” An artificial intelligence driven algorithm that analyzes 30 different economic, technical, and momentum driven indicators </vt:lpstr>
      <vt:lpstr> The Mad Hedge Profit Predictor Almost Neutral </vt:lpstr>
      <vt:lpstr>The Global Economy – Awaiting Redemption</vt:lpstr>
      <vt:lpstr>PowerPoint Presentation</vt:lpstr>
      <vt:lpstr> Weekly Jobless Claims – Flatlining at record highs  847,000 </vt:lpstr>
      <vt:lpstr>Stocks – Reality Check </vt:lpstr>
      <vt:lpstr>      S&amp;P 500 – The Bottom Held-Show How Much Cash is Out of the Market stopped out of long 7/$320-$330 bear put spread   took profits on long 6/$235-$245 bull call spread         </vt:lpstr>
      <vt:lpstr> ProShares Ultra Short S&amp;P 500 (SDS)-  a Great Hedge for long stocks and bonds Long 2X position has a hedge against longs and bond shorts</vt:lpstr>
      <vt:lpstr>(VIX) – Mega Spike Use Ever Spike to Go 100% Long </vt:lpstr>
      <vt:lpstr> (VXX)-  </vt:lpstr>
      <vt:lpstr> Dow Average ($INDU)-</vt:lpstr>
      <vt:lpstr>Russell 2000 (IWM)-  took profits on Long 10/$137-$142 vertical bull call spread took profits on Long 10/$153-$156 vertical bear put spread </vt:lpstr>
      <vt:lpstr>NASDAQ ($COMPQ) – </vt:lpstr>
      <vt:lpstr>The Barbell Portfolio</vt:lpstr>
      <vt:lpstr>   Microsoft (MSFT)- Earnings beat- Looking for Another Entry Point stop loss on long 12/$170-$180 call spread  took profits on long 12/$135-$138 call spread      </vt:lpstr>
      <vt:lpstr>   Facebook (FB)-New High took profits on Long 9/$290-$300 vertical bear put spread stopped out of Long 9/$190-$200 vertical bear put spread took profits on Long 9/$145-$155 vertical bull call spread took profits on Long 9/$150-$160 vertical bull call spread      </vt:lpstr>
      <vt:lpstr>      Apple (AAPL)- New 5G iPhone Surge took profits on long 7/$320-$330 call spread took profits on long 4/24/$250-$260 call spread took profits on long 5/$250-$260 call spread       </vt:lpstr>
      <vt:lpstr>   Alphabet (GOOGL) –  took profits on long 12/$1,200-$1,230 bull call spread took profits on long 9/$1,030-$1,080 vertical bull call spread    </vt:lpstr>
      <vt:lpstr>          Amazon (AMZN) – Time correction took profits on long 9/$2,800-$2,900 bull call spread           </vt:lpstr>
      <vt:lpstr>        ProShares Ultra Technology (ROM) – Up 270% in 9 Months        </vt:lpstr>
      <vt:lpstr>      PayPal (PYPL)-Fintech Rules took profits on long 4/$90-$95 call spread      </vt:lpstr>
      <vt:lpstr>       Tesla (TSLA)- Joining the S&amp;P 500- 500,000 Target Achieved Piper Sandler Raises Target to $1,200, Q4 Registrations Soar by 63%,  long 2/$650-$700 call spread Took profits on long 2/$600-$650 bull call spread, Took profits on long 2/$550-$600 bull call spread   </vt:lpstr>
      <vt:lpstr>  NVIDIA (NVDA) – The Biggest Chip Deal in History A Mad Hedge 10 bagger – Global Semiconductor Shortage Slows Auto Industry,    </vt:lpstr>
      <vt:lpstr>Palo Alto Networks (PANW)- New High Hacking never goes out of fashion</vt:lpstr>
      <vt:lpstr>  Advanced Micro Devices (AMD)- the next ten bagger - buys Xilinx – Programable logic devices long 2/$75-$80 call spread  </vt:lpstr>
      <vt:lpstr>  Salesforce (CRM)- Massive Online Migration took profits on long 9/$125-$130 vertical bull call spread took profits on long 8/$125-$130 vertical bull call spread took profits on long 2/$105-$115 call spread     </vt:lpstr>
      <vt:lpstr>  Adobe (ADBE)- Cloud play The Quality Non-China tech play   </vt:lpstr>
      <vt:lpstr>The Second Half of the Barbell</vt:lpstr>
      <vt:lpstr>   Boeing (BA) – former LEAP Candidate - The 737 MAX Flies Again! long 2/$150-$160 call spread took profits on long 4/$300-$310 call spread took profits on long 4/$315-$335 call spread      </vt:lpstr>
      <vt:lpstr>  Package Delivery- United Parcel Service (UPS) massive increase in overnight deliveries, announces blowout earnings took profits on long 11/$130-$140 call spread   </vt:lpstr>
      <vt:lpstr>  Caterpillar (CAT)- Ag + Infrastructure + Housing long 12/$145-$150 call spread took profits on long 11/$125-$135 call spread  </vt:lpstr>
      <vt:lpstr>  Walt Disney (DIS)- Big Recovery Move took profits on long 6/$85-$90 call spread     </vt:lpstr>
      <vt:lpstr>Industrials Sector SPDR (XLI)- (GE), (MMM), (UNP), (UTX), (BA), (HON)</vt:lpstr>
      <vt:lpstr>  US Steel (X) – Commodity Boom   </vt:lpstr>
      <vt:lpstr>  Union Pacific RR (UNP)- More stuff to ship near record earnings announced took profits on 11/$150-$160 call spread  </vt:lpstr>
      <vt:lpstr>  Wal-Mart (WMT)-New High took profit on Long 11/$125-$130 bear put spread took profit on Long 10/$119-$121 bear put spread took profits on Long 8/$114-$117 bear put spread  </vt:lpstr>
      <vt:lpstr>  Macys’ (M) – Retail Return from the Grave took profits on Long 8/$23-$25 bear put spread  </vt:lpstr>
      <vt:lpstr>Delta Airlines (DAL) – Subsidy runs out  </vt:lpstr>
      <vt:lpstr>Transports Sector SPDR (XTN)- Worst Hit Sector (ALGT),  (ALK), (JBLU), (LUV), (CHRW), (DAL) </vt:lpstr>
      <vt:lpstr>Health Care Sector (XLV), (RXL) (JNJ), (PFE), (MRK), (GILD), (ACT), (AMGN)  </vt:lpstr>
      <vt:lpstr>Amgen (AMGN) took profits on long 11/$185-$200 bull call spread</vt:lpstr>
      <vt:lpstr>Regeneron (REGN) took profits on long 7/$570-$580 call spread </vt:lpstr>
      <vt:lpstr>CRISPR Therapeutics (CRSP) </vt:lpstr>
      <vt:lpstr>Goldman Sachs (GS) – $3 billion Settlement long 2/$240-$260 call spread</vt:lpstr>
      <vt:lpstr>Morgan Stanley (MS) – Blowout Earnings long 2/$55-$60 call spread</vt:lpstr>
      <vt:lpstr> JP Morgan Chase (JPM)-Rising Rates long 2/$110-$115 call spread took profits on long 12/$100-$105 bull call spread took profits on long 11/$85-$90 bull call spread took profit on long 11/$110-$115 bear put spread  took profits on long 9/$90-$95 bull call spread</vt:lpstr>
      <vt:lpstr> Blackrock (BLK)-Asset Collection Boom long 2/$640-$660 call spread </vt:lpstr>
      <vt:lpstr>Citigroup (C) – “Recovery” Rotation Play</vt:lpstr>
      <vt:lpstr>Visa (V) – “Touchless” Fintech Play stopped out of long 11/$180-$185 bull call spread took profits on long 9/$180-$185 bull call spread</vt:lpstr>
      <vt:lpstr>Consumer Discretionary SPDR (XLY) (DIS), (AMZN), (HD), (CMCSA), (MCD), (SBUX) </vt:lpstr>
      <vt:lpstr>Europe Hedged Equity (HEDJ)- </vt:lpstr>
      <vt:lpstr>Japan (DXJ)- </vt:lpstr>
      <vt:lpstr> Emerging Markets (EEM) -  Pro trade, Weak Dollar, long recovery Play</vt:lpstr>
      <vt:lpstr>Bonds – Stalled</vt:lpstr>
      <vt:lpstr>          Treasury ETF (TLT) – Huge Short Play long 2/$158-$161 put spread took profits on long 2/$159-$162 put spread took profits on long 2/$162-$165 put spread took profits on long 1/$164-$167 put spread took profits on long 12/$164-$167 put spread             </vt:lpstr>
      <vt:lpstr> Ten Year Treasury Yield ($TNX) – 1.10%  </vt:lpstr>
      <vt:lpstr> Junk Bonds (HYG) 3.45% Yield to Maturity  </vt:lpstr>
      <vt:lpstr>2X Short Treasuries (TBT)-Another run at highs</vt:lpstr>
      <vt:lpstr>Emerging Market Debt (ELD) 4.20% Yield- </vt:lpstr>
      <vt:lpstr>Municipal Bonds (MUB) – 0.85%   Mix of AAA, AA, and A rated bonds </vt:lpstr>
      <vt:lpstr>Foreign Currencies – Going Nowhere </vt:lpstr>
      <vt:lpstr>   Japanese Yen (FXY), (YCS)   </vt:lpstr>
      <vt:lpstr>   Euro ($XEU), (FXE), (EUO)-    </vt:lpstr>
      <vt:lpstr>   British Pound (FXB)-    </vt:lpstr>
      <vt:lpstr>   Australian Dollar (FXA)- The Global Recovery Play took profits on long 8/$67-$69 call spread    </vt:lpstr>
      <vt:lpstr>Emerging Market Currencies (CEW)   </vt:lpstr>
      <vt:lpstr>Chinese Yuan- (CYB)-  </vt:lpstr>
      <vt:lpstr> Bitcoin- Gone Ballistic, up 10X in 9 Months Volatility is 10X that of (SPX) </vt:lpstr>
      <vt:lpstr>Energy – Flatlining</vt:lpstr>
      <vt:lpstr>Oil-($WTIC)</vt:lpstr>
      <vt:lpstr>  United States Oil Fund (USO) long 10/$9.50-$10 Vertical bull call spread  </vt:lpstr>
      <vt:lpstr>Energy Select Sector SPDR (XLE)-No Performance! (XOM), (CVX), (SLB), (KMI), (EOG), (COP) </vt:lpstr>
      <vt:lpstr>Halliburton (HAL)- </vt:lpstr>
      <vt:lpstr>Natural Gas (UNG) - </vt:lpstr>
      <vt:lpstr>Precious Metals – Sitting on a Bottom</vt:lpstr>
      <vt:lpstr>  Gold (GLD)- Short Term downtrend took profits on long 9/$171-$174 call spread took profits on long 8/$169-$172 call spread  took profits on long 7/$157-$160 call spread   </vt:lpstr>
      <vt:lpstr> Market Vectors Gold Miners ETF- (GDX) –   </vt:lpstr>
      <vt:lpstr> Barrick Gold (GOLD) took profits on long 1/$21-$23 call spread took profits on long 11/$22-$24 call spread</vt:lpstr>
      <vt:lpstr> Newmont Mining- (NEM)- took profits on long $55-60 call spread</vt:lpstr>
      <vt:lpstr> Silver- (SLV)- took profits on long 11/$19-$20 call spread </vt:lpstr>
      <vt:lpstr>  Silver Miners - (SIL)-  </vt:lpstr>
      <vt:lpstr>  Wheaton Precious Metals - (WPM)- took profits on long 2/$39-41 call spread </vt:lpstr>
      <vt:lpstr> Copper (COPX)-Finally a break  </vt:lpstr>
      <vt:lpstr> Freeport McMoRan (FCX)-World’s Largest Copper Producer took profits on long 4/$10-$11 call spread took profits on short 4/$114 calls </vt:lpstr>
      <vt:lpstr>Real Estate – Still on Fire</vt:lpstr>
      <vt:lpstr>November Corelogic S&amp;P Case Shiller Home Price Index Phoenix (13.8%), Seattle (12.7%), and San Diego (12.3%)  </vt:lpstr>
      <vt:lpstr>Simon Property Group (SPG)- Mall REIT A Huge Vaccine Play</vt:lpstr>
      <vt:lpstr>Crown Castle International (CCI) – 3.40% yielding cell phone Tower REIT</vt:lpstr>
      <vt:lpstr>US Home Construction Index (ITB) (DHI), (LEN), (PHM), (TOL), (NVR)   </vt:lpstr>
      <vt:lpstr>Trade Sheet- So What Do We Do About All This?</vt:lpstr>
      <vt:lpstr>       Next Strategy Webinar   12:00 EST Wednesday, February 17,  from Lake Tahoe, NV      email me questions at support@madhedgefundtrader.com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John Thomas</cp:lastModifiedBy>
  <cp:revision>7478</cp:revision>
  <cp:lastPrinted>2017-08-31T13:43:13Z</cp:lastPrinted>
  <dcterms:created xsi:type="dcterms:W3CDTF">2015-02-05T17:12:57Z</dcterms:created>
  <dcterms:modified xsi:type="dcterms:W3CDTF">2021-02-03T16:55:07Z</dcterms:modified>
</cp:coreProperties>
</file>