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05"/>
  </p:notesMasterIdLst>
  <p:sldIdLst>
    <p:sldId id="256" r:id="rId2"/>
    <p:sldId id="888" r:id="rId3"/>
    <p:sldId id="605" r:id="rId4"/>
    <p:sldId id="997" r:id="rId5"/>
    <p:sldId id="664" r:id="rId6"/>
    <p:sldId id="824" r:id="rId7"/>
    <p:sldId id="1055" r:id="rId8"/>
    <p:sldId id="1050" r:id="rId9"/>
    <p:sldId id="1078" r:id="rId10"/>
    <p:sldId id="1085" r:id="rId11"/>
    <p:sldId id="1076" r:id="rId12"/>
    <p:sldId id="695" r:id="rId13"/>
    <p:sldId id="755" r:id="rId14"/>
    <p:sldId id="898" r:id="rId15"/>
    <p:sldId id="1061" r:id="rId16"/>
    <p:sldId id="787" r:id="rId17"/>
    <p:sldId id="1033" r:id="rId18"/>
    <p:sldId id="1073" r:id="rId19"/>
    <p:sldId id="1074" r:id="rId20"/>
    <p:sldId id="1026" r:id="rId21"/>
    <p:sldId id="570" r:id="rId22"/>
    <p:sldId id="280" r:id="rId23"/>
    <p:sldId id="1057" r:id="rId24"/>
    <p:sldId id="563" r:id="rId25"/>
    <p:sldId id="835" r:id="rId26"/>
    <p:sldId id="613" r:id="rId27"/>
    <p:sldId id="831" r:id="rId28"/>
    <p:sldId id="811" r:id="rId29"/>
    <p:sldId id="1025" r:id="rId30"/>
    <p:sldId id="891" r:id="rId31"/>
    <p:sldId id="1047" r:id="rId32"/>
    <p:sldId id="814" r:id="rId33"/>
    <p:sldId id="1072" r:id="rId34"/>
    <p:sldId id="764" r:id="rId35"/>
    <p:sldId id="765" r:id="rId36"/>
    <p:sldId id="1071" r:id="rId37"/>
    <p:sldId id="1070" r:id="rId38"/>
    <p:sldId id="840" r:id="rId39"/>
    <p:sldId id="1086" r:id="rId40"/>
    <p:sldId id="1068" r:id="rId41"/>
    <p:sldId id="1069" r:id="rId42"/>
    <p:sldId id="893" r:id="rId43"/>
    <p:sldId id="289" r:id="rId44"/>
    <p:sldId id="730" r:id="rId45"/>
    <p:sldId id="1054" r:id="rId46"/>
    <p:sldId id="994" r:id="rId47"/>
    <p:sldId id="996" r:id="rId48"/>
    <p:sldId id="830" r:id="rId49"/>
    <p:sldId id="481" r:id="rId50"/>
    <p:sldId id="290" r:id="rId51"/>
    <p:sldId id="1008" r:id="rId52"/>
    <p:sldId id="1038" r:id="rId53"/>
    <p:sldId id="1009" r:id="rId54"/>
    <p:sldId id="669" r:id="rId55"/>
    <p:sldId id="1079" r:id="rId56"/>
    <p:sldId id="1043" r:id="rId57"/>
    <p:sldId id="1081" r:id="rId58"/>
    <p:sldId id="1083" r:id="rId59"/>
    <p:sldId id="1080" r:id="rId60"/>
    <p:sldId id="1049" r:id="rId61"/>
    <p:sldId id="336" r:id="rId62"/>
    <p:sldId id="1084" r:id="rId63"/>
    <p:sldId id="295" r:id="rId64"/>
    <p:sldId id="501" r:id="rId65"/>
    <p:sldId id="539" r:id="rId66"/>
    <p:sldId id="982" r:id="rId67"/>
    <p:sldId id="654" r:id="rId68"/>
    <p:sldId id="659" r:id="rId69"/>
    <p:sldId id="655" r:id="rId70"/>
    <p:sldId id="656" r:id="rId71"/>
    <p:sldId id="657" r:id="rId72"/>
    <p:sldId id="658" r:id="rId73"/>
    <p:sldId id="985" r:id="rId74"/>
    <p:sldId id="533" r:id="rId75"/>
    <p:sldId id="756" r:id="rId76"/>
    <p:sldId id="1001" r:id="rId77"/>
    <p:sldId id="786" r:id="rId78"/>
    <p:sldId id="546" r:id="rId79"/>
    <p:sldId id="536" r:id="rId80"/>
    <p:sldId id="777" r:id="rId81"/>
    <p:sldId id="986" r:id="rId82"/>
    <p:sldId id="388" r:id="rId83"/>
    <p:sldId id="312" r:id="rId84"/>
    <p:sldId id="380" r:id="rId85"/>
    <p:sldId id="747" r:id="rId86"/>
    <p:sldId id="313" r:id="rId87"/>
    <p:sldId id="972" r:id="rId88"/>
    <p:sldId id="907" r:id="rId89"/>
    <p:sldId id="650" r:id="rId90"/>
    <p:sldId id="729" r:id="rId91"/>
    <p:sldId id="737" r:id="rId92"/>
    <p:sldId id="998" r:id="rId93"/>
    <p:sldId id="999" r:id="rId94"/>
    <p:sldId id="1000" r:id="rId95"/>
    <p:sldId id="904" r:id="rId96"/>
    <p:sldId id="905" r:id="rId97"/>
    <p:sldId id="754" r:id="rId98"/>
    <p:sldId id="332" r:id="rId99"/>
    <p:sldId id="586" r:id="rId100"/>
    <p:sldId id="1005" r:id="rId101"/>
    <p:sldId id="1006" r:id="rId102"/>
    <p:sldId id="492" r:id="rId103"/>
    <p:sldId id="335" r:id="rId104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61" autoAdjust="0"/>
    <p:restoredTop sz="94830"/>
  </p:normalViewPr>
  <p:slideViewPr>
    <p:cSldViewPr>
      <p:cViewPr varScale="1">
        <p:scale>
          <a:sx n="121" d="100"/>
          <a:sy n="121" d="100"/>
        </p:scale>
        <p:origin x="488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906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32320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37195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452144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4743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408284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2226236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1547358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15150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720405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3432198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590800" y="304800"/>
            <a:ext cx="76962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“The Pandemic is Over”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Incline Village, NV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March 3, 2021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 descr="A picture containing car, person, vehicle, seat&#10;&#10;Description automatically generated">
            <a:extLst>
              <a:ext uri="{FF2B5EF4-FFF2-40B4-BE49-F238E27FC236}">
                <a16:creationId xmlns:a16="http://schemas.microsoft.com/office/drawing/2014/main" id="{B48CDE6A-B2C7-674F-9C7E-802A54449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1219200"/>
            <a:ext cx="4711700" cy="353377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March 3 Infection Rate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93456EBE-B1AC-3143-9A4D-8C5160759C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286000" y="1524000"/>
            <a:ext cx="8458200" cy="474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3639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3.42% yielding cell phone Tower REIT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95F1D-4C46-D44E-A4CE-941402901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B6F13855-C41E-4909-AED9-DB50B0E70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199" y="1219201"/>
            <a:ext cx="7421277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6B88D1-F916-4D50-A89B-C89BC72F3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914400"/>
            <a:ext cx="7689050" cy="592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dips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rallies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US dollar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$40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March 17,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Lake Tahoe, NV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4" name="Picture 3" descr="A picture containing outdoor, ground, mountain, person&#10;&#10;Description automatically generated">
            <a:extLst>
              <a:ext uri="{FF2B5EF4-FFF2-40B4-BE49-F238E27FC236}">
                <a16:creationId xmlns:a16="http://schemas.microsoft.com/office/drawing/2014/main" id="{F17601B4-058D-C94A-97C5-8FE0E8F90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838200"/>
            <a:ext cx="3657510" cy="422033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Index-Bottom of Range-at a “BUY”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5" name="Picture 4" descr="A close-up of a speedometer&#10;&#10;Description automatically generated with medium confidence">
            <a:extLst>
              <a:ext uri="{FF2B5EF4-FFF2-40B4-BE49-F238E27FC236}">
                <a16:creationId xmlns:a16="http://schemas.microsoft.com/office/drawing/2014/main" id="{74FA1AF4-5490-DB4C-8727-B9DAEEFFD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828800"/>
            <a:ext cx="8915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Almost Neutral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10363199" y="2020006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F92F4606-D151-A14A-9AEF-EFC004AC6242}"/>
              </a:ext>
            </a:extLst>
          </p:cNvPr>
          <p:cNvSpPr/>
          <p:nvPr/>
        </p:nvSpPr>
        <p:spPr>
          <a:xfrm>
            <a:off x="10363199" y="449580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pic>
        <p:nvPicPr>
          <p:cNvPr id="4" name="Picture 3" descr="A picture containing bar chart&#10;&#10;Description automatically generated">
            <a:extLst>
              <a:ext uri="{FF2B5EF4-FFF2-40B4-BE49-F238E27FC236}">
                <a16:creationId xmlns:a16="http://schemas.microsoft.com/office/drawing/2014/main" id="{5144FBB3-2D3B-A34E-9545-207EED500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202" y="1543049"/>
            <a:ext cx="9297298" cy="504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90600" y="267288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The Superheated Numbers are Coming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2209800" y="1626476"/>
            <a:ext cx="10820400" cy="525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D4BF16-5DCF-6C4B-AC99-E44B9F60B197}"/>
              </a:ext>
            </a:extLst>
          </p:cNvPr>
          <p:cNvSpPr/>
          <p:nvPr/>
        </p:nvSpPr>
        <p:spPr>
          <a:xfrm>
            <a:off x="838200" y="1334088"/>
            <a:ext cx="10515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/>
              <a:t>*Q2 GDP Shrinks a Tad</a:t>
            </a:r>
            <a:r>
              <a:rPr lang="en-US" sz="2000" dirty="0"/>
              <a:t>, on its second read, from 4.2% to 4.1%. The coming Q4 could rocket to 7.5% or more with the $1.9 trillion rescue package</a:t>
            </a:r>
            <a:b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000" b="1" i="1" dirty="0"/>
              <a:t>Weekly Jobless Claims Sink</a:t>
            </a:r>
            <a:r>
              <a:rPr lang="en-US" sz="2000" dirty="0"/>
              <a:t>, to 730,000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</a:t>
            </a:r>
            <a:r>
              <a:rPr lang="en-US" sz="2000" b="1" i="1" dirty="0"/>
              <a:t>US Producer Prices Soar</a:t>
            </a:r>
            <a:r>
              <a:rPr lang="en-US" sz="2000" dirty="0"/>
              <a:t>, giving a hint of coming inflation, now stuck at a non-existent 1.4% annual rate. </a:t>
            </a:r>
            <a:b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000" b="1" i="1" dirty="0"/>
              <a:t>Retail Sales Bounce Back</a:t>
            </a:r>
            <a:r>
              <a:rPr lang="en-US" sz="2000" dirty="0"/>
              <a:t>, by an eye popping 5.3% in January </a:t>
            </a:r>
            <a:b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*Business Inventories Improve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in December from 0.5% to 0.6%,</a:t>
            </a:r>
            <a:b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best reading since September</a:t>
            </a:r>
            <a:b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000" b="1" i="1" dirty="0"/>
              <a:t>US to Outperform China</a:t>
            </a:r>
            <a:r>
              <a:rPr lang="en-US" sz="2000" dirty="0"/>
              <a:t>, in the coming economic recovery. </a:t>
            </a:r>
            <a:br>
              <a:rPr lang="en-US" sz="2000" dirty="0"/>
            </a:br>
            <a:r>
              <a:rPr lang="en-US" sz="2000" dirty="0"/>
              <a:t>The good news is that China has already enjoyed a “V” shaped</a:t>
            </a:r>
            <a:br>
              <a:rPr lang="en-US" sz="2000" dirty="0"/>
            </a:br>
            <a:r>
              <a:rPr lang="en-US" sz="2000" dirty="0"/>
              <a:t> recovery.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C7347F-14D1-C04C-BCBD-E687D086D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4390" y="4343400"/>
            <a:ext cx="3139610" cy="208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Flatlining at record highs</a:t>
            </a:r>
            <a:br>
              <a:rPr lang="en-US" sz="2800" b="1" dirty="0"/>
            </a:br>
            <a:r>
              <a:rPr lang="en-US" sz="2800" b="1" dirty="0">
                <a:solidFill>
                  <a:srgbClr val="FF0000"/>
                </a:solidFill>
              </a:rPr>
              <a:t> 730,000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E40967F-3ABF-6647-8223-0B74143F9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12074"/>
            <a:ext cx="9398000" cy="473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762000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*Stock rally is showing that the 75% gain in 11 months is now justified. The best-case scenario happened. Coming superheated economic data will bring the next leg up</a:t>
            </a:r>
            <a:b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*Stocks are now discounting herd immunity in 3-6 months</a:t>
            </a:r>
            <a:b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</a:t>
            </a:r>
            <a:r>
              <a:rPr lang="en-US" sz="1900" b="1" i="1" dirty="0"/>
              <a:t>Cashing is Still Pouring off the Sidelines</a:t>
            </a:r>
            <a:r>
              <a:rPr lang="en-US" sz="1900" dirty="0"/>
              <a:t>, with equity mutual funds attracting some $7.8 billion last week</a:t>
            </a:r>
            <a:br>
              <a:rPr lang="en-US" sz="1900" dirty="0">
                <a:solidFill>
                  <a:srgbClr val="FF0000"/>
                </a:solidFill>
              </a:rPr>
            </a:br>
            <a:br>
              <a:rPr lang="en-US" sz="1900" dirty="0">
                <a:solidFill>
                  <a:srgbClr val="FF0000"/>
                </a:solidFill>
              </a:rPr>
            </a:br>
            <a:r>
              <a:rPr lang="en-US" sz="1900" dirty="0">
                <a:solidFill>
                  <a:schemeClr val="tx1"/>
                </a:solidFill>
              </a:rPr>
              <a:t>*The $1.9 trillion rescue package could be the turbocharger for hyper growth and greater gains</a:t>
            </a:r>
            <a:br>
              <a:rPr lang="en-US" sz="1900" dirty="0">
                <a:solidFill>
                  <a:srgbClr val="FF0000"/>
                </a:solidFill>
                <a:latin typeface="+mj-lt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</a:rPr>
            </a:br>
            <a:r>
              <a:rPr lang="en-US" sz="1900" dirty="0">
                <a:solidFill>
                  <a:schemeClr val="tx1"/>
                </a:solidFill>
                <a:latin typeface="+mj-lt"/>
              </a:rPr>
              <a:t>*US economy may be back to normal by summer, but stocks and the economy will be anything but normal. Dow 40,000 here we come!</a:t>
            </a:r>
            <a:br>
              <a:rPr lang="en-US" sz="1900" dirty="0">
                <a:solidFill>
                  <a:schemeClr val="tx1"/>
                </a:solidFill>
                <a:latin typeface="+mj-lt"/>
              </a:rPr>
            </a:br>
            <a:br>
              <a:rPr lang="en-US" sz="1900" dirty="0">
                <a:solidFill>
                  <a:schemeClr val="tx1"/>
                </a:solidFill>
                <a:latin typeface="+mj-lt"/>
              </a:rPr>
            </a:br>
            <a:r>
              <a:rPr lang="en-US" sz="1900" dirty="0">
                <a:solidFill>
                  <a:schemeClr val="tx1"/>
                </a:solidFill>
                <a:latin typeface="+mj-lt"/>
              </a:rPr>
              <a:t>*Stick with the barbell strategy, we’ll keep rotating back</a:t>
            </a:r>
            <a:br>
              <a:rPr lang="en-US" sz="1900" dirty="0">
                <a:solidFill>
                  <a:schemeClr val="tx1"/>
                </a:solidFill>
                <a:latin typeface="+mj-lt"/>
              </a:rPr>
            </a:br>
            <a:r>
              <a:rPr lang="en-US" sz="1900" dirty="0">
                <a:solidFill>
                  <a:schemeClr val="tx1"/>
                </a:solidFill>
                <a:latin typeface="+mj-lt"/>
              </a:rPr>
              <a:t> and forth all year</a:t>
            </a:r>
            <a:b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*In 2021 both tech and recovery stocks run, meaning</a:t>
            </a:r>
            <a:b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900" b="1" i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everything</a:t>
            </a:r>
            <a:r>
              <a:rPr lang="en-US" sz="19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goes up</a:t>
            </a: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*We could be entering a wide </a:t>
            </a:r>
            <a:r>
              <a:rPr lang="en-US" sz="2000" b="1" dirty="0">
                <a:solidFill>
                  <a:schemeClr val="tx1"/>
                </a:solidFill>
              </a:rPr>
              <a:t>$2,700 - $3,600 </a:t>
            </a:r>
            <a:r>
              <a:rPr lang="en-US" sz="2000" dirty="0">
                <a:solidFill>
                  <a:schemeClr val="tx1"/>
                </a:solidFill>
              </a:rPr>
              <a:t>range until the election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CF3FA4-AFF9-7042-99D7-77F99200E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4114800"/>
            <a:ext cx="388863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48854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13294"/>
            <a:ext cx="91440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The Bottom Held-Show How Much Cash is Out of the Market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3/$405-$410 bear put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8597515" y="3025358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370</a:t>
            </a:r>
          </a:p>
        </p:txBody>
      </p:sp>
      <p:sp>
        <p:nvSpPr>
          <p:cNvPr id="11" name="Left Arrow Callout 10">
            <a:extLst>
              <a:ext uri="{FF2B5EF4-FFF2-40B4-BE49-F238E27FC236}">
                <a16:creationId xmlns:a16="http://schemas.microsoft.com/office/drawing/2014/main" id="{1CB185D8-7103-E54A-9BBE-0777DE7F7229}"/>
              </a:ext>
            </a:extLst>
          </p:cNvPr>
          <p:cNvSpPr/>
          <p:nvPr/>
        </p:nvSpPr>
        <p:spPr>
          <a:xfrm>
            <a:off x="9810322" y="1586761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New Highs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04835D-BBA8-F244-9C90-F009BE735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78" y="1636849"/>
            <a:ext cx="6350000" cy="4807857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84874A-6DEA-B946-A019-7C7362351FAB}"/>
              </a:ext>
            </a:extLst>
          </p:cNvPr>
          <p:cNvCxnSpPr>
            <a:cxnSpLocks/>
          </p:cNvCxnSpPr>
          <p:nvPr/>
        </p:nvCxnSpPr>
        <p:spPr>
          <a:xfrm>
            <a:off x="485706" y="3634958"/>
            <a:ext cx="7948001" cy="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2C17-CC7A-BB4B-A4ED-DE8A778F51E3}"/>
              </a:ext>
            </a:extLst>
          </p:cNvPr>
          <p:cNvCxnSpPr>
            <a:cxnSpLocks/>
          </p:cNvCxnSpPr>
          <p:nvPr/>
        </p:nvCxnSpPr>
        <p:spPr>
          <a:xfrm>
            <a:off x="6477000" y="3228451"/>
            <a:ext cx="533400" cy="38959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13EAFF9-3BBE-F74E-AF97-9BB913D57F5D}"/>
              </a:ext>
            </a:extLst>
          </p:cNvPr>
          <p:cNvCxnSpPr>
            <a:cxnSpLocks/>
          </p:cNvCxnSpPr>
          <p:nvPr/>
        </p:nvCxnSpPr>
        <p:spPr>
          <a:xfrm flipV="1">
            <a:off x="7010400" y="2181409"/>
            <a:ext cx="2781300" cy="1422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7CAC3D2-898F-4BC4-AFEA-2036F7BF1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95400"/>
            <a:ext cx="7179769" cy="552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Mega Spike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D4483BFD-7482-4772-97B0-AC95F50A8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14400"/>
            <a:ext cx="7781364" cy="593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B4CBC4-A8E8-49B5-8E83-E87742BAF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1"/>
            <a:ext cx="753206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 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219200"/>
            <a:ext cx="76200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10.21%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+7.93%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-13.28%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u="sng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1" u="sng">
                <a:latin typeface="Calibri"/>
                <a:ea typeface="Calibri"/>
                <a:cs typeface="Calibri"/>
                <a:sym typeface="Calibri"/>
              </a:rPr>
              <a:t>March     </a:t>
            </a:r>
            <a:r>
              <a:rPr lang="en-US" sz="2200" b="1" u="sng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+5.80% </a:t>
            </a:r>
            <a:r>
              <a:rPr lang="en-US" sz="2200" b="1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7.95%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+4.55%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+1.51%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+14.19%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+20.41%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+10.38%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+10.20%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*2020 FINAL +66.64%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+7.2%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*2021 Year to Date </a:t>
            </a:r>
            <a:r>
              <a:rPr lang="en-US" sz="20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+29.29%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to </a:t>
            </a:r>
            <a:r>
              <a:rPr lang="en-US" sz="20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+3.3%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+451.84%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new all time high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39.64%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11 years, new all time high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726AA625-BAC9-4F67-BCB8-C90C4DA78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14400"/>
            <a:ext cx="7685396" cy="593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529CD1F-D8DC-46CB-89FC-13EA4B35D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371601"/>
            <a:ext cx="718793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($COMPQ) – 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3D855A1-DB7F-4575-BFFC-B5880647B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0"/>
            <a:ext cx="755488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 dirty="0"/>
              <a:t>*50% Big Tech</a:t>
            </a:r>
            <a:r>
              <a:rPr lang="en-US" b="1" i="1" dirty="0"/>
              <a:t> </a:t>
            </a:r>
            <a:r>
              <a:rPr lang="en-US" sz="2000" b="1" i="1" dirty="0"/>
              <a:t>- 2% of US Employment but 27% of Market Cap and 38% of Profits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50%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</a:t>
            </a:r>
            <a:br>
              <a:rPr lang="en-US" sz="2400" dirty="0"/>
            </a:br>
            <a:r>
              <a:rPr lang="en-US" sz="2400" dirty="0"/>
              <a:t>Couriers</a:t>
            </a:r>
            <a:br>
              <a:rPr lang="en-US" sz="2400" dirty="0"/>
            </a:br>
            <a:r>
              <a:rPr lang="en-US" sz="2400" dirty="0"/>
              <a:t>Banks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Cards</a:t>
            </a:r>
            <a:br>
              <a:rPr lang="en-US" sz="2400" dirty="0"/>
            </a:br>
            <a:r>
              <a:rPr lang="en-US" sz="2400" dirty="0"/>
              <a:t>Event organizers</a:t>
            </a:r>
            <a:br>
              <a:rPr lang="en-US" sz="2400" dirty="0"/>
            </a:br>
            <a:r>
              <a:rPr lang="en-US" sz="2400" dirty="0"/>
              <a:t>Ticket sales</a:t>
            </a:r>
            <a:br>
              <a:rPr lang="en-US" sz="2400" dirty="0"/>
            </a:br>
            <a:r>
              <a:rPr lang="en-US" sz="2400" dirty="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839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beat- Looking for Another Entry Point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12/$170-$180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12/$135-$138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DC1A90-18CD-4EF4-9879-7244FA816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295401"/>
            <a:ext cx="7270932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9/$145-$155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71DBB69-5648-44D0-AAEB-648E9F0BE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875" y="1814692"/>
            <a:ext cx="6568726" cy="502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 </a:t>
            </a:r>
            <a:r>
              <a:rPr lang="en-US" sz="1800" dirty="0"/>
              <a:t>New 5G iPhone Surge</a:t>
            </a:r>
            <a:br>
              <a:rPr lang="en-US" sz="1800" dirty="0"/>
            </a:br>
            <a:r>
              <a:rPr lang="en-US" sz="1800" dirty="0"/>
              <a:t>Apple car moving forward with KIA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7/$320-$330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4/24/$250-$260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5/$250-$260 call spread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4795C2E-7873-4EEA-84FC-A2B6C6002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874" y="1828800"/>
            <a:ext cx="6613743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D618F68-17B3-46F9-BA0C-D7D8B0BCB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95401"/>
            <a:ext cx="7279347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Time correction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B1705A-CBD7-4861-8C45-BF4209B09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1"/>
            <a:ext cx="749607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(ROM) – Up 270% in 9 Months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01F372B-0C6A-48B1-83E6-02B8AED64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0"/>
            <a:ext cx="756293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0406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94170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b="1" dirty="0"/>
              <a:t>60% long Invested in Long Term Bull Market</a:t>
            </a:r>
            <a:br>
              <a:rPr lang="en-US" sz="2000" dirty="0"/>
            </a:b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8400453" y="1983645"/>
            <a:ext cx="23887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P&amp;L</a:t>
            </a:r>
            <a:br>
              <a:rPr lang="en-US" sz="2400" b="1" dirty="0"/>
            </a:br>
            <a:r>
              <a:rPr lang="en-US" sz="2400" b="1" dirty="0"/>
              <a:t>+33.56 YTD</a:t>
            </a:r>
            <a:br>
              <a:rPr lang="en-US" sz="1800" b="1" dirty="0"/>
            </a:br>
            <a:endParaRPr lang="en-US" sz="1800" b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69AA942-CADF-8D42-8639-7965F13EA9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481863"/>
              </p:ext>
            </p:extLst>
          </p:nvPr>
        </p:nvGraphicFramePr>
        <p:xfrm>
          <a:off x="990600" y="1740680"/>
          <a:ext cx="4858025" cy="4525961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590443">
                  <a:extLst>
                    <a:ext uri="{9D8B030D-6E8A-4147-A177-3AD203B41FA5}">
                      <a16:colId xmlns:a16="http://schemas.microsoft.com/office/drawing/2014/main" val="1493772950"/>
                    </a:ext>
                  </a:extLst>
                </a:gridCol>
                <a:gridCol w="1267582">
                  <a:extLst>
                    <a:ext uri="{9D8B030D-6E8A-4147-A177-3AD203B41FA5}">
                      <a16:colId xmlns:a16="http://schemas.microsoft.com/office/drawing/2014/main" val="3878777788"/>
                    </a:ext>
                  </a:extLst>
                </a:gridCol>
              </a:tblGrid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Current Capital at Risk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246200042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48468662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sng" strike="noStrike">
                          <a:effectLst/>
                        </a:rPr>
                        <a:t>Risk On</a:t>
                      </a:r>
                      <a:endParaRPr lang="en-US" sz="17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1697097414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World is Getting Better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3927332845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1915923482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(FCX) 2/$28-$31 calls spread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10.00%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723809042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(XME) 3/$31-$34 call spread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10.00%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1302220731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(TLT) 3/$147-$150 put spread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10.00%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2393692191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(TLT) 3/$146-$149 put spread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10.00%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1590563313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(DIS) 3/$170-$180 call spread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10.00%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1538360337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4205935081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sng" strike="noStrike">
                          <a:effectLst/>
                        </a:rPr>
                        <a:t>Risk Off</a:t>
                      </a:r>
                      <a:endParaRPr lang="en-US" sz="17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3909714252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World is Getting Worse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4048374354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893020864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>
                          <a:effectLst/>
                        </a:rPr>
                        <a:t>(SPY) 3/$405-$410 put spread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-10.00%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3004396947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 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1729681336"/>
                  </a:ext>
                </a:extLst>
              </a:tr>
              <a:tr h="266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Total Net Position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</a:rPr>
                        <a:t>40.00%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250" marR="6250" marT="6250" marB="0" anchor="b"/>
                </a:tc>
                <a:extLst>
                  <a:ext uri="{0D108BD9-81ED-4DB2-BD59-A6C34878D82A}">
                    <a16:rowId xmlns:a16="http://schemas.microsoft.com/office/drawing/2014/main" val="1731277948"/>
                  </a:ext>
                </a:extLst>
              </a:tr>
            </a:tbl>
          </a:graphicData>
        </a:graphic>
      </p:graphicFrame>
      <p:pic>
        <p:nvPicPr>
          <p:cNvPr id="7" name="Picture 6" descr="Chart, pie chart&#10;&#10;Description automatically generated">
            <a:extLst>
              <a:ext uri="{FF2B5EF4-FFF2-40B4-BE49-F238E27FC236}">
                <a16:creationId xmlns:a16="http://schemas.microsoft.com/office/drawing/2014/main" id="{E0D3FD6A-28ED-1F4E-81C6-F86418D9F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568" y="3319974"/>
            <a:ext cx="3454400" cy="313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(PYPL)-Fintech Rules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667DBE81-EFED-403E-8B63-04F65C7AC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143001"/>
            <a:ext cx="746679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17929"/>
            <a:ext cx="10744200" cy="9633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 Joining the S&amp;P 500- 500,000 Target Achieved</a:t>
            </a:r>
            <a:br>
              <a:rPr lang="en-US" sz="1800" dirty="0"/>
            </a:br>
            <a:r>
              <a:rPr lang="en-US" sz="1800" dirty="0"/>
              <a:t>Piper Sandler Raises Target to $1,200, 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2/$650-$700 call spread-expires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FF0000"/>
                </a:solidFill>
              </a:rPr>
              <a:t>stopped out of long 3/$600-$650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2/$600-$650 bull call spread, Took profits on long 2/$550-$600 bull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609BF40-03C5-48F2-B155-F423EB37E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799" y="1905001"/>
            <a:ext cx="6430519" cy="495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363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Biggest Chip Deal in History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 Mad Hedge 10 bagger – Global</a:t>
            </a:r>
            <a:r>
              <a:rPr lang="en-US" b="1" i="1" dirty="0"/>
              <a:t> </a:t>
            </a:r>
            <a:r>
              <a:rPr lang="en-US" sz="2000" dirty="0"/>
              <a:t>Semiconductor Shortage Slows Auto Industry,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28FF272-18E4-4951-86D8-A9A9DDFC8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219201"/>
            <a:ext cx="738759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9A95D5F-D78E-494E-91A0-D5C2D64A3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43001"/>
            <a:ext cx="753893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next ten bagger - buys Xilinx – 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E7E373D8-8EFD-4BF1-822A-90280203E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478492"/>
            <a:ext cx="7010400" cy="537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7618FE2-5311-4A39-95EC-F4D0AB821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447801"/>
            <a:ext cx="7095748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7F9862F-5301-4BB2-9BE2-B51EF7252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371600"/>
            <a:ext cx="7183049" cy="549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/>
              <a:t>*Bets on a domestic recovery in 2021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*Upside potential in 2021 far greater than tech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*Some of these have not moved for 5 or 10 years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*Focuses on economically sensitive cyclical industries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*Makes a great counterweight to </a:t>
            </a:r>
            <a:br>
              <a:rPr lang="en-US" sz="2400" dirty="0"/>
            </a:br>
            <a:r>
              <a:rPr lang="en-US" sz="2400" dirty="0"/>
              <a:t>high growth technology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*We could spend all of next year rotating</a:t>
            </a:r>
            <a:br>
              <a:rPr lang="en-US" sz="2400" dirty="0"/>
            </a:br>
            <a:r>
              <a:rPr lang="en-US" sz="2400" dirty="0"/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3793878"/>
            <a:ext cx="3962400" cy="276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 – The One Stop Barbell Portfolio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one stop domestic recovery play-heavy in financials and (AAPL)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Bought $25 billion in own stock in 2021 - Target $300 in 2021 and $400 in 2022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5A36EE-7CA0-E646-8C21-DEA7F29B7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0" y="1371600"/>
            <a:ext cx="6731000" cy="509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 former LEAP Candidate - The 737 MAX Flies Again!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long 2/$150-$160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4/$300-$310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4/$315-$335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21A1C8-0E38-446D-BB9C-D44E960C0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1524000"/>
            <a:ext cx="6962915" cy="534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907759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58C1B071-3F60-F04A-8EB8-573D1A8E7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07595"/>
            <a:ext cx="10515600" cy="622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massive increase in overnight deliveries, announces blowout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68C2DD3-1DE2-41E3-A067-F4DB3213B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371601"/>
            <a:ext cx="711077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7B6D72-5A1A-4454-97AD-1D1D4E682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505993"/>
            <a:ext cx="6934200" cy="53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Big Recovery Move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8CBD90A-C574-4255-99FD-13ACFF35E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19201"/>
            <a:ext cx="7318400" cy="561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22EE29F-0B0B-49C9-89AE-8A99D70FA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19200"/>
            <a:ext cx="7398242" cy="5638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08AA89C-8E0B-4693-AD70-1DEF22C1F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838201"/>
            <a:ext cx="7774818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More stuff to ship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record earnings announced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8774C3DE-AACC-4317-A048-CA982A2CA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409655"/>
            <a:ext cx="7162801" cy="544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149089B-9335-4B65-A15A-310EB7F08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1524001"/>
            <a:ext cx="6959381" cy="533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Retail Return from the Grave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FA47E83-6F97-4240-9507-8CEFED276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1219200"/>
            <a:ext cx="7313683" cy="562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Subsidy runs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8FC841B-7F4A-40EF-9C90-859E22B17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762001"/>
            <a:ext cx="795611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B49D6B6-116A-4D43-8655-8B5C02F32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1"/>
            <a:ext cx="747546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11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293983C-C422-8A45-84B1-6C6FF93CB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762000"/>
            <a:ext cx="10482622" cy="577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A1BF03-8E5A-4655-9790-4012D1D5A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14400"/>
            <a:ext cx="7789825" cy="592567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C153A709-BA43-4D08-A981-274122442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19201"/>
            <a:ext cx="7370534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389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Regeneron (REGN)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7/$570-$580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A881404-2C11-4DC6-92EA-F348AADEF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990601"/>
            <a:ext cx="7710423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90385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CRISPR Therapeutics (CRSP)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286DD27-C11B-42EF-8D83-13F7E9F3B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670" y="963706"/>
            <a:ext cx="7748577" cy="589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7116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2/$240-$260 call spread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5DFF4C-8B78-4F89-BE31-688366A1D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447801"/>
            <a:ext cx="7030804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 Blowout Earnings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2/$55-$60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DBFA507-8A8E-4FB8-8F7A-3A946A8A2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447801"/>
            <a:ext cx="7049513" cy="54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Rising Rates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2/$110-$115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12/$100-$105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11/$85-$90 bull call spread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868FB07B-126A-4F5C-906F-1F68CA4FE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828364"/>
            <a:ext cx="6569009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“Recovery” Rotation Play</a:t>
            </a: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D0476B3-D263-4422-8434-1E841AF4C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287593"/>
            <a:ext cx="7239000" cy="557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80341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2/$28-$30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E1EAAE9-3D3A-41F9-803A-31851B852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447800"/>
            <a:ext cx="6972220" cy="541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2/$640-$660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9E6E2AAF-AC2F-4300-9383-669ED3CEF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524000"/>
            <a:ext cx="6980793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2000" b="1" i="1" dirty="0"/>
              <a:t>The Roaring Twenties are Here</a:t>
            </a: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33657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5%-10% correction is here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best-case scenario for the outcome of the pandemic has happened, justifying the 78% rise in stocks since March 20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*It’s now all about a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global economic recovery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and “RISK ON”, but we are now waiting for this correction to finish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*Commodity boom continues, with industrial metals hitting new highs, dragging oil upward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*Bitcoin has become the best risk indicator in the market, down 25%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during correction week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 bond breakdown resumes, hitting new 2021 lows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*Perennial dollar weakness will give us opportunities to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buy foreign currencies, commodities, and emerging markets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4343400"/>
            <a:ext cx="3505201" cy="233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Fintech Play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11/$180-$185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9/$180-$185 bull call spread</a:t>
            </a:r>
            <a:endParaRPr lang="en-US" sz="16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2D8501D6-7AD9-4622-BBDF-CFB939690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602859"/>
            <a:ext cx="6858000" cy="525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94AF3C1-201D-4635-8B73-96809A3BB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0"/>
            <a:ext cx="7469175" cy="581809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Coca-Cola (KO)-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Dividend Play and bond broxy-3.24% yield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2/$44-$47 call spread</a:t>
            </a: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C607B864-47C9-4EC3-B321-CCCFCE026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95400"/>
            <a:ext cx="7289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28C4F3-D5CF-4E55-B2CC-8BF8C1BB9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14400"/>
            <a:ext cx="7665891" cy="592567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B8D4B4A-B28E-4C15-BD8C-1574A3ACF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007405"/>
            <a:ext cx="7620001" cy="585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F5C3761-C44C-450E-B33C-5EBDF1662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90601"/>
            <a:ext cx="7692616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05156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b="1" i="1" dirty="0">
                <a:solidFill>
                  <a:schemeClr val="tx1"/>
                </a:solidFill>
              </a:rPr>
              <a:t>Quantitative Easing to Continue</a:t>
            </a:r>
            <a:r>
              <a:rPr lang="en-US" sz="2000" dirty="0">
                <a:solidFill>
                  <a:schemeClr val="tx1"/>
                </a:solidFill>
              </a:rPr>
              <a:t>, says Fed governor Jay Powell, even if the economy improves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*The $120 billion in monthly bond buying remains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*The Fed is doing everything possible to create inflation</a:t>
            </a:r>
            <a:br>
              <a:rPr lang="en-US" dirty="0"/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*T</a:t>
            </a:r>
            <a:r>
              <a:rPr lang="en-US" sz="2000" dirty="0">
                <a:solidFill>
                  <a:schemeClr val="tx1"/>
                </a:solidFill>
              </a:rPr>
              <a:t>he (TLT) hits a new 2021 low, taking ten year yields up to 1.62%. 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*I’m piling money into financials, which love higher interest rates and are an indirect bond short 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*Buy (JPM), (BAC), (C), (MS), (GS), and (BLK) on dips. 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 2.00% yield on the ten-year US Treasury bond here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we come! This is the quality trade of 2021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$180 to $105, taking interest rates from 0.31% to 3.25%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Crash!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019AE2-0BBC-764A-ABFC-6E677492A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922" y="4190999"/>
            <a:ext cx="4314078" cy="242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6286"/>
      </p:ext>
    </p:extLst>
  </p:cSld>
  <p:clrMapOvr>
    <a:masterClrMapping/>
  </p:clrMapOvr>
  <p:transition spd="slow">
    <p:wip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363200" cy="18288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Huge Short Play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long 3/$147-$150 put spread, long 2/$146-$149 put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2/$158-$161 put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A64B"/>
                </a:solidFill>
              </a:rPr>
              <a:t>took profits on long 2/$159-$162 put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2/$162-$165 put spread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AC70E6-24E2-4B72-88F4-B213BE0B3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820743"/>
            <a:ext cx="6576630" cy="50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1.61%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828AF87E-7BCA-4D35-9CB8-CD16995F4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838200"/>
            <a:ext cx="7810412" cy="603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3.33%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2C3D44A-7BC5-4CE2-B554-123F1A152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1"/>
            <a:ext cx="7674808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"/>
            <a:ext cx="10972800" cy="1143000"/>
          </a:xfrm>
        </p:spPr>
        <p:txBody>
          <a:bodyPr/>
          <a:lstStyle/>
          <a:p>
            <a:r>
              <a:rPr lang="en-US" sz="2800" dirty="0"/>
              <a:t>Corona Update – Collapse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838200"/>
            <a:ext cx="10972800" cy="518160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*Massive distribution effort is proving hugely successful, 75 million shots have been given, or 5 million last weekend, </a:t>
            </a:r>
            <a:r>
              <a:rPr lang="en-US" sz="1800" b="1" dirty="0">
                <a:solidFill>
                  <a:schemeClr val="tx1"/>
                </a:solidFill>
              </a:rPr>
              <a:t>including ME!</a:t>
            </a:r>
            <a:br>
              <a:rPr lang="en-US" sz="1800" b="1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*New cases have fallen off a cliff, from 250,000 a day to 68,000. The population is acting like herd immunity has already begun!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In a year, everyone with either be vaccinated, have had the disease, or be dead.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*Every pandemic parameter started shrinking dramatically one month ago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*At least 50 variants now in circulation, the race is to inoculate before the more fatal ones spread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*We may hit a vaccine glut by May so watch out for (PFE), (JNJ), (MRNA)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*US cases top 29 million, </a:t>
            </a:r>
            <a:r>
              <a:rPr lang="en-US" sz="1800" b="1" dirty="0">
                <a:solidFill>
                  <a:schemeClr val="tx1"/>
                </a:solidFill>
              </a:rPr>
              <a:t>deaths topping 513,000 </a:t>
            </a:r>
            <a:r>
              <a:rPr lang="en-US" sz="1800" dirty="0">
                <a:solidFill>
                  <a:schemeClr val="tx1"/>
                </a:solidFill>
              </a:rPr>
              <a:t>and are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down to 1,000 a day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03B3CC6-48A6-5743-A726-F72B3F66D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0" y="4782012"/>
            <a:ext cx="3204724" cy="180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795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(TBT)-Another run at highs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B9DAE7-B185-414C-9853-D07F1F38C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1"/>
            <a:ext cx="755756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4.27%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F349D79-FC54-442C-8F96-68E327E35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90601"/>
            <a:ext cx="7527314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– 0.83%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856EA31-9FE1-4992-8C3D-83E24E3ED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19201"/>
            <a:ext cx="7304062" cy="563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Spike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*US interest rates feeds straight into a dollar spike, throwing currencies for a loop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b="1" i="1" dirty="0">
                <a:solidFill>
                  <a:schemeClr val="tx1"/>
                </a:solidFill>
              </a:rPr>
              <a:t>Australian Dollars Soars</a:t>
            </a:r>
            <a:r>
              <a:rPr lang="en-US" sz="2000" dirty="0">
                <a:solidFill>
                  <a:schemeClr val="tx1"/>
                </a:solidFill>
              </a:rPr>
              <a:t>, as predicted, from $58 to $79.6, in 11 months. We could hit parity in 2022. 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*Jay Powell says no rate rise, prompting dollar dive and strong currencies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*Any dollar rallies are temporary and short-term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*With equities soaking up the world’s cash, trading volume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and volatility is falling in the forex markets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Bitcoin hits new high at $58,000, then plunges to $43,000,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 26% in a week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*Keep selling short all  US dollar rallies,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its yield support is gone forever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A55DFC-0302-1044-A9AA-9D9592AE5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3409666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74687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34DE21B-0A79-4450-A43D-7A9CDEA4C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90601"/>
            <a:ext cx="7509562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A84B019-782A-491A-92F3-3DD14758D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838200"/>
            <a:ext cx="7752772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9A7BEB4-582B-4FE0-8EA0-FD8DB3B10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838201"/>
            <a:ext cx="7832114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6D7B313-0429-44FF-ADE6-27E415296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1"/>
            <a:ext cx="7435831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65A1476-FA86-4918-8FAC-39458E9E8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990600"/>
            <a:ext cx="7466797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91F430C-5326-4DF2-B2B9-DABEED264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14401"/>
            <a:ext cx="7659025" cy="592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0BF0-1BF1-C749-8DE1-6F1AE642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E31FE-E45A-F648-B8F2-BC2F247F94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DD42EF73-CB73-4748-9C90-70949BB394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" y="285522"/>
            <a:ext cx="10210800" cy="558187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DC0B85-2BF0-8B4A-B0F7-377F785ACDB6}"/>
              </a:ext>
            </a:extLst>
          </p:cNvPr>
          <p:cNvCxnSpPr>
            <a:cxnSpLocks/>
          </p:cNvCxnSpPr>
          <p:nvPr/>
        </p:nvCxnSpPr>
        <p:spPr>
          <a:xfrm>
            <a:off x="9525000" y="2895600"/>
            <a:ext cx="1828800" cy="23254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8622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Gone Ballistic, Down 25% in a Week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E8E24AB9-C69A-B44F-85A4-0AD43021A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53452"/>
            <a:ext cx="10842194" cy="590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Texas Disaster-Deregulation Blow Up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228600" y="723900"/>
            <a:ext cx="11701548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b="1" i="1" dirty="0">
                <a:solidFill>
                  <a:schemeClr val="tx1"/>
                </a:solidFill>
              </a:rPr>
              <a:t>Midwest Storm Upends Energy Markets</a:t>
            </a:r>
            <a:r>
              <a:rPr lang="en-US" sz="2000" dirty="0">
                <a:solidFill>
                  <a:schemeClr val="tx1"/>
                </a:solidFill>
              </a:rPr>
              <a:t>, with oil popping $8 to $67 and gas deliveries spiking from $4 to $999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*Deregulation of Texas energy markets added $21 billion to consumer energy bills since 1999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</a:t>
            </a:r>
            <a:r>
              <a:rPr lang="en-US" sz="2000" dirty="0"/>
              <a:t>Some 4 million Texas customers were without power, those who did paid $10,000 a day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*Fracking has ground to a halt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*Windfarms were frozen solid, drinking water ceased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</a:rPr>
              <a:t>*Biden bombing of Iran delays the return of their oil to the market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*Avoid all energy plays like the plague, it’s the new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buggy whip industry as the US de-carbonizes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EE7EE4-C5AB-D844-BF6A-D06574DA5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3793721"/>
            <a:ext cx="4032250" cy="268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61413"/>
      </p:ext>
    </p:extLst>
  </p:cSld>
  <p:clrMapOvr>
    <a:masterClrMapping/>
  </p:clrMapOvr>
  <p:transition spd="slow">
    <p:wip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74B03C6-81DA-4213-9210-A96B269F4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199" y="914400"/>
            <a:ext cx="7774483" cy="594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885CFD-4BA0-4210-97FE-9208205FC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0"/>
            <a:ext cx="7522679" cy="575982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22233867-1481-4D77-AF4C-92B91A519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90600"/>
            <a:ext cx="7619655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113F634-C50C-43FB-8E35-E636B660F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90601"/>
            <a:ext cx="7680813" cy="588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A5C134F-E49D-4E48-8003-EF70E8DC9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14401"/>
            <a:ext cx="7751384" cy="591222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Meltdown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318419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*Gold has turned into the worst trade of 2021</a:t>
            </a:r>
            <a:b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*It has turned into a bond long and and Bitcoin short and I don’t want either</a:t>
            </a:r>
            <a:br>
              <a:rPr lang="en-US" sz="2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*Bitcoin surge is still pulling cash out of precious metals</a:t>
            </a: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*Traders are shifting to Silver </a:t>
            </a:r>
            <a:r>
              <a:rPr lang="en-US" sz="200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as an industrial play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*Near zero interest rates and collapsing US dollar is another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gold &amp; silver incentive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*Bottom Line: buy this dip in</a:t>
            </a:r>
            <a:b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gold and precious metals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C669CF-F109-2D40-A576-E64C7B11D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3821600"/>
            <a:ext cx="3848100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Meltdown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9/$171-$174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8/$169-$172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7/$157-$160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43B1710-4B10-4A47-8E07-9EF55A653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571" y="1550894"/>
            <a:ext cx="6904857" cy="530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3F17011-C036-4A4E-97C5-70F6370D8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066800"/>
            <a:ext cx="7565891" cy="578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January 20 Infection Rate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CE4676-D37F-8E46-9524-AE8C7029E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348655"/>
            <a:ext cx="9296400" cy="52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3300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1/$21-$23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11/$22-$24 call spread</a:t>
            </a: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EACEA67-9EDC-46B2-9C14-471AB7E3C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1"/>
            <a:ext cx="751717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767395-595F-4725-816F-E30BA919B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0"/>
            <a:ext cx="7563658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187E307-EF56-4DDC-85EF-9E8576876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90601"/>
            <a:ext cx="7683712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A2D5158-DD0E-4988-B62E-D95284CEE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762000"/>
            <a:ext cx="7916525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2/$39-41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5742740-AA08-4296-943D-26D6251DE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66801"/>
            <a:ext cx="7578498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(COPX)-Finally a break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CE19ACF-98AA-4D3A-A7FE-12595D40D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762001"/>
            <a:ext cx="7958922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762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World’s Largest Copper Producer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4/$10-$11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short 4/$114 calls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24F68C5D-57B5-4438-8813-ADBEFE29D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721223"/>
            <a:ext cx="6729877" cy="513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9886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1521372" y="265176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 Structural Shortage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609600" y="1106424"/>
            <a:ext cx="9677400" cy="50632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</a:t>
            </a:r>
            <a:r>
              <a:rPr lang="en-US" sz="2000" dirty="0"/>
              <a:t>Housing Starts Fell, in January, down 6.0% to 1.58 million units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*Rising land and lumber costs are cutting into the economics of new construction.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</a:t>
            </a:r>
            <a:r>
              <a:rPr lang="en-US" sz="2000" b="1" dirty="0"/>
              <a:t>Housing Permits</a:t>
            </a:r>
            <a:r>
              <a:rPr lang="en-US" sz="2000" dirty="0"/>
              <a:t> for new construction soared by 10.4% last month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*More than half of homes closing in two weeks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</a:t>
            </a:r>
            <a:r>
              <a:rPr lang="en-US" sz="2000" b="1" i="1" dirty="0">
                <a:solidFill>
                  <a:schemeClr val="tx1"/>
                </a:solidFill>
              </a:rPr>
              <a:t>Existing Home Sales </a:t>
            </a:r>
            <a:r>
              <a:rPr lang="en-US" sz="2000" dirty="0">
                <a:solidFill>
                  <a:schemeClr val="tx1"/>
                </a:solidFill>
              </a:rPr>
              <a:t>Soar to 15-year High, up an amazing 22%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YOY in December to a seasonally adjusted 6.76 million units. 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*Inventories </a:t>
            </a:r>
            <a:r>
              <a:rPr lang="en-US" sz="2000" dirty="0">
                <a:solidFill>
                  <a:schemeClr val="tx1"/>
                </a:solidFill>
              </a:rPr>
              <a:t>hit all-time lows at only 1.9 months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</a:rPr>
              <a:t>*Housing prices are still exploding to the upside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with </a:t>
            </a:r>
            <a:r>
              <a:rPr lang="en-US" sz="2000" b="1" i="1" dirty="0">
                <a:solidFill>
                  <a:schemeClr val="tx1"/>
                </a:solidFill>
              </a:rPr>
              <a:t>S&amp;P Case Shiller Rose 10.4%</a:t>
            </a:r>
            <a:r>
              <a:rPr lang="en-US" sz="2000" dirty="0">
                <a:solidFill>
                  <a:schemeClr val="tx1"/>
                </a:solidFill>
              </a:rPr>
              <a:t> in December,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the one-month biggest spike in history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342BE5-4C22-6C4E-A75F-294ABC954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4188332"/>
            <a:ext cx="3638550" cy="241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2057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November Corelogic S&amp;P Case Shiller Home Price Index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/>
              <a:t>Phoenix (14.4%), Seattle (13.6%), and San Diego (13.0%)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5715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94D7F8C6-4F38-9C4E-A34A-516F603CB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101994"/>
            <a:ext cx="9372600" cy="542158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Simon Property Group (SPG)- Mall REIT</a:t>
            </a:r>
            <a:br>
              <a:rPr lang="en-US" sz="2000" dirty="0"/>
            </a:br>
            <a:r>
              <a:rPr lang="en-US" sz="2000" dirty="0"/>
              <a:t>A Huge Vaccine Play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32A99AE9-688E-4540-A40E-BAFC0FAD6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335976"/>
            <a:ext cx="7162800" cy="549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35803</TotalTime>
  <Words>4093</Words>
  <Application>Microsoft Macintosh PowerPoint</Application>
  <PresentationFormat>Widescreen</PresentationFormat>
  <Paragraphs>162</Paragraphs>
  <Slides>103</Slides>
  <Notes>88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08" baseType="lpstr">
      <vt:lpstr>Arial</vt:lpstr>
      <vt:lpstr>Calibri</vt:lpstr>
      <vt:lpstr>Helvetica</vt:lpstr>
      <vt:lpstr>Times New Roman</vt:lpstr>
      <vt:lpstr>Office Theme</vt:lpstr>
      <vt:lpstr> The Mad Hedge Fund Trader “The Pandemic is Over”   </vt:lpstr>
      <vt:lpstr> Trade Alert Performance New All Time Highs!   </vt:lpstr>
      <vt:lpstr>PowerPoint Presentation</vt:lpstr>
      <vt:lpstr>PowerPoint Presentation</vt:lpstr>
      <vt:lpstr>PowerPoint Presentation</vt:lpstr>
      <vt:lpstr>The Method to My Madness The Roaring Twenties are Here</vt:lpstr>
      <vt:lpstr>Corona Update – Collapse</vt:lpstr>
      <vt:lpstr>PowerPoint Presentation</vt:lpstr>
      <vt:lpstr>January 20 Infection Rate</vt:lpstr>
      <vt:lpstr>March 3 Infection Rate</vt:lpstr>
      <vt:lpstr>The Mad Hedge Profit Predictor Market Timing Index-Bottom of Range-at a “BUY” An artificial intelligence driven algorithm that analyzes 30 different economic, technical, and momentum driven indicators </vt:lpstr>
      <vt:lpstr> The Mad Hedge Profit Predictor Almost Neutral </vt:lpstr>
      <vt:lpstr>The Global Economy – The Superheated Numbers are Coming</vt:lpstr>
      <vt:lpstr> Weekly Jobless Claims – Flatlining at record highs  730,000 </vt:lpstr>
      <vt:lpstr>Stocks – New Highs </vt:lpstr>
      <vt:lpstr>      S&amp;P 500 – The Bottom Held-Show How Much Cash is Out of the Market long 3/$405-$410 bear put spread         </vt:lpstr>
      <vt:lpstr> ProShares Ultra Short S&amp;P 500 (SDS)-  a Great Hedge for long stocks and bonds Long 2X position has a hedge against longs and bond shorts</vt:lpstr>
      <vt:lpstr>(VIX) – Mega Spike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($COMPQ) – </vt:lpstr>
      <vt:lpstr>The Barbell Portfolio</vt:lpstr>
      <vt:lpstr>   Microsoft (MSFT)- Earnings beat- Looking for Another Entry Point stop loss on long 12/$170-$180 call spread  took profits on long 12/$135-$138 call spread      </vt:lpstr>
      <vt:lpstr>   Facebook (FB)-New High took profits on Long 9/$290-$300 vertical bear put spread stopped out of Long 9/$190-$200 vertical bear put spread took profits on Long 9/$145-$155 vertical bull call spread took profits on Long 9/$150-$160 vertical bull call spread      </vt:lpstr>
      <vt:lpstr>      Apple (AAPL)- New 5G iPhone Surge Apple car moving forward with KIA took profits on long 7/$320-$330 call spread took profits on long 4/24/$250-$260 call spread took profits on long 5/$250-$260 call spread       </vt:lpstr>
      <vt:lpstr>   Alphabet (GOOGL) –  took profits on long 12/$1,200-$1,230 bull call spread took profits on long 9/$1,030-$1,080 vertical bull call spread    </vt:lpstr>
      <vt:lpstr>          Amazon (AMZN) – Time correction took profits on long 9/$2,800-$2,900 bull call spread           </vt:lpstr>
      <vt:lpstr>        ProShares Ultra Technology (ROM) – Up 270% in 9 Months        </vt:lpstr>
      <vt:lpstr>      PayPal (PYPL)-Fintech Rules took profits on long 4/$90-$95 call spread      </vt:lpstr>
      <vt:lpstr>       Tesla (TSLA)- Joining the S&amp;P 500- 500,000 Target Achieved Piper Sandler Raises Target to $1,200,  took profits on long 2/$650-$700 call spread-expires, stopped out of long 3/$600-$650 call spread Took profits on long 2/$600-$650 bull call spread, Took profits on long 2/$550-$600 bull call spread   </vt:lpstr>
      <vt:lpstr>  NVIDIA (NVDA) – The Biggest Chip Deal in History A Mad Hedge 10 bagger – Global Semiconductor Shortage Slows Auto Industry,    </vt:lpstr>
      <vt:lpstr>Palo Alto Networks (PANW)- New High Hacking never goes out of fashion</vt:lpstr>
      <vt:lpstr>  Advanced Micro Devices (AMD)- the next ten bagger - buys Xilinx – Programable logic devices took profits on long 2/$75-$80 call spread  </vt:lpstr>
      <vt:lpstr>  Salesforce (CRM)- Massive Online Migration took profits on long 9/$125-$130 vertical bull call spread took profits on long 8/$125-$130 vertical bull call spread took profits on long 2/$105-$115 call spread     </vt:lpstr>
      <vt:lpstr>  Adobe (ADBE)- Cloud play The Quality Non-China tech play   </vt:lpstr>
      <vt:lpstr>The Second Half of the Barbell</vt:lpstr>
      <vt:lpstr>    Berkshire Hathaway (BRKB) – The One Stop Barbell Portfolio The one stop domestic recovery play-heavy in financials and (AAPL) Bought $25 billion in own stock in 2021 - Target $300 in 2021 and $400 in 2022       </vt:lpstr>
      <vt:lpstr>   Boeing (BA) – former LEAP Candidate - The 737 MAX Flies Again! took profits on long long 2/$150-$160 call spread took profits on long 4/$300-$310 call spread took profits on long 4/$315-$335 call spread      </vt:lpstr>
      <vt:lpstr>  Package Delivery- United Parcel Service (UPS) massive increase in overnight deliveries, announces blowout earnings took profits on long 11/$130-$140 call spread   </vt:lpstr>
      <vt:lpstr>  Caterpillar (CAT)- Ag + Infrastructure + Housing took profits on long long 12/$145-$150 call spread took profits on long 11/$125-$135 call spread  </vt:lpstr>
      <vt:lpstr>  Walt Disney (DIS)- Big Recovery Move long 3/$170-$180 call spread     </vt:lpstr>
      <vt:lpstr>Industrials Sector SPDR (XLI)- (GE), (MMM), (UNP), (UTX), (BA), (HON)</vt:lpstr>
      <vt:lpstr>  US Steel (X) – Commodity Boom   </vt:lpstr>
      <vt:lpstr>  Union Pacific RR (UNP)- More stuff to ship near record earnings announced took profits on 11/$150-$160 call spread  </vt:lpstr>
      <vt:lpstr>  Wal-Mart (WMT)-New High took profit on Long 11/$125-$130 bear put spread took profit on Long 10/$119-$121 bear put spread took profits on Long 8/$114-$117 bear put spread  </vt:lpstr>
      <vt:lpstr>  Macys’ (M) – Retail Return from the Grave took profits on Long 8/$23-$25 bear put spread  </vt:lpstr>
      <vt:lpstr>Delta Airlines (DAL) – Subsidy runs out  </vt:lpstr>
      <vt:lpstr>Transports Sector SPDR (XTN)- Worst Hit Sector (ALGT),  (ALK), (JBLU), (LUV), (CHRW), (DAL) </vt:lpstr>
      <vt:lpstr>Health Care Sector (XLV), (RXL) (JNJ), (PFE), (MRK), (GILD), (ACT), (AMGN)  </vt:lpstr>
      <vt:lpstr>Amgen (AMGN) took profits on long 11/$185-$200 bull call spread</vt:lpstr>
      <vt:lpstr>Regeneron (REGN) took profits on long 7/$570-$580 call spread </vt:lpstr>
      <vt:lpstr>CRISPR Therapeutics (CRSP) </vt:lpstr>
      <vt:lpstr>Goldman Sachs (GS) –  took profits on long 2/$240-$260 call spread</vt:lpstr>
      <vt:lpstr>Morgan Stanley (MS) – Blowout Earnings took profits on long 2/$55-$60 call spread</vt:lpstr>
      <vt:lpstr> JP Morgan Chase (JPM)-Rising Rates took profits on long 2/$110-$115 call spread took profits on long 12/$100-$105 bull call spread took profits on long 11/$85-$90 bull call spread </vt:lpstr>
      <vt:lpstr>Citigroup (C) – “Recovery” Rotation Play</vt:lpstr>
      <vt:lpstr>Bank of America (BAC) –  took profits on long 2/$28-$30 call spread</vt:lpstr>
      <vt:lpstr> Blackrock (BLK)-Asset Collection Boom took profits on long 2/$640-$660 call spread </vt:lpstr>
      <vt:lpstr>Visa (V) – “Touchless” Fintech Play stopped out of long 11/$180-$185 bull call spread took profits on long 9/$180-$185 bull call spread</vt:lpstr>
      <vt:lpstr>Consumer Discretionary SPDR (XLY) (DIS), (AMZN), (HD), (CMCSA), (MCD), (SBUX) </vt:lpstr>
      <vt:lpstr>Coca-Cola (KO)- Dividend Play and bond broxy-3.24% yield took profits on long 2/$44-$47 call spread</vt:lpstr>
      <vt:lpstr>Europe Hedged Equity (HEDJ)- </vt:lpstr>
      <vt:lpstr>Japan (DXJ)- </vt:lpstr>
      <vt:lpstr> Emerging Markets (EEM) - Pro trade, Weak Dollar, long recovery Play</vt:lpstr>
      <vt:lpstr>Bonds – Crash!</vt:lpstr>
      <vt:lpstr>           Treasury ETF (TLT) – Huge Short Play long 3/$147-$150 put spread, long 2/$146-$149 put spread took profits on long 2/$158-$161 put spread, took profits on long 2/$159-$162 put spread took profits on long 2/$162-$165 put spread              </vt:lpstr>
      <vt:lpstr> Ten Year Treasury Yield ($TNX) – 1.61%  </vt:lpstr>
      <vt:lpstr> Junk Bonds (HYG) 3.33% Yield to Maturity  </vt:lpstr>
      <vt:lpstr>2X Short Treasuries (TBT)-Another run at highs</vt:lpstr>
      <vt:lpstr>Emerging Market Debt (ELD) 4.27% Yield- </vt:lpstr>
      <vt:lpstr>Municipal Bonds (MUB) – 0.83%   Mix of AAA, AA, and A rated bonds </vt:lpstr>
      <vt:lpstr>Foreign Currencies – Dollar Spike </vt:lpstr>
      <vt:lpstr>   Japanese Yen (FXY), (YCS)   </vt:lpstr>
      <vt:lpstr>   Euro ($XEU), (FXE), (EUO)-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 </vt:lpstr>
      <vt:lpstr> Bitcoin- Gone Ballistic, Down 25% in a Week  </vt:lpstr>
      <vt:lpstr>Energy – Texas Disaster-Deregulation Blow Up</vt:lpstr>
      <vt:lpstr>Oil-($WTIC)</vt:lpstr>
      <vt:lpstr>  United States Oil Fund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Precious Metals – Meltdown</vt:lpstr>
      <vt:lpstr>  Gold (GLD)- Meltdown took profits on long 9/$171-$174 call spread took profits on long 8/$169-$172 call spread  took profits on long 7/$157-$160 call spread   </vt:lpstr>
      <vt:lpstr> Market Vectors Gold Miners ETF- (GDX) –   </vt:lpstr>
      <vt:lpstr> Barrick Gold (GOLD) took profits on long 1/$21-$23 call spread took profits on long 11/$22-$24 call spread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2/$39-41 call spread </vt:lpstr>
      <vt:lpstr> Copper (COPX)-Finally a break  </vt:lpstr>
      <vt:lpstr> Freeport McMoRan (FCX)-World’s Largest Copper Producer took profits on long 4/$10-$11 call spread took profits on short 4/$114 calls </vt:lpstr>
      <vt:lpstr>Real Estate – Structural Shortage</vt:lpstr>
      <vt:lpstr>November Corelogic S&amp;P Case Shiller Home Price Index Phoenix (14.4%), Seattle (13.6%), and San Diego (13.0%)  </vt:lpstr>
      <vt:lpstr>Simon Property Group (SPG)- Mall REIT A Huge Vaccine Play</vt:lpstr>
      <vt:lpstr>Crown Castle International (CCI) – 3.42% yielding cell phone Tower REIT</vt:lpstr>
      <vt:lpstr>US Home Construction Index (ITB) (DHI), (LEN), (PHM), (TOL), (NVR)   </vt:lpstr>
      <vt:lpstr>Trade Sheet- So What Do We Do About All This?</vt:lpstr>
      <vt:lpstr>       Next Strategy Webinar   12:00 EST Wednesday, March 17,  from Lake Tahoe, NV   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John Thomas</cp:lastModifiedBy>
  <cp:revision>7557</cp:revision>
  <cp:lastPrinted>2017-08-31T13:43:13Z</cp:lastPrinted>
  <dcterms:created xsi:type="dcterms:W3CDTF">2015-02-05T17:12:57Z</dcterms:created>
  <dcterms:modified xsi:type="dcterms:W3CDTF">2021-03-03T18:03:06Z</dcterms:modified>
</cp:coreProperties>
</file>