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6"/>
  </p:notesMasterIdLst>
  <p:sldIdLst>
    <p:sldId id="256" r:id="rId2"/>
    <p:sldId id="1087" r:id="rId3"/>
    <p:sldId id="888" r:id="rId4"/>
    <p:sldId id="605" r:id="rId5"/>
    <p:sldId id="997" r:id="rId6"/>
    <p:sldId id="664" r:id="rId7"/>
    <p:sldId id="824" r:id="rId8"/>
    <p:sldId id="1055" r:id="rId9"/>
    <p:sldId id="1050" r:id="rId10"/>
    <p:sldId id="1078" r:id="rId11"/>
    <p:sldId id="1085" r:id="rId12"/>
    <p:sldId id="1076" r:id="rId13"/>
    <p:sldId id="695" r:id="rId14"/>
    <p:sldId id="755" r:id="rId15"/>
    <p:sldId id="898" r:id="rId16"/>
    <p:sldId id="1061" r:id="rId17"/>
    <p:sldId id="787" r:id="rId18"/>
    <p:sldId id="1033" r:id="rId19"/>
    <p:sldId id="1073" r:id="rId20"/>
    <p:sldId id="1074" r:id="rId21"/>
    <p:sldId id="1026" r:id="rId22"/>
    <p:sldId id="570" r:id="rId23"/>
    <p:sldId id="280" r:id="rId24"/>
    <p:sldId id="1057" r:id="rId25"/>
    <p:sldId id="563" r:id="rId26"/>
    <p:sldId id="835" r:id="rId27"/>
    <p:sldId id="613" r:id="rId28"/>
    <p:sldId id="831" r:id="rId29"/>
    <p:sldId id="811" r:id="rId30"/>
    <p:sldId id="1025" r:id="rId31"/>
    <p:sldId id="891" r:id="rId32"/>
    <p:sldId id="1047" r:id="rId33"/>
    <p:sldId id="814" r:id="rId34"/>
    <p:sldId id="1072" r:id="rId35"/>
    <p:sldId id="764" r:id="rId36"/>
    <p:sldId id="765" r:id="rId37"/>
    <p:sldId id="1071" r:id="rId38"/>
    <p:sldId id="1070" r:id="rId39"/>
    <p:sldId id="840" r:id="rId40"/>
    <p:sldId id="1068" r:id="rId41"/>
    <p:sldId id="1069" r:id="rId42"/>
    <p:sldId id="893" r:id="rId43"/>
    <p:sldId id="289" r:id="rId44"/>
    <p:sldId id="730" r:id="rId45"/>
    <p:sldId id="1054" r:id="rId46"/>
    <p:sldId id="994" r:id="rId47"/>
    <p:sldId id="996" r:id="rId48"/>
    <p:sldId id="830" r:id="rId49"/>
    <p:sldId id="481" r:id="rId50"/>
    <p:sldId id="290" r:id="rId51"/>
    <p:sldId id="1008" r:id="rId52"/>
    <p:sldId id="1038" r:id="rId53"/>
    <p:sldId id="1009" r:id="rId54"/>
    <p:sldId id="669" r:id="rId55"/>
    <p:sldId id="1079" r:id="rId56"/>
    <p:sldId id="1043" r:id="rId57"/>
    <p:sldId id="1081" r:id="rId58"/>
    <p:sldId id="1083" r:id="rId59"/>
    <p:sldId id="1086" r:id="rId60"/>
    <p:sldId id="1080" r:id="rId61"/>
    <p:sldId id="1049" r:id="rId62"/>
    <p:sldId id="336" r:id="rId63"/>
    <p:sldId id="1084" r:id="rId64"/>
    <p:sldId id="295" r:id="rId65"/>
    <p:sldId id="501" r:id="rId66"/>
    <p:sldId id="539" r:id="rId67"/>
    <p:sldId id="982" r:id="rId68"/>
    <p:sldId id="654" r:id="rId69"/>
    <p:sldId id="659" r:id="rId70"/>
    <p:sldId id="655" r:id="rId71"/>
    <p:sldId id="656" r:id="rId72"/>
    <p:sldId id="657" r:id="rId73"/>
    <p:sldId id="658" r:id="rId74"/>
    <p:sldId id="985" r:id="rId75"/>
    <p:sldId id="533" r:id="rId76"/>
    <p:sldId id="756" r:id="rId77"/>
    <p:sldId id="1001" r:id="rId78"/>
    <p:sldId id="786" r:id="rId79"/>
    <p:sldId id="546" r:id="rId80"/>
    <p:sldId id="536" r:id="rId81"/>
    <p:sldId id="777" r:id="rId82"/>
    <p:sldId id="986" r:id="rId83"/>
    <p:sldId id="388" r:id="rId84"/>
    <p:sldId id="312" r:id="rId85"/>
    <p:sldId id="380" r:id="rId86"/>
    <p:sldId id="747" r:id="rId87"/>
    <p:sldId id="313" r:id="rId88"/>
    <p:sldId id="972" r:id="rId89"/>
    <p:sldId id="907" r:id="rId90"/>
    <p:sldId id="650" r:id="rId91"/>
    <p:sldId id="729" r:id="rId92"/>
    <p:sldId id="737" r:id="rId93"/>
    <p:sldId id="998" r:id="rId94"/>
    <p:sldId id="999" r:id="rId95"/>
    <p:sldId id="1000" r:id="rId96"/>
    <p:sldId id="904" r:id="rId97"/>
    <p:sldId id="905" r:id="rId98"/>
    <p:sldId id="754" r:id="rId99"/>
    <p:sldId id="332" r:id="rId100"/>
    <p:sldId id="586" r:id="rId101"/>
    <p:sldId id="1005" r:id="rId102"/>
    <p:sldId id="1006" r:id="rId103"/>
    <p:sldId id="492" r:id="rId104"/>
    <p:sldId id="335" r:id="rId10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830"/>
  </p:normalViewPr>
  <p:slideViewPr>
    <p:cSldViewPr>
      <p:cViewPr varScale="1">
        <p:scale>
          <a:sx n="121" d="100"/>
          <a:sy n="121" d="100"/>
        </p:scale>
        <p:origin x="56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204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adhedge.com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“Riding to the Rescue”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March 17,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AEF5C-7319-FA46-BDBC-7296294D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371600"/>
            <a:ext cx="5147863" cy="342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30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dirty="0"/>
              <a:t>A Huge Vaccine Play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90FCAE1-4D08-4545-A092-DCD03DA7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33538"/>
            <a:ext cx="7315200" cy="562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3.42%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851F7166-093C-4056-B9F8-6FF9CB5C5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9" y="1143000"/>
            <a:ext cx="747279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AED67C1-1276-47F9-B3FC-2402721FF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1"/>
            <a:ext cx="761248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March 31,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March 17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797A726-5134-F941-B3C7-7360C278D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99" y="1170016"/>
            <a:ext cx="8808401" cy="54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3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Index-Neutral-Nothing to Do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E4DE7F59-FD6F-DE44-992C-7E73152AA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99" y="1795444"/>
            <a:ext cx="8552801" cy="46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Neutral Chop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63199" y="20200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63199" y="44958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5" name="Picture 4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D24F4682-5BE0-0644-8ECC-D8DF6D04C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9820596" cy="46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Riding to the Rescue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B9D906-1EDB-9F4B-AFCE-EE8ABAD76E9F}"/>
              </a:ext>
            </a:extLst>
          </p:cNvPr>
          <p:cNvSpPr/>
          <p:nvPr/>
        </p:nvSpPr>
        <p:spPr>
          <a:xfrm>
            <a:off x="457200" y="1272533"/>
            <a:ext cx="9982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000" b="1" i="1" dirty="0"/>
              <a:t> Your Check is in the Mail,</a:t>
            </a:r>
            <a:r>
              <a:rPr lang="en-US" sz="2000" dirty="0"/>
              <a:t> with the passage of the $1.9 trillion rescue package. </a:t>
            </a:r>
            <a:b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*Will US GDP Growth Hit 10% This Year?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That is the sky-high number that is being mooted by the Atlanta Fed for the first three months of 2021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000" b="1" i="1" dirty="0"/>
              <a:t>Jay Powell Lays an Egg</a:t>
            </a:r>
            <a:r>
              <a:rPr lang="en-US" sz="2000" dirty="0"/>
              <a:t>, saying the speed of the interest rate rise was “notable”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 Consumer Price Index</a:t>
            </a:r>
            <a:r>
              <a:rPr lang="en-US" sz="2000" dirty="0"/>
              <a:t> Comes in at 0.4%, and 0.1% ex food and energy. It’s still at a nonexistent level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 Goldman Sachs is Forecasting a Jobs Boom</a:t>
            </a:r>
            <a:r>
              <a:rPr lang="en-US" sz="2000" dirty="0"/>
              <a:t>, that will take the</a:t>
            </a:r>
            <a:br>
              <a:rPr lang="en-US" sz="2000" dirty="0"/>
            </a:br>
            <a:r>
              <a:rPr lang="en-US" sz="2000" dirty="0"/>
              <a:t> headline </a:t>
            </a:r>
            <a:r>
              <a:rPr lang="en-US" sz="2000" b="1" dirty="0"/>
              <a:t>Unemployment Rate</a:t>
            </a:r>
            <a:r>
              <a:rPr lang="en-US" sz="2000" dirty="0"/>
              <a:t> down to 4.1% by yearend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 China Targets 6% GDP Growth for 2021 versus</a:t>
            </a:r>
            <a:r>
              <a:rPr lang="en-US" sz="2000" dirty="0"/>
              <a:t> 2.3%,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ABF972-53E3-0246-A133-424157C59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368" y="4114801"/>
            <a:ext cx="3606582" cy="25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712,000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0967F-3ABF-6647-8223-0B74143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12074"/>
            <a:ext cx="9398000" cy="47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Value is King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Value Stocks are Beating Growth Stocks</a:t>
            </a:r>
            <a:r>
              <a:rPr lang="en-US" sz="2000" dirty="0">
                <a:solidFill>
                  <a:schemeClr val="tx1"/>
                </a:solidFill>
              </a:rPr>
              <a:t>, reversing a decade long trend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Russell Value Index is up 11% this year, while growth is unchanged. </a:t>
            </a: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/>
              <a:t>Half of Young Investors Putting Half of Stimulus Checks into Stocks </a:t>
            </a: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*Tech stocks are joined at the hip with bond prices, matching declines tick for tick</a:t>
            </a:r>
            <a:br>
              <a:rPr lang="en-US" sz="1900" dirty="0">
                <a:solidFill>
                  <a:srgbClr val="FF0000"/>
                </a:solidFill>
              </a:rPr>
            </a:br>
            <a:br>
              <a:rPr lang="en-US" sz="1900" dirty="0">
                <a:solidFill>
                  <a:srgbClr val="FF0000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*The $1.9 trillion rescue package will be the turbocharger</a:t>
            </a:r>
            <a:br>
              <a:rPr lang="en-US" sz="1900" dirty="0">
                <a:solidFill>
                  <a:schemeClr val="tx1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 for hyper growth and greater gains</a:t>
            </a:r>
            <a:br>
              <a:rPr lang="en-US" sz="1900" dirty="0">
                <a:solidFill>
                  <a:srgbClr val="FF0000"/>
                </a:solidFill>
                <a:latin typeface="+mj-lt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*US economy may be back to normal by summer, but stocks and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the economy will be anything but normal. Dow 40,000 here we come!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*Stick with the barbell strategy, we’ll keep rotating back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and forth all year</a:t>
            </a: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B325EF-735A-3F4E-B0F6-0A115407C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3583335"/>
            <a:ext cx="3020214" cy="301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885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Bottom Held-Show How Much Cash is Out of the Market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3/$405-$410 bear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597515" y="3025358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Held </a:t>
            </a:r>
            <a:br>
              <a:rPr lang="en-US" sz="2000" dirty="0"/>
            </a:br>
            <a:r>
              <a:rPr lang="en-US" sz="2000" dirty="0"/>
              <a:t>370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901987" y="1218268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C0F61-0A67-B248-B6BE-0ED8B8F6A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13" y="1578320"/>
            <a:ext cx="6669880" cy="505005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>
            <a:off x="485706" y="3634958"/>
            <a:ext cx="7948001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3EAFF9-3BBE-F74E-AF97-9BB913D57F5D}"/>
              </a:ext>
            </a:extLst>
          </p:cNvPr>
          <p:cNvCxnSpPr>
            <a:cxnSpLocks/>
          </p:cNvCxnSpPr>
          <p:nvPr/>
        </p:nvCxnSpPr>
        <p:spPr>
          <a:xfrm flipV="1">
            <a:off x="6858000" y="1827868"/>
            <a:ext cx="2971800" cy="119749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338DB8E-3701-4854-9BC4-EA5ECFFD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68971"/>
            <a:ext cx="7162800" cy="549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Mega Spike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FCD8C11-660B-46C0-8966-F3E5E2DBB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821031" cy="596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61F7-68B4-494D-90D1-031C529F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 dirty="0"/>
              <a:t>The Mad Hedge Traders &amp; Investors Summit Videos are Up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C744C-197B-3C4E-9C09-2905391F8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*From the March 9,10, and 11 confab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*Listen to 27 speakers opine on the best strategies, tactics, and instruments to use in these volatile markets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*Watching the videos are FREE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*Start, stop, and pause at your leisure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product discounts offered last week are still valid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*Access them all by clicking here at </a:t>
            </a:r>
            <a:r>
              <a:rPr lang="en-US" sz="2000" u="sng" dirty="0">
                <a:hlinkClick r:id="rId2"/>
              </a:rPr>
              <a:t>www.madhedge.com</a:t>
            </a:r>
            <a:r>
              <a:rPr lang="en-US" sz="2000" dirty="0"/>
              <a:t> ,</a:t>
            </a:r>
            <a:br>
              <a:rPr lang="en-US" sz="2000" dirty="0"/>
            </a:br>
            <a:r>
              <a:rPr lang="en-US" sz="2000" dirty="0"/>
              <a:t> click on CURRENT SUMMIT REPLAYS in the upper</a:t>
            </a:r>
            <a:br>
              <a:rPr lang="en-US" sz="2000" dirty="0"/>
            </a:br>
            <a:r>
              <a:rPr lang="en-US" sz="2000" dirty="0"/>
              <a:t> right-hand corner, and then pick the speaker of your choice.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person wearing a hat and glasses&#10;&#10;Description automatically generated with medium confidence">
            <a:extLst>
              <a:ext uri="{FF2B5EF4-FFF2-40B4-BE49-F238E27FC236}">
                <a16:creationId xmlns:a16="http://schemas.microsoft.com/office/drawing/2014/main" id="{102D738E-9CD1-5943-9C52-A33EB67A8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3037599"/>
            <a:ext cx="27224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05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6BA4511-A91E-4F33-A320-E7785A31A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68924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972C056-1EC3-4D62-9000-A1FF9F958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79252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15EDE74-1349-4B35-883C-36D4AAAF3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1"/>
            <a:ext cx="724314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</a:t>
            </a:r>
            <a:br>
              <a:rPr lang="en-US" sz="2400" dirty="0"/>
            </a:br>
            <a:r>
              <a:rPr lang="en-US" sz="1800" dirty="0"/>
              <a:t> long (QQQ) 4/$330-$350 put spread </a:t>
            </a:r>
            <a:br>
              <a:rPr lang="en-US" sz="2400" dirty="0"/>
            </a:br>
            <a:r>
              <a:rPr lang="en-US" sz="1800" dirty="0"/>
              <a:t> long (QQQ) 3/$330-$350 put spread-expires in 2 days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2CA43D2-EF20-4BFB-A15F-D0B196273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76032"/>
            <a:ext cx="7010400" cy="538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47A1FF-57B6-4320-AFB5-6D269F78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65521"/>
            <a:ext cx="7315200" cy="55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6A7B69A-60EE-4689-9FC8-8BE08CD6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35985"/>
            <a:ext cx="6538527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48B8B73-BA67-4FCF-84A7-988E2A2B6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36" y="1827369"/>
            <a:ext cx="6538527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7C0A9FC-0C99-485A-AB61-622ADAEFB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332619"/>
            <a:ext cx="7239001" cy="552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Time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A10FCBE-DC9D-4DEC-82D2-C2947DB93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65302" cy="57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2192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13.28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+15.32%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+38.81%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+8.2%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+461.36%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41.09%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270%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4B99C-2FC5-4888-84FA-0C4417272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5972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38C1C4A-4B7A-4584-9C24-877928A79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50743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9"/>
            <a:ext cx="10744200" cy="963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Joining the S&amp;P 500-</a:t>
            </a:r>
            <a:r>
              <a:rPr lang="en-US" sz="1800" dirty="0"/>
              <a:t>Piper Sandler Raises Target to $1,200,</a:t>
            </a:r>
            <a:br>
              <a:rPr lang="en-US" sz="1800" dirty="0"/>
            </a:br>
            <a:r>
              <a:rPr lang="en-US" sz="1800" dirty="0"/>
              <a:t>long 3/$400-$450 call spread – expires in 2 days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729749-27AA-47CF-81E1-D6C051D4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947491"/>
            <a:ext cx="6400800" cy="491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3B8358D-B077-4278-B7A8-F3CD21D2A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1"/>
            <a:ext cx="744390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482B3A3-0762-45FC-B75C-BB603FFBC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616"/>
            <a:ext cx="7467600" cy="570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7298C0B-29FC-42E8-AAD4-5E4CCD6DA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1"/>
            <a:ext cx="705287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3323B5-AFE4-4D00-9F9A-A81E77C2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1447801"/>
            <a:ext cx="7036965" cy="5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C2AEEA4-4A2A-4ED2-B9CA-A2053E82E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74" y="1295400"/>
            <a:ext cx="7245220" cy="55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positive deliveries in 14 months, new orders from (UAL) and (ALK)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C36494E-538A-463F-9B7E-2CB8C23C4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176937"/>
            <a:ext cx="6092474" cy="46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60% long Invested in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+40.81 YTD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1DC6920A-48F3-CC43-8F83-726E3E6FA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75" y="3141991"/>
            <a:ext cx="2978150" cy="29337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7C28A9-72D7-AB49-8C9F-40BA48D24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284720"/>
              </p:ext>
            </p:extLst>
          </p:nvPr>
        </p:nvGraphicFramePr>
        <p:xfrm>
          <a:off x="838200" y="1676400"/>
          <a:ext cx="4038600" cy="4525972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580586">
                  <a:extLst>
                    <a:ext uri="{9D8B030D-6E8A-4147-A177-3AD203B41FA5}">
                      <a16:colId xmlns:a16="http://schemas.microsoft.com/office/drawing/2014/main" val="909143140"/>
                    </a:ext>
                  </a:extLst>
                </a:gridCol>
                <a:gridCol w="1458014">
                  <a:extLst>
                    <a:ext uri="{9D8B030D-6E8A-4147-A177-3AD203B41FA5}">
                      <a16:colId xmlns:a16="http://schemas.microsoft.com/office/drawing/2014/main" val="1820569681"/>
                    </a:ext>
                  </a:extLst>
                </a:gridCol>
              </a:tblGrid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77790899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95239909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8467918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Better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79772586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000012276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(XME) 3/$31-$34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23169633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(DIS) 3/$170-$180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66952689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(JPM) 3/$135-$140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481761122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(TSLA) 3/$400-$450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45458233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(BRKB) 3/$230-$240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73799060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972757069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13864935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Worse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89766553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408834624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(QQQ) 3/$330-$335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850217109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(QQQ) 4/$340-$345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79843681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3/$146-$149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88092908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351752870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78645618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570952560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294840607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Aggregate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492" marR="4492" marT="4492" marB="0" anchor="b"/>
                </a:tc>
                <a:extLst>
                  <a:ext uri="{0D108BD9-81ED-4DB2-BD59-A6C34878D82A}">
                    <a16:rowId xmlns:a16="http://schemas.microsoft.com/office/drawing/2014/main" val="1912634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DBF275-83AC-45A0-B86A-4508FBE45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1"/>
            <a:ext cx="7159110" cy="547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35AE62B-9E23-48D5-B6AB-30AEF392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836" y="1600201"/>
            <a:ext cx="6823078" cy="52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19200" y="609600"/>
            <a:ext cx="9982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Disney Plus Streaming top 100 million subscribers in 15 months, Disneyland April 30 reopen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3/$170-$180 call spread-expires in 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7E02845-9DFF-4749-9568-62CA39703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371600"/>
            <a:ext cx="7132507" cy="55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048FEAE-B2AC-46DA-87A9-9F11EEB34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0"/>
            <a:ext cx="7420841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6FF9056-7172-475E-8CA6-17952C2A1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824602" cy="59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43FAB8-892F-4DE5-98BB-4BE282CD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90959"/>
            <a:ext cx="7086600" cy="5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7680F3-C009-4C36-94B2-C7F6790AB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17983"/>
            <a:ext cx="7081048" cy="54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7971DC9-464E-467A-A487-BB46DA3B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24357"/>
            <a:ext cx="7315200" cy="56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986F41C-D210-4332-AE73-14AF606F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762001"/>
            <a:ext cx="795532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B9BBAA8-2AF0-4250-B806-A9558C81D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868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94AB4271-D71B-B341-B73A-6DEB49395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4600"/>
            <a:ext cx="10014502" cy="65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A13C64-AB99-44B1-BDBE-9836DF12C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625691" cy="58707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9966DBF-28D6-4ED3-8557-B2531AC1E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120" y="1219200"/>
            <a:ext cx="7352117" cy="56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F787FAB-31E5-465B-92AE-47487DAE9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65492" cy="57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F7AFB9E-47D9-4B26-8AAE-25C5ACDF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60591" cy="593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6A83CC6-84D2-4010-88EB-26E2433DD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0"/>
            <a:ext cx="72237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E5D57B-B2A0-4598-9F4E-D0A3DD483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371601"/>
            <a:ext cx="711322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Rates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89F6655-361B-4009-843A-9790AE213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85085"/>
            <a:ext cx="6400800" cy="487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7401E19-2BA8-4501-AD65-36D9BD405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19831"/>
            <a:ext cx="7239000" cy="553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CCDDB80-60BD-4CFE-8933-D0FAC0B34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38352"/>
            <a:ext cx="7086600" cy="541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DDA7393-58C2-45BA-BE86-A0803495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73721"/>
            <a:ext cx="7162800" cy="548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6A01008-D280-7347-9AFD-A37924002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700250"/>
            <a:ext cx="109347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8DF8672-959B-418F-BA32-063213956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70530"/>
            <a:ext cx="7010400" cy="53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E4BF879-95AD-40C2-8BE5-332DAE245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0"/>
            <a:ext cx="7206779" cy="55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376B0CE-213D-48E7-B7B0-DA8B4E819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0"/>
            <a:ext cx="7439081" cy="57116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spread-expires in 2 days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19CEEDA-3D81-4410-95C7-9CD4F6B6E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0"/>
            <a:ext cx="731566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9A9F80-0371-49FE-8761-571839985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50804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085B72-2CCD-4E2F-93DB-C8075170B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29204" cy="585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E1A6AD-40F3-4837-B73C-15D5CAB9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602014" cy="58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 The Feds moved $38 billion worth of 10-year bonds, taking yields down to 1.50%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*Only $4 trillion more to go this year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*Keep a death grip on those bond shorts </a:t>
            </a:r>
            <a:br>
              <a:rPr lang="en-US" dirty="0"/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$120 billion in monthly bond buying remains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*T</a:t>
            </a:r>
            <a:r>
              <a:rPr lang="en-US" sz="2000" dirty="0">
                <a:solidFill>
                  <a:schemeClr val="tx1"/>
                </a:solidFill>
              </a:rPr>
              <a:t>he (TLT) hits a new 2021 low, taking ten year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yields up to 1.63%.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*Buy (JPM), (BAC), (C), (MS), and (GS) on dips.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we come! This is the quality trade of 2021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Swan Dive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CFC5B-2632-F948-9652-E6CC98BC0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680" y="3657600"/>
            <a:ext cx="4628514" cy="30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3632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2/$146-$149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3/$147-$150 put spread, took profits on long 2/$158-$161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2/$159-$162 put spread, took profits on long 2/$162-$165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1ADAD48-6956-476F-9E3A-DF98D9430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885" y="1835985"/>
            <a:ext cx="6576630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1.63%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600433C-61F0-44BF-AF07-A03C40C4A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208" y="993913"/>
            <a:ext cx="7625983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4.7% correction is all we got before a rush to new highs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*Is a classic sign of recovery driven stock market with a ton of cash waiting underneath it to buy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 all about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economic recovery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“RISK ON”, but we are now waiting for this correction to finish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*Commodity boom continues, with industrial metals hitting new highs, dragging oil upward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has become the best risk indicator in the market,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topping a new high of $61,000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breakdown resumes, hitting new 2021 lows at 1.62% yield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*Historically interest rates are still extremely low and will be until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3.0% ten-year yield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343400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3.33%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CD0CE2-AA2B-4956-8914-60B3B1BC2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66590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D651D0-9232-4F3F-B34B-147B5BBD6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1"/>
            <a:ext cx="74581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35ED00-0E69-4E3C-A529-FDD033CD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626247" cy="596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0.83%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C24592E-334C-43FE-BEFD-FE6C58D04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27669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Rate Shot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*US interest rates feed straight into a dollar spike, throwing currencies for a loop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*Watch bond interest rates. When they peak, the buck is toast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>
                <a:solidFill>
                  <a:schemeClr val="tx1"/>
                </a:solidFill>
              </a:rPr>
              <a:t>Australian Dollar </a:t>
            </a:r>
            <a:r>
              <a:rPr lang="en-US" sz="2000" dirty="0">
                <a:solidFill>
                  <a:schemeClr val="tx1"/>
                </a:solidFill>
              </a:rPr>
              <a:t>holds on to major gains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hits new high at $61,000, then plunges again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car, person, vehicle, seat&#10;&#10;Description automatically generated">
            <a:extLst>
              <a:ext uri="{FF2B5EF4-FFF2-40B4-BE49-F238E27FC236}">
                <a16:creationId xmlns:a16="http://schemas.microsoft.com/office/drawing/2014/main" id="{1712E34F-5268-C647-BC47-96B2D0FD4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823596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91784B1-24C7-4EEB-B3B8-E0543160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165" y="893218"/>
            <a:ext cx="7696200" cy="596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334B4F6-4E87-48DA-8CFB-EBF0EB12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1"/>
            <a:ext cx="7771198" cy="60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1CD2B5-7ABF-4CCA-B39D-BDA5BC3AC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936" y="761999"/>
            <a:ext cx="7927577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0EB04B2-CF99-4F5B-834B-A9FC68165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143000"/>
            <a:ext cx="73429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75E3A14-F15D-497F-BB0A-A7705425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066801"/>
            <a:ext cx="747846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The Race Against the Variants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*Massive distribution effort is accelerating, with 72 million vaccinated so far, but variants are gaining ground, are twice as contagious and twice as lethal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*Biden promised 100 million shots in 100 days and delivered it in 50 days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Americans to gain vaccine access by May 1, children by September 1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schools to open by August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 a year, everyone with either be vaccinated,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have had the disease or be dead.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29.5 million, </a:t>
            </a:r>
            <a:r>
              <a:rPr lang="en-US" sz="1800" b="1" dirty="0">
                <a:solidFill>
                  <a:schemeClr val="tx1"/>
                </a:solidFill>
              </a:rPr>
              <a:t>deaths topping 535,000 </a:t>
            </a:r>
            <a:r>
              <a:rPr lang="en-US" sz="1800" dirty="0">
                <a:solidFill>
                  <a:schemeClr val="tx1"/>
                </a:solidFill>
              </a:rPr>
              <a:t>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have plunged from 4,500 a day to </a:t>
            </a:r>
            <a:r>
              <a:rPr lang="en-US" sz="1800">
                <a:solidFill>
                  <a:schemeClr val="tx1"/>
                </a:solidFill>
              </a:rPr>
              <a:t>under 600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235" y="3581400"/>
            <a:ext cx="5373765" cy="30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795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7F55180-54D8-41C9-8329-9A03ABCBC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14400"/>
            <a:ext cx="7602331" cy="59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Gone Ballistic,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0038C0-DB15-A64D-A0EA-6D59B60C0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068092"/>
            <a:ext cx="9509924" cy="536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Peaking Out?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990600" y="1143000"/>
            <a:ext cx="9853375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 Oil Soars 3%,</a:t>
            </a:r>
            <a:r>
              <a:rPr lang="en-US" sz="2000" dirty="0">
                <a:solidFill>
                  <a:schemeClr val="tx1"/>
                </a:solidFill>
              </a:rPr>
              <a:t> on an attack on Saudi oil facilities and a building US economic recovery. $69 a barrel is printed. </a:t>
            </a:r>
            <a:br>
              <a:rPr lang="en-US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 Rig Count Falls</a:t>
            </a:r>
            <a:r>
              <a:rPr lang="en-US" sz="2000" dirty="0"/>
              <a:t>, for the first time since November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*High prices are bringing a flood of new supply to the point where it will hurt prices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*Don’t fall for </a:t>
            </a:r>
            <a:r>
              <a:rPr lang="en-US" sz="2000" b="1" dirty="0"/>
              <a:t>carbon capture</a:t>
            </a:r>
            <a:r>
              <a:rPr lang="en-US" sz="2000" dirty="0"/>
              <a:t>, it loses money hand over fist</a:t>
            </a:r>
            <a:br>
              <a:rPr lang="en-US" dirty="0"/>
            </a:br>
            <a:br>
              <a:rPr lang="en-US" dirty="0"/>
            </a:br>
            <a:r>
              <a:rPr lang="en-US" sz="2000" b="1" dirty="0"/>
              <a:t>*Hydrogen </a:t>
            </a:r>
            <a:r>
              <a:rPr lang="en-US" sz="2000" dirty="0"/>
              <a:t>is also a dead ender, still produces carbon dioxide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it’s the new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*From here oil is the next big </a:t>
            </a:r>
            <a:r>
              <a:rPr lang="en-US" sz="2000" b="1" dirty="0">
                <a:solidFill>
                  <a:schemeClr val="tx1"/>
                </a:solidFill>
              </a:rPr>
              <a:t>short play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C750D6-0D95-2F4E-A340-F6FFC330B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82" y="4343400"/>
            <a:ext cx="3560494" cy="234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B4BF4FD-B08E-4944-A0E3-E0371CF1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8392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D6E3C4C-5B76-40E4-9EBA-F899AF8F9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66800"/>
            <a:ext cx="7572433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35C71E7-372D-4424-9C03-822CAD02A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11182" cy="57845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843D92F-7B31-4E19-ABCB-8F0DADDA8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0"/>
            <a:ext cx="7869821" cy="60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B225ECC-7219-4E4A-BB69-F22767839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838200"/>
            <a:ext cx="7879799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New Pariah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*Sharply rising interest rates is a death knell for the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barbarous relic, which yields zero 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*Gold has turned into the worst trade of 2021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*Is struggling to make a new bottom around here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*It has turned into a bond long and and Bitcoin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short and I don’t want either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*Bitcoin surge is still pulling cash out of precious metals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*Silver is the better play here on solar and EV demand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this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6B546-34F1-DE4D-AC10-7153773D9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076" y="3505200"/>
            <a:ext cx="4439802" cy="308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9/$171-$174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8/$169-$172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F8C9CA-785E-4E22-9216-BEB04546C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599764"/>
            <a:ext cx="6843673" cy="525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7CC9CEB-6C75-D240-A357-74652B5D1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10515600" cy="4572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9601200" y="2438400"/>
            <a:ext cx="1828800" cy="2325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622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2B24AF-C469-43BB-AF9B-501FD2641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3211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91BED32-C6A1-43AC-A45D-6018B4811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0"/>
            <a:ext cx="7485118" cy="57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CD01338-524B-4489-9638-65AEDF5B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0"/>
            <a:ext cx="7394818" cy="56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B57367-C2C7-46AF-86F9-E9B00069D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066800"/>
            <a:ext cx="7518649" cy="57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DF6C29C-771B-4BB2-8AA5-FAEC29EFB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785310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2E3727-8E60-4A80-A776-09849072F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47584" cy="592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DE46A7F-6D16-4FC9-8005-BA63DD199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14400"/>
            <a:ext cx="77446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F9D10F3-6959-4CB4-AE78-ABF702C3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23596"/>
            <a:ext cx="6705600" cy="51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No End in Sight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106424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Rising rates </a:t>
            </a:r>
            <a:r>
              <a:rPr lang="en-US" sz="2000" dirty="0">
                <a:solidFill>
                  <a:schemeClr val="tx1"/>
                </a:solidFill>
              </a:rPr>
              <a:t>haven’t touched the housing market and won’t for years.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Housing Starts </a:t>
            </a:r>
            <a:r>
              <a:rPr lang="en-US" sz="2000" dirty="0">
                <a:solidFill>
                  <a:schemeClr val="tx1"/>
                </a:solidFill>
              </a:rPr>
              <a:t>plunge 10.3% in February, vs +2.5% expected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Work force at home </a:t>
            </a:r>
            <a:r>
              <a:rPr lang="en-US" sz="2000" dirty="0">
                <a:solidFill>
                  <a:schemeClr val="tx1"/>
                </a:solidFill>
              </a:rPr>
              <a:t>will double post pandemic, maintaining demand for large homes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*Mortgage refi’s </a:t>
            </a:r>
            <a:r>
              <a:rPr lang="en-US" sz="2000" dirty="0">
                <a:solidFill>
                  <a:schemeClr val="tx1"/>
                </a:solidFill>
              </a:rPr>
              <a:t>down 43% YOY thanks to spiking long term interest rates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*30-year </a:t>
            </a:r>
            <a:r>
              <a:rPr lang="en-US" sz="2000" b="1" dirty="0">
                <a:solidFill>
                  <a:schemeClr val="tx1"/>
                </a:solidFill>
              </a:rPr>
              <a:t>fixed rate mortgages </a:t>
            </a:r>
            <a:r>
              <a:rPr lang="en-US" sz="2000" dirty="0">
                <a:solidFill>
                  <a:schemeClr val="tx1"/>
                </a:solidFill>
              </a:rPr>
              <a:t>now up to 3.26%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*$45 billion in </a:t>
            </a:r>
            <a:r>
              <a:rPr lang="en-US" sz="2000" b="1" dirty="0">
                <a:solidFill>
                  <a:schemeClr val="tx1"/>
                </a:solidFill>
              </a:rPr>
              <a:t>rental assistance </a:t>
            </a:r>
            <a:r>
              <a:rPr lang="en-US" sz="2000" dirty="0">
                <a:solidFill>
                  <a:schemeClr val="tx1"/>
                </a:solidFill>
              </a:rPr>
              <a:t>is now available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are still exploding to the upside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10.4%</a:t>
            </a:r>
            <a:r>
              <a:rPr lang="en-US" sz="2000" dirty="0">
                <a:solidFill>
                  <a:schemeClr val="tx1"/>
                </a:solidFill>
              </a:rPr>
              <a:t> in December,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the one-month biggest spike in history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E991B-07E3-A94A-955B-85E99911F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205189"/>
            <a:ext cx="3886200" cy="28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Phoenix (14.4%), Seattle (13.6%), and San Diego (13.0%)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35969</TotalTime>
  <Words>4184</Words>
  <Application>Microsoft Macintosh PowerPoint</Application>
  <PresentationFormat>Widescreen</PresentationFormat>
  <Paragraphs>174</Paragraphs>
  <Slides>104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Arial</vt:lpstr>
      <vt:lpstr>Calibri</vt:lpstr>
      <vt:lpstr>Helvetica</vt:lpstr>
      <vt:lpstr>Times New Roman</vt:lpstr>
      <vt:lpstr>Office Theme</vt:lpstr>
      <vt:lpstr> The Mad Hedge Fund Trader “Riding to the Rescue”   </vt:lpstr>
      <vt:lpstr>The Mad Hedge Traders &amp; Investors Summit Videos are Up</vt:lpstr>
      <vt:lpstr>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The Race Against the Variants</vt:lpstr>
      <vt:lpstr>PowerPoint Presentation</vt:lpstr>
      <vt:lpstr>January 20 Infection Rate</vt:lpstr>
      <vt:lpstr>March 17 Infection Rate</vt:lpstr>
      <vt:lpstr>The Mad Hedge Profit Predictor Market Timing Index-Neutral-Nothing to Do An artificial intelligence driven algorithm that analyzes 30 different economic, technical, and momentum driven indicators </vt:lpstr>
      <vt:lpstr> The Mad Hedge Profit Predictor Neutral Chop </vt:lpstr>
      <vt:lpstr>The Global Economy – Riding to the Rescue</vt:lpstr>
      <vt:lpstr> Weekly Jobless Claims – Flatlining at record highs  712,000 </vt:lpstr>
      <vt:lpstr> Stocks – Value is King </vt:lpstr>
      <vt:lpstr>      S&amp;P 500 – The Bottom Held-Show How Much Cash is Out of the Market long 3/$405-$410 bear put spread         </vt:lpstr>
      <vt:lpstr> ProShares Ultra Short S&amp;P 500 (SDS)-  a Great Hedge for long stocks and bonds Long 2X position has a hedge against longs and bond shorts</vt:lpstr>
      <vt:lpstr>(VIX) – Mega Spike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($COMPQ) –  long (QQQ) 4/$330-$350 put spread   long (QQQ) 3/$330-$350 put spread-expires in 2 days  covered long (QQQ) $325-$330 put spread </vt:lpstr>
      <vt:lpstr>The Barbell Portfolio</vt:lpstr>
      <vt:lpstr>   Microsoft (MSFT)- Earnings beat- Looking for Another Entry Point stop loss on long 12/$170-$180 call spread  took profits on long 12/$135-$138 call spread      </vt:lpstr>
      <vt:lpstr>   Facebook (FB)-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 Apple car moving forward with KIA took profits on long 7/$320-$330 call spread took profits on long 4/24/$250-$260 call spread took profits on long 5/$250-$260 call spread       </vt:lpstr>
      <vt:lpstr>   Alphabet (GOOGL) – Ad king on economic recovery took profits on long 12/$1,200-$1,230 bull call spread took profits on long 9/$1,030-$1,080 vertical bull call spread    </vt:lpstr>
      <vt:lpstr>          Amazon (AMZN) – Time correction took profits on long 9/$2,800-$2,900 bull call spread           </vt:lpstr>
      <vt:lpstr>        ProShares Ultra Technology (ROM) – Up 270% in 9 Months        </vt:lpstr>
      <vt:lpstr>      PayPal (PYPL)-Fintech Rules took profits on long 4/$90-$95 call spread      </vt:lpstr>
      <vt:lpstr>       Tesla (TSLA)- Joining the S&amp;P 500-Piper Sandler Raises Target to $1,200, long 3/$400-$450 call spread – expires in 2 days took profits on long 2/$650-$700 call spread-expires, stopped out of long 3/$600-$650 call spread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Palo Alto Networks (PANW)-  Hacking never goes out of fashion</vt:lpstr>
      <vt:lpstr>  Advanced Micro Devices (AMD)-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- The 737 MAX Flies Again! First positive deliveries in 14 months, new orders from (UAL) and (ALK) long 3/$146-$149 call spread took profits on long 2/$150-$160 call spread took profits on long 4/$300-$310 call spread took profits on long 4/$315-$335 call spread      </vt:lpstr>
      <vt:lpstr>  Package Delivery- United Parcel Service (UPS) massive increase in overnight deliveries, announces blowout earnings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Disney Plus Streaming top 100 million subscribers in 15 months, Disneyland April 30 reopen long 3/$170-$180 call spread-expires in 2 days     </vt:lpstr>
      <vt:lpstr>Industrials Sector SPDR (XLI)- (GE), (MMM), (UNP), (UTX), (BA), (HON)</vt:lpstr>
      <vt:lpstr>  US Steel (X) – Commodity Boom   </vt:lpstr>
      <vt:lpstr>  Union Pacific RR (UNP)- More stuff to ship near record earnings announced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</vt:lpstr>
      <vt:lpstr>Goldman Sachs (GS) –  took profits on long 2/$240-$260 call spread</vt:lpstr>
      <vt:lpstr>Morgan Stanley (MS) – Blowout Earnings took profits on long 2/$55-$60 call spread</vt:lpstr>
      <vt:lpstr> JP Morgan Chase (JPM)-Rising Rates long 2/$135-$140 call spread took profits on long 2/$110-$115 call spread took profits on long 12/$100-$105 bull call spread took profits on long 11/$85-$90 bull call spread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took profits on long 9/$180-$185 bull call spread</vt:lpstr>
      <vt:lpstr>Consumer Discretionary SPDR (XLY) (DIS), (AMZN), (HD), (CMCSA), (MCD), (SBUX) </vt:lpstr>
      <vt:lpstr>Berkshire Hathaway (BRKB)- Natural Barbell long 3/$230-$240 call spread-expires in 2 days</vt:lpstr>
      <vt:lpstr>Europe Hedged Equity (HEDJ)- </vt:lpstr>
      <vt:lpstr>Japan (DXJ)- </vt:lpstr>
      <vt:lpstr> Emerging Markets (EEM) - Pro trade, Weak Dollar, long recovery Play</vt:lpstr>
      <vt:lpstr>Bonds – Swan Dive</vt:lpstr>
      <vt:lpstr>           Treasury ETF (TLT) – Huge Short Play long 2/$146-$149 put spread took profits on long 3/$147-$150 put spread, took profits on long 2/$158-$161 put spread,  took profits on long 2/$159-$162 put spread, took profits on long 2/$162-$165 put spread              </vt:lpstr>
      <vt:lpstr> Ten Year Treasury Yield ($TNX) – 1.63%  </vt:lpstr>
      <vt:lpstr> Junk Bonds (HYG) 3.33% Yield to Maturity  </vt:lpstr>
      <vt:lpstr>2X Short Treasuries (TBT)-Another run at highs</vt:lpstr>
      <vt:lpstr>Emerging Market Debt (ELD) 4.27% Yield- </vt:lpstr>
      <vt:lpstr>Municipal Bonds (MUB) – 0.83%   Mix of AAA, AA, and A rated bonds </vt:lpstr>
      <vt:lpstr>Foreign Currencies – Rate Shot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Gone Ballistic, New High  </vt:lpstr>
      <vt:lpstr>Energy – Peaking Out?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New Pariah</vt:lpstr>
      <vt:lpstr>  Gold (GLD)- Meltdown took profits on long 9/$171-$174 call spread took profits on long 8/$169-$172 call spread  took profits on long 7/$157-$160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(COPX)-Finally a break  </vt:lpstr>
      <vt:lpstr> Freeport McMoRan (FCX)-World’s Largest Copper Producer took profits on long 4/$10-$11 call spread took profits on short 4/$114 calls </vt:lpstr>
      <vt:lpstr>Real Estate – No End in Sight</vt:lpstr>
      <vt:lpstr>November Corelogic S&amp;P Case Shiller Home Price Index Phoenix (14.4%), Seattle (13.6%), and San Diego (13.0%)  </vt:lpstr>
      <vt:lpstr>Simon Property Group (SPG)- Mall REIT A Huge Vaccine Play</vt:lpstr>
      <vt:lpstr>Crown Castle International (CCI) – 3.42%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March 31,  from Lake Tahoe,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7599</cp:revision>
  <cp:lastPrinted>2017-08-31T13:43:13Z</cp:lastPrinted>
  <dcterms:created xsi:type="dcterms:W3CDTF">2015-02-05T17:12:57Z</dcterms:created>
  <dcterms:modified xsi:type="dcterms:W3CDTF">2021-03-17T16:47:31Z</dcterms:modified>
</cp:coreProperties>
</file>