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6"/>
  </p:notesMasterIdLst>
  <p:sldIdLst>
    <p:sldId id="256" r:id="rId2"/>
    <p:sldId id="1087" r:id="rId3"/>
    <p:sldId id="888" r:id="rId4"/>
    <p:sldId id="605" r:id="rId5"/>
    <p:sldId id="997" r:id="rId6"/>
    <p:sldId id="664" r:id="rId7"/>
    <p:sldId id="824" r:id="rId8"/>
    <p:sldId id="1055" r:id="rId9"/>
    <p:sldId id="1050" r:id="rId10"/>
    <p:sldId id="1078" r:id="rId11"/>
    <p:sldId id="1085" r:id="rId12"/>
    <p:sldId id="1076" r:id="rId13"/>
    <p:sldId id="695" r:id="rId14"/>
    <p:sldId id="755" r:id="rId15"/>
    <p:sldId id="898" r:id="rId16"/>
    <p:sldId id="1061" r:id="rId17"/>
    <p:sldId id="787" r:id="rId18"/>
    <p:sldId id="1033" r:id="rId19"/>
    <p:sldId id="1073" r:id="rId20"/>
    <p:sldId id="1074" r:id="rId21"/>
    <p:sldId id="1026" r:id="rId22"/>
    <p:sldId id="570" r:id="rId23"/>
    <p:sldId id="280" r:id="rId24"/>
    <p:sldId id="1057" r:id="rId25"/>
    <p:sldId id="563" r:id="rId26"/>
    <p:sldId id="835" r:id="rId27"/>
    <p:sldId id="613" r:id="rId28"/>
    <p:sldId id="831" r:id="rId29"/>
    <p:sldId id="811" r:id="rId30"/>
    <p:sldId id="1025" r:id="rId31"/>
    <p:sldId id="891" r:id="rId32"/>
    <p:sldId id="1047" r:id="rId33"/>
    <p:sldId id="814" r:id="rId34"/>
    <p:sldId id="1072" r:id="rId35"/>
    <p:sldId id="764" r:id="rId36"/>
    <p:sldId id="765" r:id="rId37"/>
    <p:sldId id="1071" r:id="rId38"/>
    <p:sldId id="1070" r:id="rId39"/>
    <p:sldId id="840" r:id="rId40"/>
    <p:sldId id="1068" r:id="rId41"/>
    <p:sldId id="1069" r:id="rId42"/>
    <p:sldId id="893" r:id="rId43"/>
    <p:sldId id="289" r:id="rId44"/>
    <p:sldId id="730" r:id="rId45"/>
    <p:sldId id="1054" r:id="rId46"/>
    <p:sldId id="994" r:id="rId47"/>
    <p:sldId id="996" r:id="rId48"/>
    <p:sldId id="830" r:id="rId49"/>
    <p:sldId id="481" r:id="rId50"/>
    <p:sldId id="290" r:id="rId51"/>
    <p:sldId id="1008" r:id="rId52"/>
    <p:sldId id="1038" r:id="rId53"/>
    <p:sldId id="1009" r:id="rId54"/>
    <p:sldId id="669" r:id="rId55"/>
    <p:sldId id="1079" r:id="rId56"/>
    <p:sldId id="1043" r:id="rId57"/>
    <p:sldId id="1081" r:id="rId58"/>
    <p:sldId id="1083" r:id="rId59"/>
    <p:sldId id="1086" r:id="rId60"/>
    <p:sldId id="1080" r:id="rId61"/>
    <p:sldId id="1049" r:id="rId62"/>
    <p:sldId id="336" r:id="rId63"/>
    <p:sldId id="1084" r:id="rId64"/>
    <p:sldId id="295" r:id="rId65"/>
    <p:sldId id="501" r:id="rId66"/>
    <p:sldId id="539" r:id="rId67"/>
    <p:sldId id="982" r:id="rId68"/>
    <p:sldId id="654" r:id="rId69"/>
    <p:sldId id="659" r:id="rId70"/>
    <p:sldId id="655" r:id="rId71"/>
    <p:sldId id="656" r:id="rId72"/>
    <p:sldId id="657" r:id="rId73"/>
    <p:sldId id="658" r:id="rId74"/>
    <p:sldId id="985" r:id="rId75"/>
    <p:sldId id="533" r:id="rId76"/>
    <p:sldId id="756" r:id="rId77"/>
    <p:sldId id="1001" r:id="rId78"/>
    <p:sldId id="786" r:id="rId79"/>
    <p:sldId id="546" r:id="rId80"/>
    <p:sldId id="536" r:id="rId81"/>
    <p:sldId id="777" r:id="rId82"/>
    <p:sldId id="986" r:id="rId83"/>
    <p:sldId id="388" r:id="rId84"/>
    <p:sldId id="312" r:id="rId85"/>
    <p:sldId id="380" r:id="rId86"/>
    <p:sldId id="747" r:id="rId87"/>
    <p:sldId id="313" r:id="rId88"/>
    <p:sldId id="972" r:id="rId89"/>
    <p:sldId id="907" r:id="rId90"/>
    <p:sldId id="650" r:id="rId91"/>
    <p:sldId id="729" r:id="rId92"/>
    <p:sldId id="737" r:id="rId93"/>
    <p:sldId id="998" r:id="rId94"/>
    <p:sldId id="999" r:id="rId95"/>
    <p:sldId id="1000" r:id="rId96"/>
    <p:sldId id="904" r:id="rId97"/>
    <p:sldId id="905" r:id="rId98"/>
    <p:sldId id="754" r:id="rId99"/>
    <p:sldId id="332" r:id="rId100"/>
    <p:sldId id="586" r:id="rId101"/>
    <p:sldId id="1005" r:id="rId102"/>
    <p:sldId id="1006" r:id="rId103"/>
    <p:sldId id="492" r:id="rId104"/>
    <p:sldId id="335" r:id="rId10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4" autoAdjust="0"/>
    <p:restoredTop sz="94830"/>
  </p:normalViewPr>
  <p:slideViewPr>
    <p:cSldViewPr>
      <p:cViewPr varScale="1">
        <p:scale>
          <a:sx n="121" d="100"/>
          <a:sy n="121" d="100"/>
        </p:scale>
        <p:origin x="32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204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adhedge.com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“New Highs”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March 31,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8C2D7-3872-9B4E-ACCC-6DCCD298E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853" y="1295400"/>
            <a:ext cx="6231466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30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dirty="0"/>
              <a:t>A Huge Vaccine 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9410965-CD4B-4788-8DB2-FB8B2F2F8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19200"/>
            <a:ext cx="7269875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3.42%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41AAC15-B542-4811-B643-9B86EEF9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19200"/>
            <a:ext cx="7353965" cy="564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AE313052-DE8B-481C-89A6-5C367F5A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14400"/>
            <a:ext cx="7660090" cy="59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14,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outdoor, road, car, transport&#10;&#10;Description automatically generated">
            <a:extLst>
              <a:ext uri="{FF2B5EF4-FFF2-40B4-BE49-F238E27FC236}">
                <a16:creationId xmlns:a16="http://schemas.microsoft.com/office/drawing/2014/main" id="{B422A443-CD36-4041-88F4-E8BF3A622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740279"/>
            <a:ext cx="3836565" cy="34848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March 31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5163D5A-17A7-8C4D-A4A0-244DBFB5E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10" y="0"/>
            <a:ext cx="1080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EDB56584-C622-054B-868B-2DB94ADFF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66817"/>
            <a:ext cx="7620000" cy="41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Neutral Chop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89916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2B5BF729-5276-9548-9ED6-FF0D3E12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83" y="1600200"/>
            <a:ext cx="8293100" cy="4724400"/>
          </a:xfrm>
          <a:prstGeom prst="rect">
            <a:avLst/>
          </a:prstGeom>
        </p:spPr>
      </p:pic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Road to Recovery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1219200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900" dirty="0"/>
              <a:t>Biden has $3 Trillion More to Spend, providing more rocket fuel for the economy, </a:t>
            </a:r>
            <a:r>
              <a:rPr lang="en-US" sz="2000" dirty="0"/>
              <a:t>sees Record </a:t>
            </a:r>
            <a:r>
              <a:rPr lang="en-US" sz="2000" b="1" dirty="0"/>
              <a:t>6% GDP Growth </a:t>
            </a:r>
            <a:r>
              <a:rPr lang="en-US" sz="2000" dirty="0"/>
              <a:t>for 2021</a:t>
            </a:r>
            <a:b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Tax Hike is Next on the Menu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Corporate tax rates are returning from 21% to 28%</a:t>
            </a: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900" dirty="0"/>
              <a:t>Fed to Hold off on Rates Hikes </a:t>
            </a:r>
            <a:r>
              <a:rPr lang="en-US" sz="1900" b="1" dirty="0"/>
              <a:t>Through 2023, Weekly Jobless Claims </a:t>
            </a:r>
            <a:r>
              <a:rPr lang="en-US" sz="1900" dirty="0"/>
              <a:t>Dive by 100,000 </a:t>
            </a: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900" dirty="0"/>
              <a:t>IRS Pushes Back </a:t>
            </a:r>
            <a:r>
              <a:rPr lang="en-US" sz="1900" b="1" dirty="0"/>
              <a:t>Tax Deadline </a:t>
            </a:r>
            <a:r>
              <a:rPr lang="en-US" sz="1900" dirty="0"/>
              <a:t>a Month, from April 15 to May 17 </a:t>
            </a: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900" dirty="0"/>
              <a:t>Fed Increases </a:t>
            </a:r>
            <a:r>
              <a:rPr lang="en-US" sz="1900" b="1" dirty="0"/>
              <a:t>Bank Reserve Requirements</a:t>
            </a:r>
            <a:r>
              <a:rPr lang="en-US" sz="1900" dirty="0"/>
              <a:t>,</a:t>
            </a:r>
            <a:br>
              <a:rPr lang="en-US" sz="1900" dirty="0"/>
            </a:br>
            <a:r>
              <a:rPr lang="en-US" sz="1900" dirty="0"/>
              <a:t> the first tightening move in years</a:t>
            </a: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Suez Canal 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blockage took a bite our of Chinese</a:t>
            </a: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European growth, stopping 10% of international trade</a:t>
            </a: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1900" b="1" i="1" dirty="0"/>
              <a:t>Chinese Industrial Production is on Fire</a:t>
            </a:r>
            <a:r>
              <a:rPr lang="en-US" sz="1900" dirty="0"/>
              <a:t>,</a:t>
            </a:r>
            <a:br>
              <a:rPr lang="en-US" sz="1900" dirty="0"/>
            </a:br>
            <a:r>
              <a:rPr lang="en-US" sz="1900" dirty="0"/>
              <a:t> up 15% YOY, showing the way for America’s</a:t>
            </a:r>
            <a:br>
              <a:rPr lang="en-US" sz="1900" dirty="0"/>
            </a:br>
            <a:r>
              <a:rPr lang="en-US" sz="1900" dirty="0"/>
              <a:t> own recovery </a:t>
            </a:r>
          </a:p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7CBF7-7F16-4741-B128-DFEFFB817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727064"/>
            <a:ext cx="5105400" cy="290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400" dirty="0">
                <a:solidFill>
                  <a:srgbClr val="FF0000"/>
                </a:solidFill>
              </a:rPr>
              <a:t> 685,000 - 18.9 million still collecting unemployment checks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Margin Call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9906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It’s going to be All About </a:t>
            </a:r>
            <a:r>
              <a:rPr lang="en-US" sz="2000" b="1" dirty="0">
                <a:solidFill>
                  <a:schemeClr val="tx1"/>
                </a:solidFill>
              </a:rPr>
              <a:t>Stock Picking </a:t>
            </a:r>
            <a:r>
              <a:rPr lang="en-US" sz="2000" dirty="0">
                <a:solidFill>
                  <a:schemeClr val="tx1"/>
                </a:solidFill>
              </a:rPr>
              <a:t>for the rest of 2021 as major indexes hit new highs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*Hedge fund blow up triggers $20 billion sales at market and $10 billion in bank losses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*Volatility Index Hits a One Year Low, down from $32 to $18 in two weeks signaling a boring market ahead 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Value Stocks are still trouncing Growth Stocks</a:t>
            </a:r>
            <a:r>
              <a:rPr lang="en-US" sz="2000" dirty="0">
                <a:solidFill>
                  <a:schemeClr val="tx1"/>
                </a:solidFill>
              </a:rPr>
              <a:t>, reversing a decade long trend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*CP Rail Buys Kansas City Southern</a:t>
            </a:r>
            <a:r>
              <a:rPr lang="en-US" sz="2000" dirty="0">
                <a:solidFill>
                  <a:schemeClr val="tx1"/>
                </a:solidFill>
              </a:rPr>
              <a:t>, for $25 billion, putting focus on transports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Blame the Ports for the </a:t>
            </a:r>
            <a:r>
              <a:rPr lang="en-US" sz="2000" b="1" dirty="0">
                <a:solidFill>
                  <a:schemeClr val="tx1"/>
                </a:solidFill>
              </a:rPr>
              <a:t>Chip Shortage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*Tech stocks are joined at the hip with bond prices, 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matching declines tic for tic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*Stick with the barbell strategy, we’ll keep rotating back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and forth all year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4E2F8-544B-B547-AE64-ACA43D689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464" y="4191001"/>
            <a:ext cx="519183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885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Got Away with 2 Shorts in a Rising Market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3/$405-$410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3/$400-$405 bear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597515" y="3025358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Held </a:t>
            </a:r>
            <a:br>
              <a:rPr lang="en-US" sz="2000" dirty="0"/>
            </a:br>
            <a:r>
              <a:rPr lang="en-US" sz="2000" dirty="0"/>
              <a:t>370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901987" y="1218268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0F88E5-E03D-5549-B18D-D851B55C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98" y="1598455"/>
            <a:ext cx="6357189" cy="48133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485706" y="3634958"/>
            <a:ext cx="7948001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3EAFF9-3BBE-F74E-AF97-9BB913D57F5D}"/>
              </a:ext>
            </a:extLst>
          </p:cNvPr>
          <p:cNvCxnSpPr>
            <a:cxnSpLocks/>
          </p:cNvCxnSpPr>
          <p:nvPr/>
        </p:nvCxnSpPr>
        <p:spPr>
          <a:xfrm flipV="1">
            <a:off x="6553200" y="1827868"/>
            <a:ext cx="3276600" cy="10677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3A9E2D-E456-4CCB-813E-4D77266C5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1"/>
            <a:ext cx="71264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summer market is early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762424-CA61-4149-9225-C0C7970A7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734" y="1032164"/>
            <a:ext cx="763106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61F7-68B4-494D-90D1-031C529F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/>
              <a:t>The Mad Hedge Traders &amp; Investors Summit Videos are Up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C744C-197B-3C4E-9C09-2905391F8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*From the March 9,10, and 11 confab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*Listen to 27 speakers opine on the best strategies, tactics, and instruments to use in these volatile markets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*Watching the videos are </a:t>
            </a:r>
            <a:r>
              <a:rPr lang="en-US" sz="2000" b="1" dirty="0"/>
              <a:t>FREE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*Start, stop, and pause at your leisure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product discounts offered last week are still valid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*Access them all by clicking here at </a:t>
            </a:r>
            <a:r>
              <a:rPr lang="en-US" sz="2000" u="sng" dirty="0">
                <a:hlinkClick r:id="rId2"/>
              </a:rPr>
              <a:t>www.madhedge.com</a:t>
            </a:r>
            <a:r>
              <a:rPr lang="en-US" sz="2000" dirty="0"/>
              <a:t> ,</a:t>
            </a:r>
            <a:br>
              <a:rPr lang="en-US" sz="2000" dirty="0"/>
            </a:br>
            <a:r>
              <a:rPr lang="en-US" sz="2000" dirty="0"/>
              <a:t> click on CURRENT SUMMIT REPLAYS in the upper</a:t>
            </a:r>
            <a:br>
              <a:rPr lang="en-US" sz="2000" dirty="0"/>
            </a:br>
            <a:r>
              <a:rPr lang="en-US" sz="2000" dirty="0"/>
              <a:t> right-hand corner, and then choose the speaker of your choice.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person wearing a hat and glasses&#10;&#10;Description automatically generated with medium confidence">
            <a:extLst>
              <a:ext uri="{FF2B5EF4-FFF2-40B4-BE49-F238E27FC236}">
                <a16:creationId xmlns:a16="http://schemas.microsoft.com/office/drawing/2014/main" id="{102D738E-9CD1-5943-9C52-A33EB67A8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037599"/>
            <a:ext cx="27224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05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2EEE638-E021-4CD8-8B0D-14BE54C8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471955" cy="57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BD09BE-EF58-4EB9-AFEA-F244CDA45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4877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F138DB-FBCB-40DC-9C7E-27E21FCBC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0"/>
            <a:ext cx="7168834" cy="54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/>
              <a:t>NASDAQ (QQQ) </a:t>
            </a:r>
            <a:r>
              <a:rPr lang="en-US" sz="2400" dirty="0"/>
              <a:t>–</a:t>
            </a:r>
            <a:br>
              <a:rPr lang="en-US" sz="2400" dirty="0"/>
            </a:br>
            <a:r>
              <a:rPr lang="en-US" sz="1800" dirty="0"/>
              <a:t> long (QQQ) 4/$330-</a:t>
            </a:r>
            <a:r>
              <a:rPr lang="en-US" sz="1800"/>
              <a:t>$335 </a:t>
            </a:r>
            <a:r>
              <a:rPr lang="en-US" sz="1800" dirty="0"/>
              <a:t>put spread </a:t>
            </a:r>
            <a:br>
              <a:rPr lang="en-US" sz="2400" dirty="0"/>
            </a:br>
            <a:r>
              <a:rPr lang="en-US" sz="1800" dirty="0"/>
              <a:t> long (QQQ) 3</a:t>
            </a:r>
            <a:r>
              <a:rPr lang="en-US" sz="1800"/>
              <a:t>/$340-$345 </a:t>
            </a:r>
            <a:r>
              <a:rPr lang="en-US" sz="1800" dirty="0"/>
              <a:t>put spread-expires in 2 days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1C495-2C40-4193-B045-D523E117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1" y="1484174"/>
            <a:ext cx="7010400" cy="53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2579E17-F29C-48AC-A3A9-DECD3898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73" y="1310422"/>
            <a:ext cx="7239000" cy="554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896B63D-B0FB-4050-896E-79A30B289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43605"/>
            <a:ext cx="6569009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47B0DFD-31A2-4935-86DF-A558E8A21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828364"/>
            <a:ext cx="656138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2AB14FC-BC56-4B78-AC53-C06AC2019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600200"/>
            <a:ext cx="689887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7AAE69-5523-4579-87EF-36E62C9FF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6334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2192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+18.61%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+42.10%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+9.9%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+464.65%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41.30%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270%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4928CA4-8A99-496C-BAE2-53B99D99C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374401" cy="57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C1743DB-D361-49DA-8D1E-BF56AFC0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868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1800" b="1" i="1" dirty="0"/>
              <a:t>Another Tesla $3,000 Target</a:t>
            </a:r>
            <a:r>
              <a:rPr lang="en-US" sz="1800" dirty="0"/>
              <a:t> was issued by Ark’s Cathy Wood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2X 4/$450-$500 call spread – expires in 12 days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B2D75D7-96DD-4977-8EAE-5F01AD4D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85" y="1986880"/>
            <a:ext cx="6336315" cy="485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115B50E-F6AD-451C-A481-31BDBE27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54505"/>
            <a:ext cx="7315200" cy="56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5B5BE2-555B-40B0-A79C-235A91C0D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36564" cy="56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F85DA3B-F948-4E49-8608-5C6ED3834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38352"/>
            <a:ext cx="7086600" cy="541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701FB3-7302-4469-B3CC-90BFAFB9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1"/>
            <a:ext cx="710397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827AE98-4E15-48D6-AFA9-BDE1C5D9D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420090"/>
            <a:ext cx="7108799" cy="54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positive deliveries in 14 months, new orders from (UAL) and (ALK)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BBEA039-AD0A-4BA2-9D48-6B6E9F1B2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2208883"/>
            <a:ext cx="6019800" cy="461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50% long Invested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+46.77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10A7CC-20A6-2943-87DE-F36CE935C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683431"/>
              </p:ext>
            </p:extLst>
          </p:nvPr>
        </p:nvGraphicFramePr>
        <p:xfrm>
          <a:off x="1147074" y="1752600"/>
          <a:ext cx="5161651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814845">
                  <a:extLst>
                    <a:ext uri="{9D8B030D-6E8A-4147-A177-3AD203B41FA5}">
                      <a16:colId xmlns:a16="http://schemas.microsoft.com/office/drawing/2014/main" val="3194505443"/>
                    </a:ext>
                  </a:extLst>
                </a:gridCol>
                <a:gridCol w="1346806">
                  <a:extLst>
                    <a:ext uri="{9D8B030D-6E8A-4147-A177-3AD203B41FA5}">
                      <a16:colId xmlns:a16="http://schemas.microsoft.com/office/drawing/2014/main" val="1059181971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405004288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5519265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172193912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97288316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407358928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(TSLA) 4/$450-$500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02234638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(TLT) 4/$142-$145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403089218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66986659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1507531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Worse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328698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47260512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(TLT) 4/$127-$130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29749991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425788747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No Current Positions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64148728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158939718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067024679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ADCD1250-4E99-0648-A215-3BE6B8472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499" y="3338436"/>
            <a:ext cx="2819053" cy="25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B7EFB11-3C71-4C89-9305-E2F337AF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1"/>
            <a:ext cx="7094554" cy="54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06167BD-A7FD-443A-99BD-FEBCF765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026" y="1524001"/>
            <a:ext cx="693177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Disney Plus Streaming top 100 million subscribers in 15 months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3/$170-$180 call spread-expires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688C8E-B487-4E71-839B-B71F15D46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25557"/>
            <a:ext cx="7010400" cy="543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BE7D712-A21F-4E4F-AA35-7E6DBFA7C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24758"/>
            <a:ext cx="7467600" cy="57263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4B191B7-0365-4D0A-933A-D7E172ACD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70990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3F8907-22D8-4034-BC2E-845EFA351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703653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0DF7DF-8DE1-45AB-9C06-728C9B25E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1"/>
            <a:ext cx="691325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F342307-483C-4183-9DD8-07EB6857D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1"/>
            <a:ext cx="7248933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ABFD17E-B810-4619-88D9-3978491B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517092" cy="57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956965F-F344-4B3C-A203-5BFC66D33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009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3B477DB-C0A3-4043-9AC8-3E5A44AB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06" y="533400"/>
            <a:ext cx="9551894" cy="60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718390E-75D1-493B-869E-8D040CE0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1"/>
            <a:ext cx="7648098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49A4665-2337-4171-9E8C-7120A447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41270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F569EF-7993-428F-A9C9-F021A7D2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43181" cy="57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D753637-3490-44F8-9980-7689CEFA9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6317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59DF523-8333-437D-A31C-19503876A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1"/>
            <a:ext cx="71273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4BDEE9F-23AF-43C1-A78C-21966DA1C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47801"/>
            <a:ext cx="704717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Rates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15AA47-5C3D-4A73-B53A-CB564E315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57618"/>
            <a:ext cx="6400800" cy="49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4075174-73E3-4CE7-BE9D-88F03E9B3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1452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B21E3CD-8865-442A-99D1-69851295F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0"/>
            <a:ext cx="703326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FF1218B-9A01-4732-9679-EED7E540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54" y="1474950"/>
            <a:ext cx="6992246" cy="53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DC17074-7DF0-E34A-989E-5572E3298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60347"/>
            <a:ext cx="10244233" cy="61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C4CB3FE-08CE-4F17-A200-8D4F43A9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0"/>
            <a:ext cx="6930836" cy="532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730C335-E4EF-435A-8CF2-83529ED1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7042151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25A232-71E5-48E1-95B3-0948A9229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49446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spread-expires in 2 days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5D53182-6D42-49BC-AE30-FBB489930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118" y="1219200"/>
            <a:ext cx="73875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4033A3-E853-4AC7-9AA1-F839F3224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25" y="942109"/>
            <a:ext cx="7759949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371856-2343-4D12-BFF2-079B12461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639069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12ADFE-482E-4A15-A950-B59CDF45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28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/>
              <a:t>Ten Year Bond Yields Soar to a </a:t>
            </a:r>
            <a:r>
              <a:rPr lang="en-US" sz="2000" b="1" dirty="0"/>
              <a:t>1.76%, </a:t>
            </a:r>
            <a:r>
              <a:rPr lang="en-US" sz="2000" dirty="0"/>
              <a:t>setting financial stocks on fire and demolishing tech.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*Keep a death grip on those bond shorts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*Biden’s $3 trillion spending increase plan throws more fat on the fire</a:t>
            </a:r>
            <a:br>
              <a:rPr lang="en-US" dirty="0"/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$120 billion in monthly bond buying remains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*Buy (JPM), (BAC), (C), (MS), and (GS) on dips.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Yield Spike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B2E0A-3F0B-D64B-B6EC-460852EEF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340974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3632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/>
            </a:br>
            <a:r>
              <a:rPr lang="en-US" sz="1800" dirty="0"/>
              <a:t>2X </a:t>
            </a:r>
            <a:r>
              <a:rPr lang="en-US" sz="1800" dirty="0">
                <a:solidFill>
                  <a:schemeClr val="tx1"/>
                </a:solidFill>
              </a:rPr>
              <a:t>long 4/$142-$145 put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2/$146-$149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3/$147-$150 put spread, took profits on long 2/$158-$161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2/$159-$162 put spread, took profits on long 2/$162-$165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56ADD62-E8B6-4890-A2DB-A18F94F2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065" y="2032208"/>
            <a:ext cx="6343936" cy="482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1.63%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1EDFCE5-C1C0-4F03-BFC8-2C66A5AF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1"/>
            <a:ext cx="771134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are still the driver, with the ten-year yield hitting 1.76% going to a 2.00% top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bond reversal will trigger a big tech rally and a bank selloff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now, all about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economic recovery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“RISK ON”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*Commodity boom continues, with industrial metals hitting new highs, dragging oil upward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has become the best risk indicator in the market,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topping a new high of $61,000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VIX at $18 means that stock moves will be limited in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near future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*Historically interest rates are still extremely low and will be until</a:t>
            </a:r>
            <a:b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3.0% ten-year yield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3.33%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825953E-DCC1-4D4E-AC56-D26E03DBB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8307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8BDA5B-4378-4077-BC0B-D61E32A53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520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AF10A64-B0C5-470F-90D9-7F56EBBD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4400"/>
            <a:ext cx="7599713" cy="59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0.83%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5AE27A5-9998-4600-BB53-D6BCED976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9201"/>
            <a:ext cx="73013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The Hit Continues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 Dollar Hits </a:t>
            </a:r>
            <a:r>
              <a:rPr lang="en-US" sz="2000" b="1" dirty="0">
                <a:solidFill>
                  <a:schemeClr val="tx1"/>
                </a:solidFill>
              </a:rPr>
              <a:t>Four Month High, </a:t>
            </a:r>
            <a:r>
              <a:rPr lang="en-US" sz="2000" dirty="0">
                <a:solidFill>
                  <a:schemeClr val="tx1"/>
                </a:solidFill>
              </a:rPr>
              <a:t>with a major assist from rising US bond interest rates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*Currencies thrown  for a loop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*Watch bond interest rates. When they peak, the buck is toast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Australian Dollars holds on to major gains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hits new high at $61,000, then plunges again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9154A-CBEA-DA40-BC25-422AF1F00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540" y="3886200"/>
            <a:ext cx="5209410" cy="24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728F79-5519-4043-BF3C-E7A74E310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90601"/>
            <a:ext cx="760358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EC8E1D-D6DC-40DD-9ABE-3E68F6C66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71769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054036-6C1A-4775-A194-EA686DF8B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1"/>
            <a:ext cx="770461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B0080E-DFC6-4821-8585-ECCECC766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2924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D122B7-4575-4679-880E-D77F258E8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066800"/>
            <a:ext cx="7420167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Light at the End of the Tunnel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*Massive distribution effort is accelerating, reaching 3.5 million vaccinations on Friday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*Non-mask states are seeing a rise in cases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Americans to gain vaccine access by April 15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schools to open by August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In a year, everyone with either be vaccinated,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have had the disease or be dead.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*At least 50 variants now in circulation, the race is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to inoculate before the more fatal ones spread. Look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for an annual booster shot by September with new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variants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30.2 million, </a:t>
            </a:r>
            <a:r>
              <a:rPr lang="en-US" sz="1800" b="1" dirty="0">
                <a:solidFill>
                  <a:schemeClr val="tx1"/>
                </a:solidFill>
              </a:rPr>
              <a:t>deaths topping 550,000 </a:t>
            </a:r>
            <a:r>
              <a:rPr lang="en-US" sz="1800" dirty="0">
                <a:solidFill>
                  <a:schemeClr val="tx1"/>
                </a:solidFill>
              </a:rPr>
              <a:t>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have plunged from 4,500 a day to under 1,000 a day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235" y="3581400"/>
            <a:ext cx="5373765" cy="30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95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E02B2F8-F0BF-49DB-989E-DAAE5CC3E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53872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Losing Momentum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9B361B4-44E1-7343-B620-66DB226A5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77" y="914400"/>
            <a:ext cx="10123245" cy="57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Rolling over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990600" y="1143000"/>
            <a:ext cx="9853375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/>
              <a:t>Oil Dives 15%,</a:t>
            </a:r>
            <a:r>
              <a:rPr lang="en-US" sz="2000" dirty="0"/>
              <a:t> on fears of an imminent Saudi production increase and a worsening Covid-19 outlook in Europe 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*Only the Suez Canal disaster is preventing a faster fall, choking off supply to Europe and creating a recessionary 10% drop in international trade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*High prices are bringing a flood of new supply to the point where it will hurt prices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it’s the new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*From here oil is the next big </a:t>
            </a:r>
            <a:r>
              <a:rPr lang="en-US" sz="2000" b="1" dirty="0">
                <a:solidFill>
                  <a:schemeClr val="tx1"/>
                </a:solidFill>
              </a:rPr>
              <a:t>short play,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look at two year put LEAPS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EBF01-8BC8-C243-9980-7B725F30E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617" y="4229100"/>
            <a:ext cx="406235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77DA9C-9834-4F6E-B4D5-99FB87BBB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5488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E1F47C-B6B3-484A-8D3D-5907C24D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71823" cy="57773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1773D09-0A9D-40AF-9735-D871BC491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34692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A8984B3-BA77-44C1-B109-4FD118732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838201"/>
            <a:ext cx="785588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A4CCB16-8273-488D-BC46-C4C4E63F4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838201"/>
            <a:ext cx="7855885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Stalled at a Bottom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*Sharply rising interest rates remain a threat to precious metals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*No one believes we have come close to peaking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*Gold has turned into the worst trade of 2021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*Is struggling to make a new bottom around here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*It has turned into a bond long and and Bitcoin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short and I don’t want either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*Silver is the better play here on solar and EV demand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FA94C-24DC-3C44-ADD0-8553CE7C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14" y="3429000"/>
            <a:ext cx="4836186" cy="32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50F959F-6BA2-4D02-9934-375DE465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927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2EAD5C1F-FD0D-8D4F-8CA3-BF565276B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0100"/>
            <a:ext cx="9733828" cy="52578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8143514" y="3200400"/>
            <a:ext cx="1229086" cy="2362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C9883A0F-806F-5245-AB06-060684EA2C5D}"/>
              </a:ext>
            </a:extLst>
          </p:cNvPr>
          <p:cNvSpPr/>
          <p:nvPr/>
        </p:nvSpPr>
        <p:spPr>
          <a:xfrm>
            <a:off x="9980756" y="3906676"/>
            <a:ext cx="1601644" cy="131432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Cause</a:t>
            </a:r>
            <a:br>
              <a:rPr lang="en-US" sz="2000" dirty="0"/>
            </a:br>
            <a:r>
              <a:rPr lang="en-US" sz="2000" dirty="0"/>
              <a:t>for Worry</a:t>
            </a:r>
          </a:p>
        </p:txBody>
      </p:sp>
    </p:spTree>
    <p:extLst>
      <p:ext uri="{BB962C8B-B14F-4D97-AF65-F5344CB8AC3E}">
        <p14:creationId xmlns:p14="http://schemas.microsoft.com/office/powerpoint/2010/main" val="41748622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F2CC7D-525E-42C0-B502-4FFB802C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4756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8E60233-F123-4DD4-8302-5FDFB59A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066800"/>
            <a:ext cx="754610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47AE40-0637-4DB5-BE4B-4731F999D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1"/>
            <a:ext cx="75663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76F9856-4B3E-4DC5-BA53-1DA3E782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522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91009E-5670-4518-A992-D9B4C20A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70710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9E2AEC-4B5F-42E8-BF4A-768A1B200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76672"/>
            <a:ext cx="7620000" cy="588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66BF645-8A96-4CCE-89E3-50C00A12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70599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3F8850E-3431-411A-8BB8-60C909FDF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5" y="1719061"/>
            <a:ext cx="6724936" cy="51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Negative Data Deluge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106424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/>
              <a:t> Existing Home Sales Crash</a:t>
            </a:r>
            <a:r>
              <a:rPr lang="en-US" sz="2000" dirty="0"/>
              <a:t>, in February, down 6.6%. 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/>
              <a:t>New Housing Starts </a:t>
            </a:r>
            <a:r>
              <a:rPr lang="en-US" sz="2000" dirty="0"/>
              <a:t>Collapse, from an expected +2.5% to -10.3%, as high lumber, land, labor, and interest rates take their toll 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New Home Sales </a:t>
            </a:r>
            <a:r>
              <a:rPr lang="en-US" sz="2000" dirty="0"/>
              <a:t>Dive, off 18.2% in February 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Mortgage Rates </a:t>
            </a:r>
            <a:r>
              <a:rPr lang="en-US" sz="2000" dirty="0">
                <a:solidFill>
                  <a:schemeClr val="tx1"/>
                </a:solidFill>
              </a:rPr>
              <a:t>Rise 50 Basis Points This Year,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from 2.76% to 3.36%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>
                <a:solidFill>
                  <a:schemeClr val="tx1"/>
                </a:solidFill>
              </a:rPr>
              <a:t>Closing costs </a:t>
            </a:r>
            <a:r>
              <a:rPr lang="en-US" sz="2000" dirty="0">
                <a:solidFill>
                  <a:schemeClr val="tx1"/>
                </a:solidFill>
              </a:rPr>
              <a:t>are soaring, doubling in the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hottest markets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Homebuilder Sentiment </a:t>
            </a:r>
            <a:r>
              <a:rPr lang="en-US" sz="2000" dirty="0">
                <a:solidFill>
                  <a:schemeClr val="tx1"/>
                </a:solidFill>
              </a:rPr>
              <a:t>Drops, 2 points to $82 </a:t>
            </a: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are still exploding to the upside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10.4%</a:t>
            </a:r>
            <a:r>
              <a:rPr lang="en-US" sz="2000" dirty="0">
                <a:solidFill>
                  <a:schemeClr val="tx1"/>
                </a:solidFill>
              </a:rPr>
              <a:t> in December,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the one-month biggest spike in history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ACA08-045C-9346-8D6F-53AD6B8C7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470" y="3200400"/>
            <a:ext cx="5089879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Phoenix (14.4%), Seattle (13.6%), and San Diego (13.0%)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35978</TotalTime>
  <Words>4167</Words>
  <Application>Microsoft Macintosh PowerPoint</Application>
  <PresentationFormat>Widescreen</PresentationFormat>
  <Paragraphs>163</Paragraphs>
  <Slides>104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0" baseType="lpstr">
      <vt:lpstr>Arial</vt:lpstr>
      <vt:lpstr>Calibri</vt:lpstr>
      <vt:lpstr>Helvetica</vt:lpstr>
      <vt:lpstr>Helvetica Neue</vt:lpstr>
      <vt:lpstr>Times New Roman</vt:lpstr>
      <vt:lpstr>Office Theme</vt:lpstr>
      <vt:lpstr> The Mad Hedge Fund Trader “New Highs”   </vt:lpstr>
      <vt:lpstr>The Mad Hedge Traders &amp; Investors Summit Videos are Up</vt:lpstr>
      <vt:lpstr>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Light at the End of the Tunnel</vt:lpstr>
      <vt:lpstr>PowerPoint Presentation</vt:lpstr>
      <vt:lpstr>January 20 Infection Rate</vt:lpstr>
      <vt:lpstr>March 31 Infection Rate</vt:lpstr>
      <vt:lpstr>The Mad Hedge Profit Predictor Market Timing Index-Bottom of Range-at a “BUY” An artificial intelligence driven algorithm that analyzes 30 different economic, technical, and momentum driven indicators </vt:lpstr>
      <vt:lpstr> The Mad Hedge Profit Predictor Neutral Chop </vt:lpstr>
      <vt:lpstr>The Global Economy – Road to Recovery</vt:lpstr>
      <vt:lpstr> Weekly Jobless Claims – Flatlining at record highs  685,000 - 18.9 million still collecting unemployment checks </vt:lpstr>
      <vt:lpstr> Stocks – Margin Call </vt:lpstr>
      <vt:lpstr>     S&amp;P 500 – Got Away with 2 Shorts in a Rising Market took profits on long 3/$405-$410 bear put spread took profits on long 3/$400-$405 bear put spread         </vt:lpstr>
      <vt:lpstr> ProShares Ultra Short S&amp;P 500 (SDS)-  a Great Hedge for long stocks and bonds Long 2X position has a hedge against longs and bond shorts</vt:lpstr>
      <vt:lpstr>(VIX) – Dying a Slow Death The summer market is early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 long (QQQ) 3/$340-$345 put spread-expires in 2 days  covered long (QQQ) $325-$330 put spread </vt:lpstr>
      <vt:lpstr>The Barbell Portfolio</vt:lpstr>
      <vt:lpstr>   Microsoft (MSFT)- Earnings beat- Looking for Another Entry Point stop loss on long 12/$170-$180 call spread  took profits on long 12/$135-$138 call spread      </vt:lpstr>
      <vt:lpstr>   Facebook (FB)-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270% in 9 Months        </vt:lpstr>
      <vt:lpstr>      PayPal (PYPL)-Fintech Rules took profits on long 4/$90-$95 call spread      </vt:lpstr>
      <vt:lpstr>      Tesla (TSLA)-Another Tesla $3,000 Target was issued by Ark’s Cathy Wood long 2X 4/$450-$500 call spread – expires in 12 days 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- The 737 MAX Flies Again! First positive deliveries in 14 months, new orders from (UAL) and (ALK) long 3/$146-$149 call spread took profits on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Disney Plus Streaming top 100 million subscribers in 15 months long 3/$170-$180 call spread-expires in 2 days     </vt:lpstr>
      <vt:lpstr>Industrials Sector SPDR (XLI)- (GE), (MMM), (UNP), (UTX), (BA), (HON)</vt:lpstr>
      <vt:lpstr>  US Steel (X) – Commodity Boom   </vt:lpstr>
      <vt:lpstr>  Union Pacific RR (UNP)- More stuff to ship near record earnings announced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</vt:lpstr>
      <vt:lpstr>Goldman Sachs (GS) –  took profits on long 2/$240-$260 call spread</vt:lpstr>
      <vt:lpstr>Morgan Stanley (MS) – Blowout Earnings took profits on long 2/$55-$60 call spread</vt:lpstr>
      <vt:lpstr> JP Morgan Chase (JPM)-Rising Rates long 2/$135-$140 call spread took profits on long 2/$110-$115 call spread took profits on long 12/$100-$105 bull call spread took profits on long 11/$85-$90 bull call spread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took profits on long 9/$180-$185 bull call spread</vt:lpstr>
      <vt:lpstr>Consumer Discretionary SPDR (XLY) (DIS), (AMZN), (HD), (CMCSA), (MCD), (SBUX) </vt:lpstr>
      <vt:lpstr>Berkshire Hathaway (BRKB)- Natural Barbell long 3/$230-$240 call spread-expires in 2 days</vt:lpstr>
      <vt:lpstr>Europe Hedged Equity (HEDJ)- </vt:lpstr>
      <vt:lpstr>Japan (DXJ)- </vt:lpstr>
      <vt:lpstr> Emerging Markets (EEM) - Pro trade, Weak Dollar, long recovery Play</vt:lpstr>
      <vt:lpstr>Bonds – Yield Spike</vt:lpstr>
      <vt:lpstr>           Treasury ETF (TLT) – Huge Short Play 2X long 4/$142-$145 put spread took profits on long 2/$146-$149 put spread took profits on long 3/$147-$150 put spread, took profits on long 2/$158-$161 put spread,  took profits on long 2/$159-$162 put spread, took profits on long 2/$162-$165 put spread              </vt:lpstr>
      <vt:lpstr> Ten Year Treasury Yield ($TNX) – 1.63%  </vt:lpstr>
      <vt:lpstr> Junk Bonds (HYG) 3.33% Yield to Maturity  </vt:lpstr>
      <vt:lpstr>2X Short Treasuries (TBT)-Another run at highs</vt:lpstr>
      <vt:lpstr>Emerging Market Debt (ELD) 4.27% Yield- </vt:lpstr>
      <vt:lpstr>Municipal Bonds (MUB) – 0.83%   Mix of AAA, AA, and A rated bonds </vt:lpstr>
      <vt:lpstr>Foreign Currencies – The Hit Continues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Losing Momentum  </vt:lpstr>
      <vt:lpstr>Energy – Rolling over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Stalled at a Bottom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(COPX)-Finally a break  </vt:lpstr>
      <vt:lpstr> Freeport McMoRan (FCX)-World’s Largest Copper Producer took profits on long 4/$10-$11 call spread took profits on short 4/$114 calls </vt:lpstr>
      <vt:lpstr>Real Estate – Negative Data Deluge</vt:lpstr>
      <vt:lpstr>November Corelogic S&amp;P Case Shiller Home Price Index Phoenix (14.4%), Seattle (13.6%), and San Diego (13.0%)  </vt:lpstr>
      <vt:lpstr>Simon Property Group (SPG)- Mall REIT A Huge Vaccine Play</vt:lpstr>
      <vt:lpstr>Crown Castle International (CCI) – 3.42%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April 14,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7626</cp:revision>
  <cp:lastPrinted>2017-08-31T13:43:13Z</cp:lastPrinted>
  <dcterms:created xsi:type="dcterms:W3CDTF">2015-02-05T17:12:57Z</dcterms:created>
  <dcterms:modified xsi:type="dcterms:W3CDTF">2021-03-31T15:30:49Z</dcterms:modified>
</cp:coreProperties>
</file>