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9"/>
  </p:notesMasterIdLst>
  <p:sldIdLst>
    <p:sldId id="256" r:id="rId2"/>
    <p:sldId id="888" r:id="rId3"/>
    <p:sldId id="605" r:id="rId4"/>
    <p:sldId id="997" r:id="rId5"/>
    <p:sldId id="664" r:id="rId6"/>
    <p:sldId id="824" r:id="rId7"/>
    <p:sldId id="1117" r:id="rId8"/>
    <p:sldId id="1118" r:id="rId9"/>
    <p:sldId id="1106" r:id="rId10"/>
    <p:sldId id="1107" r:id="rId11"/>
    <p:sldId id="1108" r:id="rId12"/>
    <p:sldId id="1109" r:id="rId13"/>
    <p:sldId id="1110" r:id="rId14"/>
    <p:sldId id="1076" r:id="rId15"/>
    <p:sldId id="695" r:id="rId16"/>
    <p:sldId id="755" r:id="rId17"/>
    <p:sldId id="1111" r:id="rId18"/>
    <p:sldId id="898" r:id="rId19"/>
    <p:sldId id="1112" r:id="rId20"/>
    <p:sldId id="1113" r:id="rId21"/>
    <p:sldId id="1033" r:id="rId22"/>
    <p:sldId id="1073" r:id="rId23"/>
    <p:sldId id="1074" r:id="rId24"/>
    <p:sldId id="1026" r:id="rId25"/>
    <p:sldId id="570" r:id="rId26"/>
    <p:sldId id="280" r:id="rId27"/>
    <p:sldId id="1057" r:id="rId28"/>
    <p:sldId id="563" r:id="rId29"/>
    <p:sldId id="835" r:id="rId30"/>
    <p:sldId id="613" r:id="rId31"/>
    <p:sldId id="831" r:id="rId32"/>
    <p:sldId id="811" r:id="rId33"/>
    <p:sldId id="1025" r:id="rId34"/>
    <p:sldId id="891" r:id="rId35"/>
    <p:sldId id="1047" r:id="rId36"/>
    <p:sldId id="814" r:id="rId37"/>
    <p:sldId id="1072" r:id="rId38"/>
    <p:sldId id="764" r:id="rId39"/>
    <p:sldId id="765" r:id="rId40"/>
    <p:sldId id="1071" r:id="rId41"/>
    <p:sldId id="1070" r:id="rId42"/>
    <p:sldId id="840" r:id="rId43"/>
    <p:sldId id="1068" r:id="rId44"/>
    <p:sldId id="1069" r:id="rId45"/>
    <p:sldId id="893" r:id="rId46"/>
    <p:sldId id="289" r:id="rId47"/>
    <p:sldId id="730" r:id="rId48"/>
    <p:sldId id="1054" r:id="rId49"/>
    <p:sldId id="994" r:id="rId50"/>
    <p:sldId id="996" r:id="rId51"/>
    <p:sldId id="830" r:id="rId52"/>
    <p:sldId id="481" r:id="rId53"/>
    <p:sldId id="290" r:id="rId54"/>
    <p:sldId id="1008" r:id="rId55"/>
    <p:sldId id="1038" r:id="rId56"/>
    <p:sldId id="1009" r:id="rId57"/>
    <p:sldId id="669" r:id="rId58"/>
    <p:sldId id="1079" r:id="rId59"/>
    <p:sldId id="1043" r:id="rId60"/>
    <p:sldId id="1081" r:id="rId61"/>
    <p:sldId id="1083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114" r:id="rId71"/>
    <p:sldId id="654" r:id="rId72"/>
    <p:sldId id="659" r:id="rId73"/>
    <p:sldId id="655" r:id="rId74"/>
    <p:sldId id="656" r:id="rId75"/>
    <p:sldId id="657" r:id="rId76"/>
    <p:sldId id="658" r:id="rId77"/>
    <p:sldId id="1115" r:id="rId78"/>
    <p:sldId id="533" r:id="rId79"/>
    <p:sldId id="756" r:id="rId80"/>
    <p:sldId id="1001" r:id="rId81"/>
    <p:sldId id="786" r:id="rId82"/>
    <p:sldId id="546" r:id="rId83"/>
    <p:sldId id="536" r:id="rId84"/>
    <p:sldId id="777" r:id="rId85"/>
    <p:sldId id="1116" r:id="rId86"/>
    <p:sldId id="388" r:id="rId87"/>
    <p:sldId id="312" r:id="rId88"/>
    <p:sldId id="380" r:id="rId89"/>
    <p:sldId id="747" r:id="rId90"/>
    <p:sldId id="313" r:id="rId91"/>
    <p:sldId id="972" r:id="rId92"/>
    <p:sldId id="907" r:id="rId93"/>
    <p:sldId id="650" r:id="rId94"/>
    <p:sldId id="729" r:id="rId95"/>
    <p:sldId id="737" r:id="rId96"/>
    <p:sldId id="998" r:id="rId97"/>
    <p:sldId id="999" r:id="rId98"/>
    <p:sldId id="1000" r:id="rId99"/>
    <p:sldId id="904" r:id="rId100"/>
    <p:sldId id="905" r:id="rId101"/>
    <p:sldId id="754" r:id="rId102"/>
    <p:sldId id="332" r:id="rId103"/>
    <p:sldId id="586" r:id="rId104"/>
    <p:sldId id="1005" r:id="rId105"/>
    <p:sldId id="1006" r:id="rId106"/>
    <p:sldId id="492" r:id="rId107"/>
    <p:sldId id="335" r:id="rId108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23" autoAdjust="0"/>
    <p:restoredTop sz="94829"/>
  </p:normalViewPr>
  <p:slideViewPr>
    <p:cSldViewPr>
      <p:cViewPr varScale="1">
        <p:scale>
          <a:sx n="192" d="100"/>
          <a:sy n="192" d="100"/>
        </p:scale>
        <p:origin x="544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85188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623016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“Melt Up”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April 14,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3D4CB-8270-284B-9CC1-19D9D14EF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191985"/>
            <a:ext cx="6705600" cy="367211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DD42EF73-CB73-4748-9C90-70949BB394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285522"/>
            <a:ext cx="10210800" cy="558187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C0B85-2BF0-8B4A-B0F7-377F785ACDB6}"/>
              </a:ext>
            </a:extLst>
          </p:cNvPr>
          <p:cNvCxnSpPr>
            <a:cxnSpLocks/>
          </p:cNvCxnSpPr>
          <p:nvPr/>
        </p:nvCxnSpPr>
        <p:spPr>
          <a:xfrm>
            <a:off x="9525000" y="2895600"/>
            <a:ext cx="1828800" cy="2325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D0FA175-AA45-4E68-BF81-876879CC9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442" y="1779814"/>
            <a:ext cx="6653115" cy="50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More of the Same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09600" y="1106424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b="1" dirty="0"/>
            </a:br>
            <a:r>
              <a:rPr lang="en-US" sz="2000" b="1" dirty="0"/>
              <a:t>*Pending Home Sales </a:t>
            </a:r>
            <a:r>
              <a:rPr lang="en-US" sz="2000" dirty="0"/>
              <a:t>Dove 10.6%, in February on an historic lack of supply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*Zillow expects home listing to increase as the pandemic winds down, alleviating the worst shortage in history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*In the meantime, the flight from the cities to larger homes continues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*Greatly digitized economy is driving first time home buyers</a:t>
            </a:r>
            <a:br>
              <a:rPr lang="en-US" sz="2000" dirty="0"/>
            </a:br>
            <a:r>
              <a:rPr lang="en-US" sz="2000" dirty="0"/>
              <a:t> to much cheaper Midwest, like Kalamazoo, Rapid City,</a:t>
            </a:r>
            <a:br>
              <a:rPr lang="en-US" sz="2000" dirty="0"/>
            </a:br>
            <a:r>
              <a:rPr lang="en-US" sz="2000" dirty="0"/>
              <a:t>Iowa City, and Savanah</a:t>
            </a: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</a:rPr>
              <a:t>*Housing prices are still exploding to the upside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with </a:t>
            </a:r>
            <a:r>
              <a:rPr lang="en-US" sz="2000" b="1" i="1" dirty="0">
                <a:solidFill>
                  <a:schemeClr val="tx1"/>
                </a:solidFill>
              </a:rPr>
              <a:t>S&amp;P Case Shiller Rose 11.4%</a:t>
            </a:r>
            <a:r>
              <a:rPr lang="en-US" sz="2000" dirty="0">
                <a:solidFill>
                  <a:schemeClr val="tx1"/>
                </a:solidFill>
              </a:rPr>
              <a:t> in January,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the one-month biggest spike in history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7EC81-13E5-AE47-A225-6BED9158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329" y="3733800"/>
            <a:ext cx="4283113" cy="28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/>
              <a:t>Phoenix (15.8%), Seattle (14.3%), and San Diego (14.2%)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C7B44B33-1C7B-354F-8722-45496D674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0528"/>
            <a:ext cx="12192000" cy="504027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Simon Property Group (SPG)- Mall REIT</a:t>
            </a:r>
            <a:br>
              <a:rPr lang="en-US" sz="2000" dirty="0"/>
            </a:br>
            <a:r>
              <a:rPr lang="en-US" sz="2000" dirty="0"/>
              <a:t>A Huge Vaccine Play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B313F72-B90B-42B3-9A72-D6B805CBA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359707"/>
            <a:ext cx="7239000" cy="549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3.42%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BFC2E3D-4053-45FB-B1D3-1832601EB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143000"/>
            <a:ext cx="742084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A4A2EB1-B9DE-41AD-B99E-6F002974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90600"/>
            <a:ext cx="7610729" cy="58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April 28,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icture containing text, orange, sign&#10;&#10;Description automatically generated">
            <a:extLst>
              <a:ext uri="{FF2B5EF4-FFF2-40B4-BE49-F238E27FC236}">
                <a16:creationId xmlns:a16="http://schemas.microsoft.com/office/drawing/2014/main" id="{288F772D-02EF-284F-A517-8BCD96CD6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81950" y="1466850"/>
            <a:ext cx="4419600" cy="3314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April 13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41459B-6103-6040-8443-63E6CDD31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17637"/>
            <a:ext cx="103632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2000" dirty="0"/>
              <a:t>A Face Ripping Rally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*More money has poured into stocks over the past five months, some $567 billion, than the previous 12 years, and the best is yet to come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*Tech comes Back from the dead, ending an eight-month correction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*Bond rally and falling interest rates bring a tech rally that could last to yearend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1900" dirty="0"/>
              <a:t>Cashing is Still Pouring off the Sidelines, </a:t>
            </a:r>
            <a:br>
              <a:rPr lang="en-US" sz="1900" dirty="0">
                <a:solidFill>
                  <a:srgbClr val="FF0000"/>
                </a:solidFill>
              </a:rPr>
            </a:br>
            <a:br>
              <a:rPr lang="en-US" sz="1900" dirty="0">
                <a:solidFill>
                  <a:srgbClr val="FF0000"/>
                </a:solidFill>
              </a:rPr>
            </a:br>
            <a:r>
              <a:rPr lang="en-US" sz="1900" dirty="0">
                <a:solidFill>
                  <a:schemeClr val="tx1"/>
                </a:solidFill>
              </a:rPr>
              <a:t>*The $1.9 trillion rescue package could be the turbocharger for hyper growth and greater gains and a $2.3 trillion infrastructure deal could keep stocks running for years</a:t>
            </a:r>
            <a:br>
              <a:rPr lang="en-US" sz="1900" dirty="0">
                <a:solidFill>
                  <a:srgbClr val="FF0000"/>
                </a:solidFill>
                <a:latin typeface="+mj-lt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*At least another 20% in gains left for 2021,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 (SPX) 4,800 here we come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*Stick with the barbell strategy, we’ll keep rotating back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 and forth all year between tech &amp; domestic recovery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*Cash is trash and will remain so for years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$3,600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283E7-EB9C-B145-BF7A-ACD251760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1" y="4191000"/>
            <a:ext cx="4470399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8737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E6E053BA-923C-AA43-A6EB-089E21C04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72691"/>
            <a:ext cx="8001000" cy="43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Not Even Close to Overbought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067800" y="179140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8991600" y="4572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062545" y="333041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5657A741-BFDF-554E-86D2-EE77448BD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91406"/>
            <a:ext cx="8305800" cy="468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On Fire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1219200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000" dirty="0"/>
              <a:t>*Biden Infrastructure Bill Tops $2.3 Trillion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*March </a:t>
            </a:r>
            <a:r>
              <a:rPr lang="en-US" sz="2000" b="1" dirty="0"/>
              <a:t>Nonfarm Payroll Report </a:t>
            </a:r>
            <a:r>
              <a:rPr lang="en-US" sz="2000" dirty="0"/>
              <a:t>Explodes to the Upside, adding a near record 917,000 jobs, and taking the headline </a:t>
            </a:r>
            <a:r>
              <a:rPr lang="en-US" sz="2000" b="1" dirty="0"/>
              <a:t>Unemployment Rate </a:t>
            </a:r>
            <a:r>
              <a:rPr lang="en-US" sz="2000" dirty="0"/>
              <a:t>down to 6.0%.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dirty="0"/>
              <a:t>US Manufacturing </a:t>
            </a:r>
            <a:r>
              <a:rPr lang="en-US" sz="2000" dirty="0"/>
              <a:t>Hits 37 Year High, in March, and </a:t>
            </a:r>
            <a:r>
              <a:rPr lang="en-US" sz="2000" b="1" dirty="0"/>
              <a:t>US Services </a:t>
            </a:r>
            <a:r>
              <a:rPr lang="en-US" sz="2000" dirty="0"/>
              <a:t>Industry Hits Record High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dirty="0"/>
              <a:t>US Job Openings </a:t>
            </a:r>
            <a:r>
              <a:rPr lang="en-US" sz="2000" dirty="0"/>
              <a:t>Are Red Hot, coming in at 7.4 million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dirty="0"/>
              <a:t>US Auto Sales </a:t>
            </a:r>
            <a:r>
              <a:rPr lang="en-US" sz="2000" dirty="0"/>
              <a:t>Surge in Q1, shaking off the 2020 Great Recession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dirty="0"/>
              <a:t>IMF </a:t>
            </a:r>
            <a:r>
              <a:rPr lang="en-US" sz="2000" dirty="0"/>
              <a:t>Predicts 6.0% Global Growth for 2021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dirty="0"/>
              <a:t>Fed Minutes </a:t>
            </a:r>
            <a:r>
              <a:rPr lang="en-US" sz="2000" dirty="0"/>
              <a:t>Say Ultra Dove Policy to Continue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</a:t>
            </a:r>
            <a:r>
              <a:rPr lang="en-US" sz="2000" b="1" dirty="0"/>
              <a:t>Producer Price Index </a:t>
            </a:r>
            <a:r>
              <a:rPr lang="en-US" sz="2000" dirty="0"/>
              <a:t>jumped by 1.0% in March</a:t>
            </a:r>
            <a:br>
              <a:rPr lang="en-US" sz="2000" dirty="0"/>
            </a:br>
            <a:r>
              <a:rPr lang="en-US" sz="2000" dirty="0"/>
              <a:t> compared to an expected 0.40%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0C4470-98D2-8E41-8404-9B99D44B9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4457700"/>
            <a:ext cx="35433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7F73-0702-BD4E-AF31-71A0B34AE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C58A7-F363-E94C-A891-61DA289EB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1E91FCE6-CB53-4342-A46B-D63E22830C2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9550"/>
            <a:ext cx="9144000" cy="6496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746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Flatlining at record highs</a:t>
            </a:r>
            <a:br>
              <a:rPr lang="en-US" sz="2800" b="1" dirty="0"/>
            </a:br>
            <a:r>
              <a:rPr lang="en-US" sz="2400" dirty="0">
                <a:solidFill>
                  <a:srgbClr val="FF0000"/>
                </a:solidFill>
              </a:rPr>
              <a:t> 744,000 +16,000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C08917E8-F27E-204D-8B41-E0AEAAEB5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496" y="1637000"/>
            <a:ext cx="10115008" cy="4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2000" dirty="0"/>
              <a:t>A Face Ripping Rally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*More money has poured into stocks over the past five months, some $567 billion, than the previous 12 years, and the best is yet to come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*Tech comes Back from the dead, ending an eight-month correction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*Bond rally and falling interest rates bring a tech rally that could last to yearend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1900" dirty="0"/>
              <a:t>Cashing is Still Pouring off the Sidelines, </a:t>
            </a:r>
            <a:br>
              <a:rPr lang="en-US" sz="1900" dirty="0">
                <a:solidFill>
                  <a:srgbClr val="FF0000"/>
                </a:solidFill>
              </a:rPr>
            </a:br>
            <a:br>
              <a:rPr lang="en-US" sz="1900" dirty="0">
                <a:solidFill>
                  <a:srgbClr val="FF0000"/>
                </a:solidFill>
              </a:rPr>
            </a:br>
            <a:r>
              <a:rPr lang="en-US" sz="1900" dirty="0">
                <a:solidFill>
                  <a:schemeClr val="tx1"/>
                </a:solidFill>
              </a:rPr>
              <a:t>*The $1.9 trillion rescue package could be the turbocharger for hyper growth and greater gains and a $2.3 trillion infrastructure deal could keep stocks running for years</a:t>
            </a:r>
            <a:br>
              <a:rPr lang="en-US" sz="1900" dirty="0">
                <a:solidFill>
                  <a:srgbClr val="FF0000"/>
                </a:solidFill>
                <a:latin typeface="+mj-lt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*At least another 20% in gains left for 2021,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 (SPX) 4,800 here we come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*Stick with the barbell strategy, we’ll keep rotating back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 and forth all year between tech &amp; domestic recovery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*Cash is trash and will remain so for years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$3,600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283E7-EB9C-B145-BF7A-ACD251760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1" y="4191000"/>
            <a:ext cx="4470399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94690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2192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+7.93%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+7.21%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+14.19%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</a:t>
            </a:r>
            <a:r>
              <a:rPr lang="en-US" sz="24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+51.30%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+11.10%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+473.85%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41.68%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8744691" y="2747857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380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979941" y="1052417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6943969" y="1640519"/>
            <a:ext cx="2753222" cy="92151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6BA027-31C3-8F4B-9A60-98DB6FDD97BF}"/>
              </a:ext>
            </a:extLst>
          </p:cNvPr>
          <p:cNvCxnSpPr>
            <a:cxnSpLocks/>
          </p:cNvCxnSpPr>
          <p:nvPr/>
        </p:nvCxnSpPr>
        <p:spPr>
          <a:xfrm>
            <a:off x="6413386" y="3142865"/>
            <a:ext cx="444614" cy="45218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6C095DC-AA70-3848-84C5-1E2C44153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59" y="1303749"/>
            <a:ext cx="6672079" cy="505171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1905000" y="3208425"/>
            <a:ext cx="6672079" cy="267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00" y="4040858"/>
            <a:ext cx="2664741" cy="266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4B4F791-8958-4A93-9BA6-7D0018CB8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857" y="1366157"/>
            <a:ext cx="7120286" cy="549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summer market is early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61B4526-F1CA-4FE0-91EF-0F7DF1852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990601"/>
            <a:ext cx="7705005" cy="58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CE517A2-4112-4E9B-AD39-E2568DA36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43001"/>
            <a:ext cx="742690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99297B8-7133-4DBA-A686-7F3DB21A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914401"/>
            <a:ext cx="7708451" cy="595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A5B527D-2E71-45FD-8AD6-46AFBCDA4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1"/>
            <a:ext cx="732984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took profits on long (QQQ) 4/$330-$335 put spread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took profits on long (QQQ) 3/$340-$345 put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0DABC563-1140-422D-8815-AE4049144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354" y="1433348"/>
            <a:ext cx="7073292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F77AEA4-3B44-40CD-B3DA-2232D4ED2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371600"/>
            <a:ext cx="7242193" cy="550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A80462E-D3B1-41E4-9EF0-06E7A2026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828800"/>
            <a:ext cx="657311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90% long Invested in a low volatility Long Term Bull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+55.93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07D120-B30F-0845-B39D-64D2961E3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924678"/>
              </p:ext>
            </p:extLst>
          </p:nvPr>
        </p:nvGraphicFramePr>
        <p:xfrm>
          <a:off x="838200" y="1218108"/>
          <a:ext cx="4343400" cy="510648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210096">
                  <a:extLst>
                    <a:ext uri="{9D8B030D-6E8A-4147-A177-3AD203B41FA5}">
                      <a16:colId xmlns:a16="http://schemas.microsoft.com/office/drawing/2014/main" val="1227082548"/>
                    </a:ext>
                  </a:extLst>
                </a:gridCol>
                <a:gridCol w="1133304">
                  <a:extLst>
                    <a:ext uri="{9D8B030D-6E8A-4147-A177-3AD203B41FA5}">
                      <a16:colId xmlns:a16="http://schemas.microsoft.com/office/drawing/2014/main" val="544548848"/>
                    </a:ext>
                  </a:extLst>
                </a:gridCol>
              </a:tblGrid>
              <a:tr h="222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Current Capital at Risk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2628516581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932717850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On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305460644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Better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2998612618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3300381128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(TSLA) 4/$450-$500 call spread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20.00%</a:t>
                      </a:r>
                      <a:endParaRPr lang="en-US" sz="1300" b="1" i="0" u="none" strike="noStrike" dirty="0">
                        <a:solidFill>
                          <a:srgbClr val="FF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1825614519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(TLT) 4/$142-$145 put spread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20.00%</a:t>
                      </a:r>
                      <a:endParaRPr lang="en-US" sz="1300" b="1" i="0" u="none" strike="noStrike" dirty="0">
                        <a:solidFill>
                          <a:srgbClr val="FF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2841781866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5/$143-$146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4279791166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(TLT) 5/$144-$147 put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2555986056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(V) 5/$195-$205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1035129715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(MSFT) 5/$220-$230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1535009720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(JPM) 5/$135-$140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3240192895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998572435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Off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158615199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Worse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184492030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1086911314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(TLT) 4/$127-$130 call spread</a:t>
                      </a:r>
                      <a:endParaRPr lang="en-US" sz="1300" b="1" i="0" u="none" strike="noStrike" dirty="0">
                        <a:solidFill>
                          <a:srgbClr val="FF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-10.00%</a:t>
                      </a:r>
                      <a:endParaRPr lang="en-US" sz="1300" b="1" i="0" u="none" strike="noStrike" dirty="0">
                        <a:solidFill>
                          <a:srgbClr val="FF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4192643819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183349548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Net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80.00%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1811704887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470158755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3363601862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4259492936"/>
                  </a:ext>
                </a:extLst>
              </a:tr>
              <a:tr h="222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Total Aggregate Position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100.00%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619" marR="4619" marT="4619" marB="0" anchor="b"/>
                </a:tc>
                <a:extLst>
                  <a:ext uri="{0D108BD9-81ED-4DB2-BD59-A6C34878D82A}">
                    <a16:rowId xmlns:a16="http://schemas.microsoft.com/office/drawing/2014/main" val="2634340999"/>
                  </a:ext>
                </a:extLst>
              </a:tr>
            </a:tbl>
          </a:graphicData>
        </a:graphic>
      </p:graphicFrame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137BE523-9F3E-F548-969D-6EF8D6107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305517"/>
            <a:ext cx="3397250" cy="336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Surge</a:t>
            </a:r>
            <a:br>
              <a:rPr lang="en-US" sz="1800" dirty="0"/>
            </a:br>
            <a:r>
              <a:rPr lang="en-US" sz="1800" dirty="0"/>
              <a:t>Apple car moving forward with KIA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2C02EA8-E671-4916-AD2D-CB4D89AAB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305" y="1773091"/>
            <a:ext cx="6633495" cy="50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84AD63B-8812-4F44-A24A-CF294EB36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00200"/>
            <a:ext cx="6835933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Time correction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8BA2840-0431-4045-99A6-C00D4CD71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72243"/>
            <a:ext cx="7417701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30.6% in 2 Weeks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19D5E8D-4DDA-4DA5-8B80-B887F1213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066801"/>
            <a:ext cx="753119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7CA96D1-7EA0-45CB-A548-BCD6ED837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62185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r>
              <a:rPr lang="en-US" b="1" i="1" dirty="0"/>
              <a:t> </a:t>
            </a:r>
            <a:r>
              <a:rPr lang="en-US" sz="2400" b="1" i="1" dirty="0"/>
              <a:t>Blows Away Q1 Deliveries</a:t>
            </a:r>
            <a:r>
              <a:rPr lang="en-US" sz="2400" dirty="0"/>
              <a:t>, </a:t>
            </a:r>
            <a:r>
              <a:rPr lang="en-US" sz="1600" dirty="0"/>
              <a:t>with a 184,400 print, or 47.5% high than the 2021 rate 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2X 4/$450-$500 call spread – expires in 2 days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7908C55-A33C-4FF3-AF8A-C455D3261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329925"/>
            <a:ext cx="5871495" cy="452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Chip Deal in History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3657754-BF60-460C-B683-7F61F54F7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736531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D977012-B871-4CB0-B0CE-0B51293D8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48475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 - buys Xilinx – 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D517290-673F-48E9-AEA2-54DE50A51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1"/>
            <a:ext cx="690519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C957215-A43D-4C89-A96A-CC94B34B9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339" y="1485900"/>
            <a:ext cx="7011322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60C5E1D-D78B-C444-88E0-D809DBF96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64" y="0"/>
            <a:ext cx="10324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6DB8573-AAA9-4F0A-8EF3-38C1D5034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295401"/>
            <a:ext cx="728776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 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3793878"/>
            <a:ext cx="3962400" cy="27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- The 737 MAX Flies Again!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positive deliveries in 14 months, new orders from (UAL) and (ALK)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F409F80-71F7-4D77-982A-529F1040D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2231673"/>
            <a:ext cx="6019800" cy="46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8586821-C8AD-4D67-A7F9-CB0366C62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95" y="1371600"/>
            <a:ext cx="716557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EE1BEFB-AB3D-4743-90C2-BB8B389EC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974" y="1600200"/>
            <a:ext cx="6885737" cy="52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Disney Plus Streaming top 100 million subscribers in 15 months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3/$170-$180 call spread-expires in 2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DCC873D-4F3B-4295-8575-FE1171EE6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336" y="1371601"/>
            <a:ext cx="714314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24CB60A-3674-477C-923F-6F530C18A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83718"/>
            <a:ext cx="7239000" cy="557428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3771046-EEB0-40AE-9AE0-B970AB089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54690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More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6077F5F-C463-4576-941F-8DD252441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42357"/>
            <a:ext cx="7120838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31B10A7-CE39-4733-B54F-334B31CFC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24001"/>
            <a:ext cx="699382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5977FAE-D1B8-194F-8DCA-9166732B8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14400"/>
            <a:ext cx="11290297" cy="571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F0CF876-9E0D-471A-A0B3-944C38C49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0"/>
            <a:ext cx="7259240" cy="55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213A73B-DB9D-4883-A778-24EF455C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0"/>
            <a:ext cx="771861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60E9BA7-258E-4E2C-A919-AACA660AF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409499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C31397F-765B-47A2-8B64-A1973B228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40028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2DE60F3-1171-4211-AF5A-7E7CB09E8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1"/>
            <a:ext cx="729977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AB37C4C-08F3-4242-B966-560967191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54080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CCEA49-C1EC-FD4D-A225-12C97C8C9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Blowout earnings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8094179-13E0-4731-959C-C3D2D9C1F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1"/>
            <a:ext cx="701202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Blowout Earnings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0937C63-12B9-4FD8-B254-74C835994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447801"/>
            <a:ext cx="702835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Rising Rates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2/$135-$140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12/$100-$105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bull call spread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AACFFF1-3FA4-4018-84DE-CD2D020E2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2157741"/>
            <a:ext cx="6172200" cy="470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are still the driver, with the ten-year yield hitting 1.76%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bond reversal will trigger a big tech rally and a bank selloff, which we got, but a sideways move for rates means “UP” for stocks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*It’s now, all about a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global economic recovery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“RISK ON”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*Commodity boom continues, with industrial metals hitting new highs, dragging oil upward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*Bitcoin has become the best risk indicator in the market,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topping a new high of $63,000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VIX at $15 means that stock moves will be limited in the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near future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*Historically interest rates are still extremely low and will be until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3.0% ten-year yield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343400"/>
            <a:ext cx="3505201" cy="23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789586C-3368-49D5-BEF8-2FBBFEF94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1600"/>
            <a:ext cx="7170136" cy="549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3B98CCD-2A4F-4FC2-B9A0-5CD369A52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0"/>
            <a:ext cx="700959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EA30DEC-CB00-4B5C-BB29-70FAAE816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1"/>
            <a:ext cx="698988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3/$31-$34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C596363-96D9-4728-830B-102512A5E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1"/>
            <a:ext cx="703653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E32A952-18D7-4356-B65E-9AD0E5B2C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1"/>
            <a:ext cx="703599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4C376D4-5D08-4C21-89AA-D282721F9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21229"/>
            <a:ext cx="7356451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3/$230-$240 call spread-expires in 2 days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0E36FAF-0079-4497-9F55-F08F98044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295400"/>
            <a:ext cx="7263097" cy="55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10C73FF-3BE3-41B5-9F91-824FFB68B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990601"/>
            <a:ext cx="7633833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512F26A-3945-422C-B848-864B9A95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48682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AD442FA-F157-4EA6-9135-17B52EFA9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58425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7A8F8-A941-7949-8A1C-B1C4F59E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6228B-7786-A643-8DDD-C6FF041AC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sky, outdoor, plane, airplane&#10;&#10;Description automatically generated">
            <a:extLst>
              <a:ext uri="{FF2B5EF4-FFF2-40B4-BE49-F238E27FC236}">
                <a16:creationId xmlns:a16="http://schemas.microsoft.com/office/drawing/2014/main" id="{C02C25E0-08EC-3C49-8930-948127522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3648"/>
            <a:ext cx="10170160" cy="66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715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>
                <a:solidFill>
                  <a:schemeClr val="tx1"/>
                </a:solidFill>
              </a:rPr>
              <a:t>Quantitative Easing to Continue</a:t>
            </a:r>
            <a:r>
              <a:rPr lang="en-US" sz="2000" dirty="0">
                <a:solidFill>
                  <a:schemeClr val="tx1"/>
                </a:solidFill>
              </a:rPr>
              <a:t>, says Fed governor Jay Powell, even if the economy improves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$120 billion in monthly bond buying remains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Fed is doing everything possible to create inflation</a:t>
            </a:r>
            <a:br>
              <a:rPr lang="en-US" dirty="0"/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*T</a:t>
            </a:r>
            <a:r>
              <a:rPr lang="en-US" sz="2000" dirty="0">
                <a:solidFill>
                  <a:schemeClr val="tx1"/>
                </a:solidFill>
              </a:rPr>
              <a:t>he (TLT) hits a new 2021 low, taking ten year yields up to 1.62%. 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*I’m piling money into financials, which love higher interest rates and are an indirect bond short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*Buy (JPM), (BAC), (C), (MS), (GS), and (BLK) on dips.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 2.00% yield on the ten-year US Treasury bond here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we come! This is the quality trade of 2021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Crash!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19AE2-0BBC-764A-ABFC-6E677492A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922" y="4190999"/>
            <a:ext cx="4314078" cy="24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3632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1800" dirty="0"/>
            </a:br>
            <a:r>
              <a:rPr lang="en-US" sz="1800" dirty="0"/>
              <a:t>2X </a:t>
            </a:r>
            <a:r>
              <a:rPr lang="en-US" sz="1800" dirty="0">
                <a:solidFill>
                  <a:schemeClr val="tx1"/>
                </a:solidFill>
              </a:rPr>
              <a:t>long 4/$142-$145 put spread, 4/$127-$130 call spread – expires in 2 days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5/$143-$146 put spread, long 5/$144-$147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2/$146-$149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3/$147-$150 put spread, took profits on long 2/$158-$161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2/$159-$162 put spread, took profits on long 2/$162-$165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A0FAEDF-6C2C-4B25-AF5D-8B2B8DF55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85" y="2128702"/>
            <a:ext cx="6183915" cy="472929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9853CA-0FDC-9E44-A752-9A3DF98DCCE6}"/>
              </a:ext>
            </a:extLst>
          </p:cNvPr>
          <p:cNvCxnSpPr>
            <a:cxnSpLocks/>
          </p:cNvCxnSpPr>
          <p:nvPr/>
        </p:nvCxnSpPr>
        <p:spPr>
          <a:xfrm>
            <a:off x="7772400" y="5562600"/>
            <a:ext cx="354787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1.61%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5B3AB13-21CB-4658-BDC8-17C092CDA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799" y="914400"/>
            <a:ext cx="7652633" cy="593815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630E7B-CD23-B24D-8BF3-CA69E445495C}"/>
              </a:ext>
            </a:extLst>
          </p:cNvPr>
          <p:cNvCxnSpPr>
            <a:cxnSpLocks/>
          </p:cNvCxnSpPr>
          <p:nvPr/>
        </p:nvCxnSpPr>
        <p:spPr>
          <a:xfrm>
            <a:off x="8772939" y="2743200"/>
            <a:ext cx="2428461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3.33%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CC01365-493F-4EE6-A186-154F64A02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4809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202037E-76FA-4260-A549-019C39045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3469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F19413A-CAC3-4D40-837A-384AC2C4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494371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0.83%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81C3EB6-D058-4E58-AF49-97B01DBF3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37050"/>
            <a:ext cx="7239000" cy="559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Black Eye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*Massive US government borrowing is debasing the dollar at an epic rate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>
                <a:solidFill>
                  <a:schemeClr val="tx1"/>
                </a:solidFill>
              </a:rPr>
              <a:t>Australian Dollars Soars</a:t>
            </a:r>
            <a:r>
              <a:rPr lang="en-US" sz="2000" dirty="0">
                <a:solidFill>
                  <a:schemeClr val="tx1"/>
                </a:solidFill>
              </a:rPr>
              <a:t>, as predicted, from $58 to $79.6, in 11 months. We could hit parity in 2022. 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*Jay Powell says no rate rise for three years, prompting dollar dive and strong currencies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dollar rallies are temporary and short-term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*With equities soaking up the world’s cash, trading volume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and volatility is falling in the forex markets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hits new high at $62,000, then plunges to $43,000,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26% in a week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*Keep selling short all  US dollar rallies,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D112C-4564-FD44-B63E-5D0525B9F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549" y="3886200"/>
            <a:ext cx="4816451" cy="27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2A84D22-3105-4449-998E-1BEEF43EF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45836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E036CCE-CDAE-44B3-A145-4801BC0E4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38200"/>
            <a:ext cx="777101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23C15-BF23-CC4F-BE17-F686C8A2A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37658-9B27-8E4D-AD4E-B454F639A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a space suit&#10;&#10;Description automatically generated with low confidence">
            <a:extLst>
              <a:ext uri="{FF2B5EF4-FFF2-40B4-BE49-F238E27FC236}">
                <a16:creationId xmlns:a16="http://schemas.microsoft.com/office/drawing/2014/main" id="{749DEFA4-5EAC-E945-8647-C93B19A6D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9139"/>
            <a:ext cx="9677400" cy="642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732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F4091EA-5CD7-4897-A770-F447CB8C9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777101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07CA537-122E-4606-98E4-279EF48F7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288281" cy="568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78DD2AE-D642-4236-A03F-C2893EE5F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33670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09DD251-BEDB-4456-88F6-250BB3E34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0"/>
            <a:ext cx="7498758" cy="58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New High on Coinbase Listing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AA753F5-29B6-AD4A-ABCB-6FFC48464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50" y="1060450"/>
            <a:ext cx="9969500" cy="534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Going Out if Business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28600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*The end of oil is upon us, but it may take 20 years to unwind existing infrastructure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*All US car production will be electric by 2030, wiping out half of all US oil consumption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 hugely anti oil US administration will do what it can to accelerate the process with taxes and alternative energy subsidies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*Oil consumption will become a China only business,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with them already taking 80% of all Persian Guld output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</a:rPr>
              <a:t>*Biden bombing of Iran delays the return of their oil to the market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*Avoid all energy plays like the plague, it’s the new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buggy whip industry as the US de-carbonizes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 descr="The front of a car&#10;&#10;Description automatically generated with low confidence">
            <a:extLst>
              <a:ext uri="{FF2B5EF4-FFF2-40B4-BE49-F238E27FC236}">
                <a16:creationId xmlns:a16="http://schemas.microsoft.com/office/drawing/2014/main" id="{B2F2BCE5-91C2-6648-8E18-85152064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044601"/>
            <a:ext cx="3818789" cy="346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FEC9747-FA08-4E01-ACD4-0009F7F4D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699428" cy="591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2930C75-1D60-470E-9C6E-DC8F6312E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581208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C6791AE-803E-4C12-A2A8-F9BB5D35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493182" cy="57639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E10CDAA-E9D6-46E2-95C7-BC42136E3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81339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End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*Massive distribution effort is proving hugely successful, 48% of the US population has been vaccinated, or 5 million a day, 12–16-year-olds soon to qualify for the Pfizer vaccine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cases have fallen off a cliff, from </a:t>
            </a:r>
            <a:r>
              <a:rPr lang="en-US" sz="1800" b="1" dirty="0">
                <a:solidFill>
                  <a:schemeClr val="tx1"/>
                </a:solidFill>
              </a:rPr>
              <a:t>250,000 a day to 35,000, down 86%.</a:t>
            </a:r>
            <a:r>
              <a:rPr lang="en-US" sz="1800" dirty="0">
                <a:solidFill>
                  <a:schemeClr val="tx1"/>
                </a:solidFill>
              </a:rPr>
              <a:t> The population is acting like </a:t>
            </a:r>
            <a:r>
              <a:rPr lang="en-US" sz="1800" b="1" dirty="0">
                <a:solidFill>
                  <a:schemeClr val="tx1"/>
                </a:solidFill>
              </a:rPr>
              <a:t>herd immunity has already begun! 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JNJ vaccine pulled from market as six women develop fatal blood clots, and one dies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 a year, </a:t>
            </a:r>
            <a:r>
              <a:rPr lang="en-US" sz="1800" b="1" dirty="0">
                <a:solidFill>
                  <a:schemeClr val="tx1"/>
                </a:solidFill>
              </a:rPr>
              <a:t>everyone with either be vaccinated, have had the disease, or be dead.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*Every pandemic parameter started shrinking dramatically on January 20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*At least 50 variants now in circulation, with the most contagious and fatal one now dominant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may hit a vaccine glut by May so watch out for (PFE), (JNJ), (MRNA)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31.3 million, </a:t>
            </a:r>
            <a:r>
              <a:rPr lang="en-US" sz="1800" b="1" dirty="0">
                <a:solidFill>
                  <a:schemeClr val="tx1"/>
                </a:solidFill>
              </a:rPr>
              <a:t>deaths topping 563,000 </a:t>
            </a:r>
            <a:r>
              <a:rPr lang="en-US" sz="1800" dirty="0">
                <a:solidFill>
                  <a:schemeClr val="tx1"/>
                </a:solidFill>
              </a:rPr>
              <a:t>and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down below 1,000 a day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4782012"/>
            <a:ext cx="3204724" cy="180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7F8299C-FBB2-4EE7-B2F9-438BBDE64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06989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Stalled at a Bottom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*Sharply rising interest rates remain a threat to precious metals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*No one believes we have come close to peaking in interest rates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*Gold has turned into the worst trade of 2021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*Is struggling to make a new bottom around here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*It has turned into a bond long and and Bitcoin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short and I don’t want either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*Silver is the better play here on solar and EV demand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*Gold will eventually recover when US borrowing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becomes so massive it undermines the value of the 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US dollar, even in the face of higher interest rates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person standing in front of a donut shop&#10;&#10;Description automatically generated">
            <a:extLst>
              <a:ext uri="{FF2B5EF4-FFF2-40B4-BE49-F238E27FC236}">
                <a16:creationId xmlns:a16="http://schemas.microsoft.com/office/drawing/2014/main" id="{D4468AD7-8E19-4041-8A13-19A609CF9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305503"/>
            <a:ext cx="4330261" cy="32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DB5278A-ED75-41D6-BEE0-5F1D041B4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066800"/>
            <a:ext cx="7602367" cy="57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CB0D3B1-DC4A-42BE-9B6D-503D82172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762001"/>
            <a:ext cx="791006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EF0F0FE-6690-42BF-A406-D87FA741B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1568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FFD6EEC-FD82-4D85-883D-36A1DD5DB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257" y="1246232"/>
            <a:ext cx="7315200" cy="558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980718-5019-4787-8064-C115B88D0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57513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4C11724-A454-4472-90DE-77DFB4C9B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68370" cy="582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98F8767-99AE-41F3-B512-64DE1B85C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6365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(COPX)-Finally a break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C2550D3-9C6B-4C73-B949-4006E5697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0"/>
            <a:ext cx="7773100" cy="601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36069</TotalTime>
  <Words>4515</Words>
  <Application>Microsoft Macintosh PowerPoint</Application>
  <PresentationFormat>Widescreen</PresentationFormat>
  <Paragraphs>176</Paragraphs>
  <Slides>107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2" baseType="lpstr">
      <vt:lpstr>Arial</vt:lpstr>
      <vt:lpstr>Calibri</vt:lpstr>
      <vt:lpstr>Helvetica</vt:lpstr>
      <vt:lpstr>Helvetica Neue</vt:lpstr>
      <vt:lpstr>Office Theme</vt:lpstr>
      <vt:lpstr> The Mad Hedge Fund Trader “Melt Up”   </vt:lpstr>
      <vt:lpstr> Trade Alert Performance New All Time Highs!   </vt:lpstr>
      <vt:lpstr>PowerPoint Presentation</vt:lpstr>
      <vt:lpstr>PowerPoint Presentation</vt:lpstr>
      <vt:lpstr>PowerPoint Presentation</vt:lpstr>
      <vt:lpstr>The Method to My Madness The Roaring Twenties are Here</vt:lpstr>
      <vt:lpstr>PowerPoint Presentation</vt:lpstr>
      <vt:lpstr>PowerPoint Presentation</vt:lpstr>
      <vt:lpstr>Corona Update – End of the Pandemic</vt:lpstr>
      <vt:lpstr>PowerPoint Presentation</vt:lpstr>
      <vt:lpstr>January 20 Infection Rate</vt:lpstr>
      <vt:lpstr>April 13 Infection Rate </vt:lpstr>
      <vt:lpstr>Stocks – A Face Ripping Rally  </vt:lpstr>
      <vt:lpstr>The Mad Hedge Profit Predictor Market Timing Index-Bottom of Range-at a “BUY” An artificial intelligence driven algorithm that analyzes 30 different economic, technical, and momentum driven indicators </vt:lpstr>
      <vt:lpstr> The Mad Hedge Profit Predictor Not Even Close to Overbought </vt:lpstr>
      <vt:lpstr>The Global Economy – On Fire</vt:lpstr>
      <vt:lpstr>PowerPoint Presentation</vt:lpstr>
      <vt:lpstr> Weekly Jobless Claims – Flatlining at record highs  744,000 +16,000 </vt:lpstr>
      <vt:lpstr>Stocks – A Face Ripping Rally  </vt:lpstr>
      <vt:lpstr>      S&amp;P 500 – New Highs         </vt:lpstr>
      <vt:lpstr> ProShares Ultra Short S&amp;P 500 (SDS)-  a Great Hedge for long stocks and bonds Long 2X position has a hedge against longs and bond shorts</vt:lpstr>
      <vt:lpstr>(VIX) – Dying a Slow Death The summer market is early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took profits on long (QQQ) 4/$330-$335 put spread   took profits on long (QQQ) 3/$340-$345 put spread covered long (QQQ) $325-$330 put spread </vt:lpstr>
      <vt:lpstr>The Barbell Portfolio</vt:lpstr>
      <vt:lpstr>   Microsoft (MSFT)- Earnings beat- Looking for Another Entry Point long 5/$220-$230 call spread stop loss on long 12/$170-$180 call spread  took profits on long 12/$135-$138 call spread      </vt:lpstr>
      <vt:lpstr>   Facebook (FB)-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New 5G iPhone Surge Apple car moving forward with KIA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Time correction took profits on long 9/$2,800-$2,900 bull call spread           </vt:lpstr>
      <vt:lpstr>        ProShares Ultra Technology (ROM) – Up 30.6% in 2 Weeks        </vt:lpstr>
      <vt:lpstr>      PayPal (PYPL)-Fintech Rules took profits on long 4/$90-$95 call spread      </vt:lpstr>
      <vt:lpstr>      Tesla (TSLA)- Blows Away Q1 Deliveries, with a 184,400 print, or 47.5% high than the 2021 rate  long 2X 4/$450-$500 call spread – expires in 2 days 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The Biggest Chip Deal in History A Mad Hedge 10 bagger – Global Semiconductor Shortage Slows Auto Industry,    </vt:lpstr>
      <vt:lpstr>Palo Alto Networks (PANW)-  Hacking never goes out of fashion</vt:lpstr>
      <vt:lpstr>  Advanced Micro Devices (AMD)- the next ten bagger - buys Xilinx –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   Boeing (BA) – former LEAP Candidate - The 737 MAX Flies Again! First positive deliveries in 14 months, new orders from (UAL) and (ALK) long 3/$146-$149 call spread took profits on long 2/$150-$160 call spread took profits on long 4/$300-$310 call spread took profits on long 4/$315-$335 call spread      </vt:lpstr>
      <vt:lpstr>  Package Delivery- United Parcel Service (UPS) massive increase in overnight deliveries, announces blowout earnings took profits on long 11/$130-$140 call spread   </vt:lpstr>
      <vt:lpstr>  Caterpillar (CAT)- Ag + Infrastructure + Housing took profits on long 12/$145-$150 call spread took profits on long 11/$125-$135 call spread  </vt:lpstr>
      <vt:lpstr>  Walt Disney (DIS)- Big Recovery Move Disney Plus Streaming top 100 million subscribers in 15 months long 3/$170-$180 call spread-expires in 2 days     </vt:lpstr>
      <vt:lpstr>Industrials Sector SPDR (XLI)- (GE), (MMM), (UNP), (UTX), (BA), (HON)</vt:lpstr>
      <vt:lpstr>  US Steel (X) – Commodity Boom   </vt:lpstr>
      <vt:lpstr>  Union Pacific RR (UNP)- More stuff to ship near record earnings announced took profits on 11/$150-$160 call spread  </vt:lpstr>
      <vt:lpstr>  Wal-Mart (WMT)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Amgen (AMGN) took profits on long 11/$185-$200 bull call spread</vt:lpstr>
      <vt:lpstr>Regeneron (REGN) took profits on long 7/$570-$580 call spread </vt:lpstr>
      <vt:lpstr>CRISPR Therapeutics (CRSP) </vt:lpstr>
      <vt:lpstr>Goldman Sachs (GS) – Blowout earnings took profits on long 2/$240-$260 call spread</vt:lpstr>
      <vt:lpstr>Morgan Stanley (MS) – Blowout Earnings took profits on long 2/$55-$60 call spread</vt:lpstr>
      <vt:lpstr> JP Morgan Chase (JPM)-Rising Rates long 5/$135-$140 call spread took profits on long 2/$135-$140 call spread took profits on long 2/$110-$115 call spread took profits on long 12/$100-$105 bull call spread took profits on long 11/$85-$90 bull call spread </vt:lpstr>
      <vt:lpstr>Citigroup (C) – “Recovery” Rotation Play</vt:lpstr>
      <vt:lpstr>Bank of America (BAC) –  took profits on long 2/$28-$30 call spread</vt:lpstr>
      <vt:lpstr> SPDR Metals &amp; Mining ETF (XME) –  long 2/$28-$30 call spread</vt:lpstr>
      <vt:lpstr> Blackrock (BLK)-Asset Collection Boom took profits on long 3/$31-$34 call spread </vt:lpstr>
      <vt:lpstr>Visa (V) – “Touchless” Fintech Play long 9/$195-$205 bull call spread took profits on long 9/$180-$185 bull call spread</vt:lpstr>
      <vt:lpstr>Consumer Discretionary SPDR (XLY) (DIS), (AMZN), (HD), (CMCSA), (MCD), (SBUX) </vt:lpstr>
      <vt:lpstr>Berkshire Hathaway (BRKB)- Natural Barbell long 3/$230-$240 call spread-expires in 2 days</vt:lpstr>
      <vt:lpstr>Europe Hedged Equity (HEDJ)- </vt:lpstr>
      <vt:lpstr>Japan (DXJ)- </vt:lpstr>
      <vt:lpstr> Emerging Markets (EEM) - Pro trade, Weak Dollar, long recovery Play</vt:lpstr>
      <vt:lpstr>Bonds – Crash!</vt:lpstr>
      <vt:lpstr>           Treasury ETF (TLT) – Huge Short Play 2X long 4/$142-$145 put spread, 4/$127-$130 call spread – expires in 2 days long 5/$143-$146 put spread, long 5/$144-$147 put spread took profits on long 2/$146-$149 put spread took profits on long 3/$147-$150 put spread, took profits on long 2/$158-$161 put spread,  took profits on long 2/$159-$162 put spread, took profits on long 2/$162-$165 put spread              </vt:lpstr>
      <vt:lpstr> Ten Year Treasury Yield ($TNX) – 1.61%  </vt:lpstr>
      <vt:lpstr> Junk Bonds (HYG) 3.33% Yield to Maturity  </vt:lpstr>
      <vt:lpstr>2X Short Treasuries (TBT)-Another run at highs</vt:lpstr>
      <vt:lpstr>Emerging Market Debt (ELD) 4.27% Yield- </vt:lpstr>
      <vt:lpstr>Municipal Bonds (MUB) – 0.83%   Mix of AAA, AA, and A rated bonds </vt:lpstr>
      <vt:lpstr>Foreign Currencies – Dollar Black Eye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 New High on Coinbase Listing  </vt:lpstr>
      <vt:lpstr>Energy – Going Out if Business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Stalled at a Bottom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(COPX)-Finally a break  </vt:lpstr>
      <vt:lpstr> Freeport McMoRan (FCX)-World’s Largest Copper Producer took profits on long 4/$10-$11 call spread took profits on short 4/$114 calls </vt:lpstr>
      <vt:lpstr>Real Estate – More of the Same</vt:lpstr>
      <vt:lpstr>November Corelogic S&amp;P Case Shiller Home Price Index Phoenix (15.8%), Seattle (14.3%), and San Diego (14.2%)  </vt:lpstr>
      <vt:lpstr>Simon Property Group (SPG)- Mall REIT A Huge Vaccine Play</vt:lpstr>
      <vt:lpstr>Crown Castle International (CCI) – 3.42%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April 28,  from Silicon Valley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7643</cp:revision>
  <cp:lastPrinted>2017-08-31T13:43:13Z</cp:lastPrinted>
  <dcterms:created xsi:type="dcterms:W3CDTF">2015-02-05T17:12:57Z</dcterms:created>
  <dcterms:modified xsi:type="dcterms:W3CDTF">2021-04-14T14:55:47Z</dcterms:modified>
</cp:coreProperties>
</file>