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05"/>
  </p:notesMasterIdLst>
  <p:sldIdLst>
    <p:sldId id="256" r:id="rId2"/>
    <p:sldId id="1128" r:id="rId3"/>
    <p:sldId id="888" r:id="rId4"/>
    <p:sldId id="605" r:id="rId5"/>
    <p:sldId id="997" r:id="rId6"/>
    <p:sldId id="664" r:id="rId7"/>
    <p:sldId id="824" r:id="rId8"/>
    <p:sldId id="1106" r:id="rId9"/>
    <p:sldId id="1107" r:id="rId10"/>
    <p:sldId id="1108" r:id="rId11"/>
    <p:sldId id="1109" r:id="rId12"/>
    <p:sldId id="1117" r:id="rId13"/>
    <p:sldId id="1118" r:id="rId14"/>
    <p:sldId id="1110" r:id="rId15"/>
    <p:sldId id="1076" r:id="rId16"/>
    <p:sldId id="695" r:id="rId17"/>
    <p:sldId id="898" r:id="rId18"/>
    <p:sldId id="1113" r:id="rId19"/>
    <p:sldId id="1033" r:id="rId20"/>
    <p:sldId id="1073" r:id="rId21"/>
    <p:sldId id="1074" r:id="rId22"/>
    <p:sldId id="1026" r:id="rId23"/>
    <p:sldId id="570" r:id="rId24"/>
    <p:sldId id="280" r:id="rId25"/>
    <p:sldId id="1057" r:id="rId26"/>
    <p:sldId id="563" r:id="rId27"/>
    <p:sldId id="835" r:id="rId28"/>
    <p:sldId id="613" r:id="rId29"/>
    <p:sldId id="831" r:id="rId30"/>
    <p:sldId id="811" r:id="rId31"/>
    <p:sldId id="1025" r:id="rId32"/>
    <p:sldId id="891" r:id="rId33"/>
    <p:sldId id="1047" r:id="rId34"/>
    <p:sldId id="814" r:id="rId35"/>
    <p:sldId id="1072" r:id="rId36"/>
    <p:sldId id="764" r:id="rId37"/>
    <p:sldId id="765" r:id="rId38"/>
    <p:sldId id="1071" r:id="rId39"/>
    <p:sldId id="1070" r:id="rId40"/>
    <p:sldId id="840" r:id="rId41"/>
    <p:sldId id="1068" r:id="rId42"/>
    <p:sldId id="1069" r:id="rId43"/>
    <p:sldId id="893" r:id="rId44"/>
    <p:sldId id="289" r:id="rId45"/>
    <p:sldId id="730" r:id="rId46"/>
    <p:sldId id="1054" r:id="rId47"/>
    <p:sldId id="994" r:id="rId48"/>
    <p:sldId id="996" r:id="rId49"/>
    <p:sldId id="830" r:id="rId50"/>
    <p:sldId id="481" r:id="rId51"/>
    <p:sldId id="290" r:id="rId52"/>
    <p:sldId id="1008" r:id="rId53"/>
    <p:sldId id="1038" r:id="rId54"/>
    <p:sldId id="1009" r:id="rId55"/>
    <p:sldId id="669" r:id="rId56"/>
    <p:sldId id="1079" r:id="rId57"/>
    <p:sldId id="1043" r:id="rId58"/>
    <p:sldId id="1081" r:id="rId59"/>
    <p:sldId id="1083" r:id="rId60"/>
    <p:sldId id="1086" r:id="rId61"/>
    <p:sldId id="1080" r:id="rId62"/>
    <p:sldId id="1049" r:id="rId63"/>
    <p:sldId id="336" r:id="rId64"/>
    <p:sldId id="1084" r:id="rId65"/>
    <p:sldId id="295" r:id="rId66"/>
    <p:sldId id="501" r:id="rId67"/>
    <p:sldId id="539" r:id="rId68"/>
    <p:sldId id="1114" r:id="rId69"/>
    <p:sldId id="654" r:id="rId70"/>
    <p:sldId id="659" r:id="rId71"/>
    <p:sldId id="655" r:id="rId72"/>
    <p:sldId id="656" r:id="rId73"/>
    <p:sldId id="657" r:id="rId74"/>
    <p:sldId id="658" r:id="rId75"/>
    <p:sldId id="1115" r:id="rId76"/>
    <p:sldId id="533" r:id="rId77"/>
    <p:sldId id="756" r:id="rId78"/>
    <p:sldId id="1001" r:id="rId79"/>
    <p:sldId id="786" r:id="rId80"/>
    <p:sldId id="546" r:id="rId81"/>
    <p:sldId id="536" r:id="rId82"/>
    <p:sldId id="777" r:id="rId83"/>
    <p:sldId id="1116" r:id="rId84"/>
    <p:sldId id="1127" r:id="rId85"/>
    <p:sldId id="388" r:id="rId86"/>
    <p:sldId id="312" r:id="rId87"/>
    <p:sldId id="380" r:id="rId88"/>
    <p:sldId id="747" r:id="rId89"/>
    <p:sldId id="313" r:id="rId90"/>
    <p:sldId id="972" r:id="rId91"/>
    <p:sldId id="907" r:id="rId92"/>
    <p:sldId id="650" r:id="rId93"/>
    <p:sldId id="729" r:id="rId94"/>
    <p:sldId id="737" r:id="rId95"/>
    <p:sldId id="998" r:id="rId96"/>
    <p:sldId id="999" r:id="rId97"/>
    <p:sldId id="1000" r:id="rId98"/>
    <p:sldId id="904" r:id="rId99"/>
    <p:sldId id="754" r:id="rId100"/>
    <p:sldId id="1005" r:id="rId101"/>
    <p:sldId id="1006" r:id="rId102"/>
    <p:sldId id="492" r:id="rId103"/>
    <p:sldId id="335" r:id="rId104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92" autoAdjust="0"/>
    <p:restoredTop sz="94830"/>
  </p:normalViewPr>
  <p:slideViewPr>
    <p:cSldViewPr>
      <p:cViewPr varScale="1">
        <p:scale>
          <a:sx n="121" d="100"/>
          <a:sy n="121" d="100"/>
        </p:scale>
        <p:origin x="624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452144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408284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85188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2668064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590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Bill Comes Due”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2451100" y="4610100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Did Somebody Say Sell in May?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Lake Tahoe, NV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May 12, 2021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DC9020-CACE-3F41-A794-D106978F1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257300"/>
            <a:ext cx="3683000" cy="3276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January 20 Infection 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E4676-D37F-8E46-9524-AE8C7029E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348655"/>
            <a:ext cx="9296400" cy="52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2905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3.42% yielding cell phone Tower REIT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95F1D-4C46-D44E-A4CE-941402901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D982B696-3FAB-484E-8A1F-7B266290E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219200"/>
            <a:ext cx="7290329" cy="564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8F5357A-EDC4-4E3B-94ED-FA8A17F47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066801"/>
            <a:ext cx="753469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dips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US dollar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May 26,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Lake Tahoe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4" name="Picture 3" descr="A person sitting on a rock&#10;&#10;Description automatically generated">
            <a:extLst>
              <a:ext uri="{FF2B5EF4-FFF2-40B4-BE49-F238E27FC236}">
                <a16:creationId xmlns:a16="http://schemas.microsoft.com/office/drawing/2014/main" id="{A6DFE5DD-97B5-9341-85ED-C40D82BC3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1193" y="868146"/>
            <a:ext cx="5292311" cy="394121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May 12 Infection Rate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4A07D6DC-F7AA-1043-90AA-9D5731EB6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76200"/>
            <a:ext cx="107982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12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AE33B-A99F-EB4D-BB2A-30B0D31E1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2400" b="1" dirty="0"/>
              <a:t>US Vaccination 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3F0E4-6DB6-FF47-8E9D-734E5ED93E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CF1C2D09-2654-394B-A5C6-DF4EC59D3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526" y="914400"/>
            <a:ext cx="9548948" cy="578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04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Booming 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1219200"/>
            <a:ext cx="10820400" cy="525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000" dirty="0"/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April Nonfarm Payroll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Report is a Huge Disappointment, at 266,000 when up to one million was expected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dirty="0"/>
              <a:t>Weekly Jobless Claims </a:t>
            </a:r>
            <a:r>
              <a:rPr lang="en-US" sz="2000" dirty="0"/>
              <a:t>Plunge to only 488,000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*The headline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Unemployment Rate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rose to 6.1%.  It all highlights the need for more government spending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US Factory Orders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Gain, up 1.1% in March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US Inventories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See Solid Gains, with March up 1.3%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dirty="0"/>
              <a:t>US Trade Deficit Hits Record High, to $74.4 billion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*Europe’s Q1 GDP Falls By 0.6%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70E15F-AF6D-154E-82F8-662199BA1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3650686"/>
            <a:ext cx="5220325" cy="288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Cyclicals are Still In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7620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000" dirty="0"/>
            </a:br>
            <a:r>
              <a:rPr lang="en-US" sz="2000" dirty="0"/>
              <a:t>*Value and Cyclicals are Still the Big Play. </a:t>
            </a: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</a:t>
            </a:r>
            <a:r>
              <a:rPr lang="en-US" sz="2000" dirty="0"/>
              <a:t>Biden Puts a </a:t>
            </a:r>
            <a:r>
              <a:rPr lang="en-US" sz="2000" b="1" dirty="0"/>
              <a:t>25% Corporate Tax Rate </a:t>
            </a:r>
            <a:r>
              <a:rPr lang="en-US" sz="2000" dirty="0"/>
              <a:t>on the Table </a:t>
            </a: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900" dirty="0">
                <a:solidFill>
                  <a:schemeClr val="tx1"/>
                </a:solidFill>
              </a:rPr>
              <a:t>*The $1.9 trillion rescue package could be the turbocharger for hyper growth and greater gains and a $2.3 trillion infrastructure deal could keep stocks running for years</a:t>
            </a:r>
            <a:br>
              <a:rPr lang="en-US" sz="1900" dirty="0">
                <a:solidFill>
                  <a:schemeClr val="tx1"/>
                </a:solidFill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*Tech gets slaughtered again on new rising rate fears</a:t>
            </a:r>
            <a:b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ESG Investing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Approaches $2 Trillion </a:t>
            </a:r>
            <a:b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There’s a New Dark Cloud Over Biotech </a:t>
            </a:r>
            <a:br>
              <a:rPr lang="en-US" sz="1900" dirty="0">
                <a:solidFill>
                  <a:srgbClr val="FF0000"/>
                </a:solidFill>
                <a:latin typeface="+mj-lt"/>
              </a:rPr>
            </a:br>
            <a:br>
              <a:rPr lang="en-US" sz="1900" dirty="0">
                <a:solidFill>
                  <a:schemeClr val="tx1"/>
                </a:solidFill>
                <a:latin typeface="+mj-lt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</a:rPr>
              <a:t>*At least another 14% in gains left for 2021,</a:t>
            </a:r>
            <a:br>
              <a:rPr lang="en-US" sz="1900" dirty="0">
                <a:solidFill>
                  <a:schemeClr val="tx1"/>
                </a:solidFill>
                <a:latin typeface="+mj-lt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</a:rPr>
              <a:t> (SPX) 4,800 here we come</a:t>
            </a:r>
            <a:br>
              <a:rPr lang="en-US" sz="1900" dirty="0">
                <a:solidFill>
                  <a:schemeClr val="tx1"/>
                </a:solidFill>
                <a:latin typeface="+mj-lt"/>
              </a:rPr>
            </a:br>
            <a:br>
              <a:rPr lang="en-US" sz="1900" dirty="0">
                <a:solidFill>
                  <a:schemeClr val="tx1"/>
                </a:solidFill>
                <a:latin typeface="+mj-lt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</a:rPr>
              <a:t>*Stick with the barbell strategy, we’ll keep rotating back</a:t>
            </a:r>
            <a:br>
              <a:rPr lang="en-US" sz="1900" dirty="0">
                <a:solidFill>
                  <a:schemeClr val="tx1"/>
                </a:solidFill>
                <a:latin typeface="+mj-lt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</a:rPr>
              <a:t> and forth all year between tech &amp; domestic recovery</a:t>
            </a:r>
            <a:b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*We could be entering a wide </a:t>
            </a:r>
            <a:r>
              <a:rPr lang="en-US" sz="2000" b="1" dirty="0">
                <a:solidFill>
                  <a:schemeClr val="tx1"/>
                </a:solidFill>
              </a:rPr>
              <a:t>$2,700 - $3,600 </a:t>
            </a:r>
            <a:r>
              <a:rPr lang="en-US" sz="2000" dirty="0">
                <a:solidFill>
                  <a:schemeClr val="tx1"/>
                </a:solidFill>
              </a:rPr>
              <a:t>range until the election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2E9FDE-BD3B-7D41-931F-A895FFE88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403" y="3429000"/>
            <a:ext cx="4937591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18737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Index-Bottom of Range-at a “BUY”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5" name="Picture 4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8B110007-9BB5-8E4C-8BA6-BBA18DB6E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786965"/>
            <a:ext cx="7848600" cy="422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Springboard for a Monster Rally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9062544" y="1937833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F92F4606-D151-A14A-9AEF-EFC004AC6242}"/>
              </a:ext>
            </a:extLst>
          </p:cNvPr>
          <p:cNvSpPr/>
          <p:nvPr/>
        </p:nvSpPr>
        <p:spPr>
          <a:xfrm>
            <a:off x="9062545" y="46482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9" name="Left Arrow Callout 8">
            <a:extLst>
              <a:ext uri="{FF2B5EF4-FFF2-40B4-BE49-F238E27FC236}">
                <a16:creationId xmlns:a16="http://schemas.microsoft.com/office/drawing/2014/main" id="{5B2C8018-730E-294F-980F-8F4A4829D183}"/>
              </a:ext>
            </a:extLst>
          </p:cNvPr>
          <p:cNvSpPr/>
          <p:nvPr/>
        </p:nvSpPr>
        <p:spPr>
          <a:xfrm>
            <a:off x="9062543" y="34290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Do </a:t>
            </a:r>
            <a:br>
              <a:rPr lang="en-US" sz="1800" dirty="0"/>
            </a:br>
            <a:r>
              <a:rPr lang="en-US" sz="1800" dirty="0"/>
              <a:t>Nothing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A1F925A-4B79-CD4D-A5F8-A0D3E6FB9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524000"/>
            <a:ext cx="83693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Flatlining at record highs</a:t>
            </a:r>
            <a:br>
              <a:rPr lang="en-US" sz="2800" b="1" dirty="0"/>
            </a:br>
            <a:r>
              <a:rPr lang="en-US" sz="2400" dirty="0">
                <a:solidFill>
                  <a:srgbClr val="00A64B"/>
                </a:solidFill>
              </a:rPr>
              <a:t> 488,000New Pandemic Low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60D60D20-242C-894B-952F-D1B5CE18F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1378576"/>
            <a:ext cx="10526232" cy="502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13294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the 5/$427-$432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the 5/$440-$430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251731" y="2736769"/>
            <a:ext cx="2236067" cy="1664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395</a:t>
            </a:r>
            <a:br>
              <a:rPr lang="en-US" sz="2000" dirty="0"/>
            </a:br>
            <a:r>
              <a:rPr lang="en-US" sz="2000" dirty="0"/>
              <a:t>-4%, -7% from top</a:t>
            </a:r>
          </a:p>
        </p:txBody>
      </p: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1CB185D8-7103-E54A-9BBE-0777DE7F7229}"/>
              </a:ext>
            </a:extLst>
          </p:cNvPr>
          <p:cNvSpPr/>
          <p:nvPr/>
        </p:nvSpPr>
        <p:spPr>
          <a:xfrm>
            <a:off x="9979941" y="1052417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Highs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731" y="4724400"/>
            <a:ext cx="2664741" cy="26647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F7A105-320F-334F-9FE6-D6A5629C9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59" y="1640519"/>
            <a:ext cx="6045200" cy="4577080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84874A-6DEA-B946-A019-7C7362351FAB}"/>
              </a:ext>
            </a:extLst>
          </p:cNvPr>
          <p:cNvCxnSpPr>
            <a:cxnSpLocks/>
          </p:cNvCxnSpPr>
          <p:nvPr/>
        </p:nvCxnSpPr>
        <p:spPr>
          <a:xfrm flipV="1">
            <a:off x="2302760" y="3608326"/>
            <a:ext cx="6672079" cy="2678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2C17-CC7A-BB4B-A4ED-DE8A778F51E3}"/>
              </a:ext>
            </a:extLst>
          </p:cNvPr>
          <p:cNvCxnSpPr>
            <a:cxnSpLocks/>
          </p:cNvCxnSpPr>
          <p:nvPr/>
        </p:nvCxnSpPr>
        <p:spPr>
          <a:xfrm flipV="1">
            <a:off x="6934200" y="1764789"/>
            <a:ext cx="2762991" cy="186002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BC85E89-5743-3947-A52C-882570EAE901}"/>
              </a:ext>
            </a:extLst>
          </p:cNvPr>
          <p:cNvCxnSpPr>
            <a:cxnSpLocks/>
          </p:cNvCxnSpPr>
          <p:nvPr/>
        </p:nvCxnSpPr>
        <p:spPr>
          <a:xfrm>
            <a:off x="6020734" y="3151652"/>
            <a:ext cx="913466" cy="48345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647643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8C81C4C-1F21-4AEA-B0B1-1A36614C5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9" y="1295400"/>
            <a:ext cx="7258501" cy="55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6F96-A2CA-DE4B-85DE-F0546CE41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A 4.7 Earthquake Hits Lake Tahoe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942A0-109E-3741-A149-BA5FA81E2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outdoor, tree, ground, person&#10;&#10;Description automatically generated">
            <a:extLst>
              <a:ext uri="{FF2B5EF4-FFF2-40B4-BE49-F238E27FC236}">
                <a16:creationId xmlns:a16="http://schemas.microsoft.com/office/drawing/2014/main" id="{146166C4-B72C-594A-8D8B-DFEC56A43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142999"/>
            <a:ext cx="5029200" cy="566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5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Dying a Slow Death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summer market is early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41964A-0F1A-E940-9F29-01494D320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0" y="1066800"/>
            <a:ext cx="71120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B73AD8FE-3FE8-4F0B-BFB3-79C806FEA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066800"/>
            <a:ext cx="757243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4FFAE983-55A6-439D-9952-0BCFA3795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1"/>
            <a:ext cx="7588789" cy="5801638"/>
          </a:xfrm>
          <a:prstGeom prst="rect">
            <a:avLst/>
          </a:prstGeom>
        </p:spPr>
      </p:pic>
      <p:sp>
        <p:nvSpPr>
          <p:cNvPr id="2" name="Left Arrow Callout 1">
            <a:extLst>
              <a:ext uri="{FF2B5EF4-FFF2-40B4-BE49-F238E27FC236}">
                <a16:creationId xmlns:a16="http://schemas.microsoft.com/office/drawing/2014/main" id="{7C2910A8-EA29-084A-B043-BE287A4183E5}"/>
              </a:ext>
            </a:extLst>
          </p:cNvPr>
          <p:cNvSpPr/>
          <p:nvPr/>
        </p:nvSpPr>
        <p:spPr>
          <a:xfrm>
            <a:off x="10179589" y="1752600"/>
            <a:ext cx="2012411" cy="1524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50% of 2021</a:t>
            </a:r>
            <a:br>
              <a:rPr lang="en-US" sz="1800" dirty="0"/>
            </a:br>
            <a:r>
              <a:rPr lang="en-US" sz="1800" dirty="0"/>
              <a:t>Target</a:t>
            </a:r>
            <a:br>
              <a:rPr lang="en-US" sz="1800" dirty="0"/>
            </a:br>
            <a:r>
              <a:rPr lang="en-US" sz="1800" dirty="0"/>
              <a:t>in 4 ½ Months</a:t>
            </a:r>
          </a:p>
        </p:txBody>
      </p:sp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27CC5B9-65B9-4172-8085-BAE78D0C0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371600"/>
            <a:ext cx="717323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covered long (QQQ) $325-$330 put spread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EAC89-EB35-0C4D-8977-DF10D5473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600" y="1544729"/>
            <a:ext cx="6654800" cy="5038634"/>
          </a:xfrm>
          <a:prstGeom prst="rect">
            <a:avLst/>
          </a:prstGeom>
        </p:spPr>
      </p:pic>
      <p:sp>
        <p:nvSpPr>
          <p:cNvPr id="5" name="Left Arrow Callout 4">
            <a:extLst>
              <a:ext uri="{FF2B5EF4-FFF2-40B4-BE49-F238E27FC236}">
                <a16:creationId xmlns:a16="http://schemas.microsoft.com/office/drawing/2014/main" id="{E4F46201-AD82-3E41-9E03-82F322407772}"/>
              </a:ext>
            </a:extLst>
          </p:cNvPr>
          <p:cNvSpPr/>
          <p:nvPr/>
        </p:nvSpPr>
        <p:spPr>
          <a:xfrm>
            <a:off x="9598572" y="3886200"/>
            <a:ext cx="1981200" cy="13716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Target is</a:t>
            </a:r>
            <a:br>
              <a:rPr lang="en-US" sz="1800" dirty="0"/>
            </a:br>
            <a:r>
              <a:rPr lang="en-US" sz="1800" dirty="0"/>
              <a:t>200-Day Moving</a:t>
            </a:r>
            <a:br>
              <a:rPr lang="en-US" sz="1800" dirty="0"/>
            </a:br>
            <a:r>
              <a:rPr lang="en-US" sz="1800" dirty="0"/>
              <a:t>Average</a:t>
            </a:r>
          </a:p>
        </p:txBody>
      </p:sp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 dirty="0"/>
              <a:t>*50% Big Tech</a:t>
            </a:r>
            <a:r>
              <a:rPr lang="en-US" b="1" i="1" dirty="0"/>
              <a:t> </a:t>
            </a:r>
            <a:r>
              <a:rPr lang="en-US" sz="2000" b="1" i="1" dirty="0"/>
              <a:t>- 2% of US Employment but 27% of Market Cap and 38% of Profits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50%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</a:t>
            </a:r>
            <a:br>
              <a:rPr lang="en-US" sz="2400" dirty="0"/>
            </a:br>
            <a:r>
              <a:rPr lang="en-US" sz="2400" dirty="0"/>
              <a:t>Couriers</a:t>
            </a:r>
            <a:br>
              <a:rPr lang="en-US" sz="2400" dirty="0"/>
            </a:br>
            <a:r>
              <a:rPr lang="en-US" sz="2400" dirty="0"/>
              <a:t>Banks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Cards</a:t>
            </a:r>
            <a:br>
              <a:rPr lang="en-US" sz="2400" dirty="0"/>
            </a:br>
            <a:r>
              <a:rPr lang="en-US" sz="2400" dirty="0"/>
              <a:t>Event organizers</a:t>
            </a:r>
            <a:br>
              <a:rPr lang="en-US" sz="2400" dirty="0"/>
            </a:br>
            <a:r>
              <a:rPr lang="en-US" sz="2400" dirty="0"/>
              <a:t>Ticket sales</a:t>
            </a:r>
            <a:br>
              <a:rPr lang="en-US" sz="2400" dirty="0"/>
            </a:br>
            <a:r>
              <a:rPr lang="en-US" sz="2400" dirty="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beat- Looking for Another Entry Point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5/$230-$240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12/$220-$230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12/$135-$138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5F64B8C-3591-4B66-897C-E48F20C48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978125"/>
            <a:ext cx="6385917" cy="4879875"/>
          </a:xfrm>
          <a:prstGeom prst="rect">
            <a:avLst/>
          </a:prstGeom>
        </p:spPr>
      </p:pic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19740670-7FB2-AD48-B387-263B4EC1FC89}"/>
              </a:ext>
            </a:extLst>
          </p:cNvPr>
          <p:cNvSpPr/>
          <p:nvPr/>
        </p:nvSpPr>
        <p:spPr>
          <a:xfrm>
            <a:off x="10103951" y="4191000"/>
            <a:ext cx="1981200" cy="13716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Target is</a:t>
            </a:r>
            <a:br>
              <a:rPr lang="en-US" sz="1800" dirty="0"/>
            </a:br>
            <a:r>
              <a:rPr lang="en-US" sz="1800" dirty="0"/>
              <a:t>200-Day Moving</a:t>
            </a:r>
            <a:br>
              <a:rPr lang="en-US" sz="1800" dirty="0"/>
            </a:br>
            <a:r>
              <a:rPr lang="en-US" sz="1800" dirty="0"/>
              <a:t>Average</a:t>
            </a:r>
          </a:p>
        </p:txBody>
      </p:sp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9/$145-$155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568E5A6C-B5B2-41CB-955A-070506D30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875" y="1941788"/>
            <a:ext cx="6416326" cy="491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 </a:t>
            </a:r>
            <a:r>
              <a:rPr lang="en-US" sz="1800" dirty="0"/>
              <a:t>New 5G iPhone Surge-earnings after close</a:t>
            </a:r>
            <a:br>
              <a:rPr lang="en-US" sz="1800" dirty="0"/>
            </a:br>
            <a:r>
              <a:rPr lang="en-US" sz="1800" dirty="0"/>
              <a:t>Apple car moving forward with KIA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7/$320-$330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4/24/$250-$260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5/$250-$260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F8BEBCD8-E0FB-4CAC-8020-7A09F7FCA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305" y="1854350"/>
            <a:ext cx="6557295" cy="5003650"/>
          </a:xfrm>
          <a:prstGeom prst="rect">
            <a:avLst/>
          </a:prstGeom>
        </p:spPr>
      </p:pic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A543C202-2459-1B42-A1F8-9BBBDDAD8CAC}"/>
              </a:ext>
            </a:extLst>
          </p:cNvPr>
          <p:cNvSpPr/>
          <p:nvPr/>
        </p:nvSpPr>
        <p:spPr>
          <a:xfrm>
            <a:off x="9377855" y="4648200"/>
            <a:ext cx="1981200" cy="13716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Target is</a:t>
            </a:r>
            <a:br>
              <a:rPr lang="en-US" sz="1800" dirty="0"/>
            </a:br>
            <a:r>
              <a:rPr lang="en-US" sz="1800" dirty="0"/>
              <a:t>$115 Moving</a:t>
            </a:r>
            <a:br>
              <a:rPr lang="en-US" sz="1800" dirty="0"/>
            </a:br>
            <a:r>
              <a:rPr lang="en-US" sz="1800" dirty="0"/>
              <a:t>Average</a:t>
            </a:r>
          </a:p>
        </p:txBody>
      </p:sp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king on economic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15% of search is travel related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188124D-4519-483C-9053-C1B368F4C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600200"/>
            <a:ext cx="6867654" cy="5257800"/>
          </a:xfrm>
          <a:prstGeom prst="rect">
            <a:avLst/>
          </a:prstGeom>
        </p:spPr>
      </p:pic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C264C576-E059-A348-87B0-53305252DC4A}"/>
              </a:ext>
            </a:extLst>
          </p:cNvPr>
          <p:cNvSpPr/>
          <p:nvPr/>
        </p:nvSpPr>
        <p:spPr>
          <a:xfrm>
            <a:off x="9419040" y="3657600"/>
            <a:ext cx="1981200" cy="13716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Target is</a:t>
            </a:r>
            <a:br>
              <a:rPr lang="en-US" sz="1800" dirty="0"/>
            </a:br>
            <a:r>
              <a:rPr lang="en-US" sz="1800" dirty="0"/>
              <a:t>$2,000</a:t>
            </a:r>
          </a:p>
        </p:txBody>
      </p:sp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 consecutive profitable trade alerts-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57 out of 59 profitable-96.6% success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rate in 2021-ony 2 losers 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76200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10.21%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+7.93%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+13.28%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+20.60%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7.95%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+15.67%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+1.51%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+2.38%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+20.41%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+10.38%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+10.20%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*2021 Year to Date +62.14%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+14.50%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+484.69%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new all time high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42.01%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11 years, new all time high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Time correction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ADF7547-E123-40AF-8808-3161B89AF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1"/>
            <a:ext cx="7527496" cy="5715000"/>
          </a:xfrm>
          <a:prstGeom prst="rect">
            <a:avLst/>
          </a:prstGeom>
        </p:spPr>
      </p:pic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7E8F67F9-C79B-A84C-8933-0D8563B6CA39}"/>
              </a:ext>
            </a:extLst>
          </p:cNvPr>
          <p:cNvSpPr/>
          <p:nvPr/>
        </p:nvSpPr>
        <p:spPr>
          <a:xfrm>
            <a:off x="9982200" y="4495800"/>
            <a:ext cx="1981200" cy="13716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Target is</a:t>
            </a:r>
            <a:br>
              <a:rPr lang="en-US" sz="1800" dirty="0"/>
            </a:br>
            <a:r>
              <a:rPr lang="en-US" sz="1800" dirty="0"/>
              <a:t>$2,950</a:t>
            </a:r>
          </a:p>
        </p:txBody>
      </p:sp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Up 163% in 9 Months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11E075-05CD-5F4F-ACD0-C947EE2A0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150345"/>
            <a:ext cx="7340600" cy="555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(PYPL)-Fintech Rules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50A01B8-0032-47D5-B425-BFCAA38B2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1"/>
            <a:ext cx="7441586" cy="5715000"/>
          </a:xfrm>
          <a:prstGeom prst="rect">
            <a:avLst/>
          </a:prstGeom>
        </p:spPr>
      </p:pic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B04ADE3E-98CC-9E4C-A0DD-0040B85E208C}"/>
              </a:ext>
            </a:extLst>
          </p:cNvPr>
          <p:cNvSpPr/>
          <p:nvPr/>
        </p:nvSpPr>
        <p:spPr>
          <a:xfrm>
            <a:off x="10032386" y="3581400"/>
            <a:ext cx="1981200" cy="13716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Target is</a:t>
            </a:r>
            <a:br>
              <a:rPr lang="en-US" sz="1800" dirty="0"/>
            </a:br>
            <a:r>
              <a:rPr lang="en-US" sz="1800" dirty="0"/>
              <a:t>200-Day Moving</a:t>
            </a:r>
            <a:br>
              <a:rPr lang="en-US" sz="1800" dirty="0"/>
            </a:br>
            <a:r>
              <a:rPr lang="en-US" sz="1800" dirty="0"/>
              <a:t>Average</a:t>
            </a:r>
          </a:p>
        </p:txBody>
      </p:sp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17928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</a:t>
            </a:r>
            <a:r>
              <a:rPr lang="en-US" b="1" i="1" dirty="0"/>
              <a:t> </a:t>
            </a:r>
            <a:r>
              <a:rPr lang="en-US" sz="1800" dirty="0"/>
              <a:t>Blows Away Q1 Deliveries</a:t>
            </a:r>
            <a:r>
              <a:rPr lang="en-US" sz="2400" dirty="0"/>
              <a:t>, </a:t>
            </a:r>
            <a:r>
              <a:rPr lang="en-US" sz="2000" dirty="0"/>
              <a:t>with a 184,400 print, or 47.5% high than the 2021 rate</a:t>
            </a:r>
            <a:br>
              <a:rPr lang="en-US" sz="2000" dirty="0"/>
            </a:br>
            <a:r>
              <a:rPr lang="en-US" sz="2000" dirty="0"/>
              <a:t>Q1 earnings +48% QOQ, +104% YOY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2X 4/$450-$500 call spread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3/$400-$450 call spread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2/$650-$700 call spread-expires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FF0000"/>
                </a:solidFill>
              </a:rPr>
              <a:t>stopped out of long 3/$600-$650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2/$600-$650 bull call spread, Took profits on long 2/$550-$600 bull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5841B36-BFD5-47AB-9064-F2E1A1CCD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353894"/>
            <a:ext cx="5867400" cy="4492441"/>
          </a:xfrm>
          <a:prstGeom prst="rect">
            <a:avLst/>
          </a:prstGeom>
        </p:spPr>
      </p:pic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73C0C760-CB3E-534E-9744-CEE4FBD25DAA}"/>
              </a:ext>
            </a:extLst>
          </p:cNvPr>
          <p:cNvSpPr/>
          <p:nvPr/>
        </p:nvSpPr>
        <p:spPr>
          <a:xfrm>
            <a:off x="9457997" y="4191000"/>
            <a:ext cx="1981200" cy="13716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Target is</a:t>
            </a:r>
            <a:br>
              <a:rPr lang="en-US" sz="1800" dirty="0"/>
            </a:br>
            <a:r>
              <a:rPr lang="en-US" sz="1800" dirty="0"/>
              <a:t>$545</a:t>
            </a:r>
          </a:p>
        </p:txBody>
      </p:sp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363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Biggest Chip Deal in History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Mad Hedge 10 bagger – Global</a:t>
            </a:r>
            <a:r>
              <a:rPr lang="en-US" sz="1800" b="1" i="1" dirty="0"/>
              <a:t> </a:t>
            </a:r>
            <a:r>
              <a:rPr lang="en-US" sz="1800" dirty="0"/>
              <a:t>Semiconductor Shortage Slows Auto Industry,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4E8948D-EA0E-47E7-BDA4-8A37DE384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95400"/>
            <a:ext cx="7221710" cy="557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69EB875-F4DF-462D-8EB8-4F4884AB3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0"/>
            <a:ext cx="745547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next ten bagger - buys Xilinx – 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A8EBEDF-B99C-4FCA-845E-EE7F5B68D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600200"/>
            <a:ext cx="6877818" cy="524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F5A2FC8-972E-4FDF-A6CA-358A25709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499011"/>
            <a:ext cx="7010400" cy="535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6E398847-8A82-42BD-861D-E4792A926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95401"/>
            <a:ext cx="7293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/>
              <a:t>*Bets on a domestic recovery in 2021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*Upside potential in 2021 far greater than tech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*Some of these have not moved for 5 or 10 years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*Focuses on economically sensitive cyclical industries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*Makes a great counterweight to </a:t>
            </a:r>
            <a:br>
              <a:rPr lang="en-US" sz="2400" dirty="0"/>
            </a:br>
            <a:r>
              <a:rPr lang="en-US" sz="2400" dirty="0"/>
              <a:t>high growth technology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*We could spend all of next year rotating</a:t>
            </a:r>
            <a:br>
              <a:rPr lang="en-US" sz="2400" dirty="0"/>
            </a:br>
            <a:r>
              <a:rPr lang="en-US" sz="2400" dirty="0"/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3793878"/>
            <a:ext cx="3962400" cy="276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b="1" dirty="0"/>
              <a:t>60% long Invested, 20% short in a low volatility Long Term Bull Market</a:t>
            </a: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8363667" y="1752600"/>
            <a:ext cx="23887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P&amp;L</a:t>
            </a:r>
            <a:br>
              <a:rPr lang="en-US" sz="2400" b="1" dirty="0"/>
            </a:br>
            <a:r>
              <a:rPr lang="en-US" sz="2400" b="1" dirty="0"/>
              <a:t>+66.50</a:t>
            </a:r>
          </a:p>
          <a:p>
            <a:pPr algn="ctr"/>
            <a:r>
              <a:rPr lang="en-US" sz="2400" b="1" dirty="0"/>
              <a:t> YTD</a:t>
            </a:r>
            <a:br>
              <a:rPr lang="en-US" sz="1800" b="1" dirty="0"/>
            </a:br>
            <a:endParaRPr lang="en-US" sz="1800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AF6FECE-6B26-1F4F-9234-0DF16F69B9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093385"/>
              </p:ext>
            </p:extLst>
          </p:nvPr>
        </p:nvGraphicFramePr>
        <p:xfrm>
          <a:off x="871005" y="1524000"/>
          <a:ext cx="4129321" cy="4678240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051876">
                  <a:extLst>
                    <a:ext uri="{9D8B030D-6E8A-4147-A177-3AD203B41FA5}">
                      <a16:colId xmlns:a16="http://schemas.microsoft.com/office/drawing/2014/main" val="2333783679"/>
                    </a:ext>
                  </a:extLst>
                </a:gridCol>
                <a:gridCol w="1077445">
                  <a:extLst>
                    <a:ext uri="{9D8B030D-6E8A-4147-A177-3AD203B41FA5}">
                      <a16:colId xmlns:a16="http://schemas.microsoft.com/office/drawing/2014/main" val="265730305"/>
                    </a:ext>
                  </a:extLst>
                </a:gridCol>
              </a:tblGrid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Current Capital at Risk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3331529248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2904600813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Risk On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2829613351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World is Getting Better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435220446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45582508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(TLT) 5/$144-$147 put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704169377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(TLT) 6/$145-$148 put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2283973762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(UNP) 5/$200-$210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568127382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(DAL) 5/$40-$43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1430473804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2079760432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Risk Off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2964285613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World is Getting Worse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3718306372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2695906071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(SPY) 5/$427-$432 puts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-10.00%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104225090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551734025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Total Net Position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30.00%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1291546532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 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1745398078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1971283107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179905984"/>
                  </a:ext>
                </a:extLst>
              </a:tr>
              <a:tr h="1962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Total Aggregate Position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50.00%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2336323703"/>
                  </a:ext>
                </a:extLst>
              </a:tr>
            </a:tbl>
          </a:graphicData>
        </a:graphic>
      </p:graphicFrame>
      <p:pic>
        <p:nvPicPr>
          <p:cNvPr id="5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9DB82C08-E415-6141-908E-2C0A44A50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859" y="3362404"/>
            <a:ext cx="257074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 former LEAP Candidate - The 737 MAX Flies Again!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positive deliveries in 14 months, new orders from (UAL) and (ALK)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2/$150-$160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4/$300-$310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F6E1E11-55BF-44ED-9A03-CF80CA03F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900" y="2137599"/>
            <a:ext cx="6210300" cy="472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massive increase in overnight deliveries, announces blowout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ABF01DA-FE51-4A15-9CF7-BC7598A7F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371600"/>
            <a:ext cx="715221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D696CAC-0D79-4D0C-9411-D1161E9DC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405" y="1600200"/>
            <a:ext cx="6878995" cy="526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Big Recovery Move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Disney Plus Streaming top 100 million subscribers in 15 months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9396EDD-10C1-4F17-996B-04361A647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371601"/>
            <a:ext cx="717644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3ABB57F-FE12-4DC5-BD9A-66DEBFCCC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95401"/>
            <a:ext cx="7276958" cy="558660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29F0BED-97AC-4F54-9142-27D737363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0"/>
            <a:ext cx="764620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More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 – 12 days to expiration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69463B2-93C0-40F1-8328-F4FB69838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712" y="1542789"/>
            <a:ext cx="6910576" cy="531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5C46031-B71B-4501-ADE7-DF16E8C3A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363" y="1440493"/>
            <a:ext cx="7047274" cy="543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Retail Return from the Grave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2F051F21-D69D-4683-AD2B-2C3BA5F3E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1" y="1251088"/>
            <a:ext cx="7315200" cy="560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5/$40-$43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1DE985D-ECC5-471F-83B2-A6C90306F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1"/>
            <a:ext cx="7544885" cy="579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1D1CD517-6151-6F4D-904C-1DB1E001F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0" y="584200"/>
            <a:ext cx="92710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BCC9BDE-01FF-452B-BDA7-43C23D492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645" y="1109597"/>
            <a:ext cx="7519155" cy="574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681981AB-20FE-4323-A473-209EDB3C4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0"/>
            <a:ext cx="7742793" cy="5943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6BC29489-13C3-455B-A9ED-41CFA179C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19200"/>
            <a:ext cx="727917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Regeneron (REGN)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7/$570-$580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DF29D27-B242-46D7-B908-EC0DD543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58120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90385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4BD7970C-1935-490F-ADBD-E7A140149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1"/>
            <a:ext cx="7623718" cy="585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5/$310-$320 call spread - 12 days to expiration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2/$240-$260 call spread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47E2A0E5-BF53-4B75-8E57-8A9F62DE6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680" y="1584523"/>
            <a:ext cx="6874639" cy="527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 Blowout Earnings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D1A7144-A00A-4C18-8E00-B3C579372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447801"/>
            <a:ext cx="7055358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Rising Rates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5/$135-$140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2/$135-$140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2/$110-$115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12/$100-$105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11/$85-$90 bull call spread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50DB965C-4FE3-4937-BFA7-245D8952A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663" y="2118390"/>
            <a:ext cx="6168674" cy="473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“Recovery” Rotation Play</a:t>
            </a: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A10FB2E-B729-440A-B75D-8A782A0B9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371601"/>
            <a:ext cx="716303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80341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C4E27BA-BA57-483E-98E0-9E0846FCC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447800"/>
            <a:ext cx="7008242" cy="540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11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1F0B177-01D6-E14D-B7CA-42B26D2D8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650" y="800100"/>
            <a:ext cx="94107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761E478C-15F9-46F5-8D66-539F5DAF2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371601"/>
            <a:ext cx="7143620" cy="549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3/$31-$34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D322556-7F52-4749-BC25-305CAF892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524001"/>
            <a:ext cx="698019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Fintech Play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5/$195-$205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9/$180-$185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6033212-6872-496E-B5C7-1E9D8988A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524000"/>
            <a:ext cx="6915254" cy="533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B5BAC18-2D59-441A-A68D-DF2E75727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1108713"/>
            <a:ext cx="7467601" cy="575972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3/$230-$240 call spread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73F790A5-934D-4EE5-BE97-961DD67C8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95401"/>
            <a:ext cx="7284558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2BBB826-D937-4EFC-A88A-524315D05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0"/>
            <a:ext cx="7726680" cy="5943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27D581F-4D97-499F-A578-3CD8CA4A1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1"/>
            <a:ext cx="7686471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B176FBB-E7E0-43BA-83ED-05506CBAF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0"/>
            <a:ext cx="7599783" cy="583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05156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*Bonds breakdown on Friday, delivering major technical damage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*We either retested (TLT) low at $137, is $133 next, or do we break to new one-year lows?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*The $120 billion in monthly bond buying remains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*The Fed is doing everything possible to create inflation, but is failing,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visible in commodities but invisible in labor, which is 70% of the calculation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*I’m piling money into long dated put LEAPS like the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January 2022 $130-$135 or the January 2023 $120-$125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 2.00% yield on the ten-year US Treasury bond here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we come! This is the quality trade of 2021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*It’s a global event, with French bond yields turning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>
                <a:solidFill>
                  <a:schemeClr val="tx1"/>
                </a:solidFill>
              </a:rPr>
              <a:t>positive for the </a:t>
            </a:r>
            <a:r>
              <a:rPr lang="en-US" sz="2000" dirty="0">
                <a:solidFill>
                  <a:schemeClr val="tx1"/>
                </a:solidFill>
              </a:rPr>
              <a:t>first time in several years.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$180 to $105, taking interest rates from 0.31% to 3.25%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Breakdown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4E455E-4E27-FB43-9DFC-185DDB3B0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5391" y="3581400"/>
            <a:ext cx="4241888" cy="282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363200" cy="1828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Huge Short Play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5/$143-$146 put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A64B"/>
                </a:solidFill>
              </a:rPr>
              <a:t>took profits on long 5/$144-$147 put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6/$145-$148-expire in 34 days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2X long 4/$142-$145 put spread, 4/$127-$130 call spread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took profits on 2X long 5/$142-$145 put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A64B"/>
                </a:solidFill>
              </a:rPr>
              <a:t>took profits on long 2/$146-$149 put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5011A8-06E2-4345-83E0-877D1A772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828800"/>
            <a:ext cx="6426200" cy="486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2000" b="1" i="1" dirty="0"/>
              <a:t>The Roaring Twenties are Here</a:t>
            </a: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*Bonds hit top of one year downtrend at 1.48% and then fell hard, taking yields back to 1.68%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 two-month range trading Bond Market is over, sending financials and commodities higher ad tech lower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*It’s now, all about a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global economic recovery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 “RISK ON”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*Commodity boom continues to new highs, with industrial metals hitting new highs, the copper shock is here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*Bitcoin has become the best risk indicator in the market,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is now stalled in a range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 VIX at $25 will bring increasing volatility, start buying at $30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*Historically interest rates are still extremely low and will be until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 3.0% ten-year yield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4343400"/>
            <a:ext cx="3505201" cy="233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1.68%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DB84A2-28D3-2B42-AC12-7B90AD96E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900" y="1200553"/>
            <a:ext cx="6578600" cy="498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3.33%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B200971-62FA-4BC0-8B0F-514C50C84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990600"/>
            <a:ext cx="7653519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F817CAB-0049-4CFF-BDCB-C7DCC8A03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0"/>
            <a:ext cx="749011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4.27%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AEBDDEA-B315-4233-84F9-5F5C8EA2B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1"/>
            <a:ext cx="7534882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– 0.93%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29E27B9-C94A-41B8-B5BD-4E1697ECF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19200"/>
            <a:ext cx="727917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Collapse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dirty="0">
                <a:solidFill>
                  <a:schemeClr val="tx1"/>
                </a:solidFill>
              </a:rPr>
              <a:t>US Dollar approaching one year low on massive government bond issuance as </a:t>
            </a:r>
            <a:r>
              <a:rPr lang="en-US" sz="1800" dirty="0"/>
              <a:t>Q1 strength unwinds rapidly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*A stronger American economy leads to a weaker greenback, as imports surge to a record $77 billion in April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*Europe is getting positive yield support for the first time </a:t>
            </a:r>
            <a:br>
              <a:rPr lang="en-US" sz="1800" dirty="0"/>
            </a:br>
            <a:r>
              <a:rPr lang="en-US" sz="1800" dirty="0"/>
              <a:t>in a decade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*Expect more of the same. Buy (FXA) and (FXE) on dips.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*Any dollar rallies are temporary and short-term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Bitcoin is putting in a massive one-year topping formation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*Keep selling short all  US dollar rallies,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its yield support is gone forever,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</a:rPr>
              <a:t> Buy (FXA) and (FXE) on dips.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0F361F-9201-9C46-A3EC-F140F3FAC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3169920"/>
            <a:ext cx="46228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39849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1939565-7B7A-41DC-8AFD-76835B0EF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47336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25E926E-E6E9-4517-89DB-C56DD66B4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838200"/>
            <a:ext cx="7702026" cy="593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FF8B006-7915-4258-BC48-883A89C49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838201"/>
            <a:ext cx="7746268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04AF142-7AEF-45AC-BDF7-A17CF8462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421391" cy="576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"/>
            <a:ext cx="10972800" cy="1143000"/>
          </a:xfrm>
        </p:spPr>
        <p:txBody>
          <a:bodyPr/>
          <a:lstStyle/>
          <a:p>
            <a:r>
              <a:rPr lang="en-US" sz="2800" dirty="0"/>
              <a:t>Corona Update – End of the Pandemic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838200"/>
            <a:ext cx="10972800" cy="518160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*Massive distribution effort is proving hugely successful, 35% of the US population has been fully vaccinated, 45% fully vaccinated, 12–16-year-olds soon to qualify for the Pfizer vaccine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*New cases have fallen off a cliff, from </a:t>
            </a:r>
            <a:r>
              <a:rPr lang="en-US" sz="1800" b="1" dirty="0">
                <a:solidFill>
                  <a:schemeClr val="tx1"/>
                </a:solidFill>
              </a:rPr>
              <a:t>250,000 a day to 50,000, down 80%.</a:t>
            </a:r>
            <a:r>
              <a:rPr lang="en-US" sz="1800" dirty="0">
                <a:solidFill>
                  <a:schemeClr val="tx1"/>
                </a:solidFill>
              </a:rPr>
              <a:t> The population is acting like </a:t>
            </a:r>
            <a:r>
              <a:rPr lang="en-US" sz="1800" b="1" dirty="0">
                <a:solidFill>
                  <a:schemeClr val="tx1"/>
                </a:solidFill>
              </a:rPr>
              <a:t>herd immunity has already begun! 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*In a year, </a:t>
            </a:r>
            <a:r>
              <a:rPr lang="en-US" sz="1800" b="1" dirty="0">
                <a:solidFill>
                  <a:schemeClr val="tx1"/>
                </a:solidFill>
              </a:rPr>
              <a:t>everyone with either be vaccinated, have had the disease, or be dead.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*Every pandemic parameter started shrinking dramatically on January 20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*At least 50 variants now in circulation, with the most contagious and fatal one now dominant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*We may hit a vaccine glut by May so watch out for (PFE), (JNJ), (MRNA)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*US cases top </a:t>
            </a:r>
            <a:r>
              <a:rPr lang="en-US" sz="1800" b="1" dirty="0">
                <a:solidFill>
                  <a:schemeClr val="tx1"/>
                </a:solidFill>
              </a:rPr>
              <a:t>32.7 million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b="1" dirty="0">
                <a:solidFill>
                  <a:schemeClr val="tx1"/>
                </a:solidFill>
              </a:rPr>
              <a:t>deaths topping 582,000 </a:t>
            </a:r>
            <a:r>
              <a:rPr lang="en-US" sz="1800" dirty="0">
                <a:solidFill>
                  <a:schemeClr val="tx1"/>
                </a:solidFill>
              </a:rPr>
              <a:t>and are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down to </a:t>
            </a:r>
            <a:r>
              <a:rPr lang="en-US" sz="1800" b="1" dirty="0">
                <a:solidFill>
                  <a:schemeClr val="tx1"/>
                </a:solidFill>
              </a:rPr>
              <a:t>500 a day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4782012"/>
            <a:ext cx="3204724" cy="180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758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2907F1A-3386-4307-A947-16B06F3EC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1"/>
            <a:ext cx="739059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C954E00-6729-4D81-B4F4-0A35F3ADC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0"/>
            <a:ext cx="744081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Losing Momentum-Upside Momentum is Gone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Graphical user interface, chart, line chart&#10;&#10;Description automatically generated">
            <a:extLst>
              <a:ext uri="{FF2B5EF4-FFF2-40B4-BE49-F238E27FC236}">
                <a16:creationId xmlns:a16="http://schemas.microsoft.com/office/drawing/2014/main" id="{2D963ADF-8D0C-C246-8C94-27A61982A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066800"/>
            <a:ext cx="8991600" cy="501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Hacker Help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228600" y="723900"/>
            <a:ext cx="11701548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*Oil has been trapped in narrow two-month range. Economic recovery boost is offset by long term bear trend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*Colonial Pipeline hack give gasoline a temporary boost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*The end of oil is upon us, but it may take 30 years to unwind existing infrastructure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*All US car production will be electric by 2035, wiping out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half of all US oil consumption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*Oil consumption will become a China only business,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with them already taking 80% of all Persian Gulf output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*Avoid all energy plays like the plague, it’s the new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buggy whip industry as the US de-carbonizes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DB9111-2FFE-3647-B02E-7755C776A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901" y="3505200"/>
            <a:ext cx="4784598" cy="318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46150"/>
      </p:ext>
    </p:extLst>
  </p:cSld>
  <p:clrMapOvr>
    <a:masterClrMapping/>
  </p:clrMapOvr>
  <p:transition spd="slow">
    <p:wip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BBE65-4447-9A45-91B3-A7BD565C6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Infrastructure Becomes National Security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93DB7-D65E-A242-A65E-5C8CB5AD61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AFD33C-C1B1-4044-9CCC-4290D3B77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108455"/>
            <a:ext cx="9829800" cy="54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5951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052BCB13-B3B2-40D7-84B2-E148EA1A1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14400"/>
            <a:ext cx="77627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D555D26-3D20-4ECB-8E49-F223B253D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550133" cy="579224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2AAC3131-3101-407A-8EB0-F714BCB34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1"/>
            <a:ext cx="7657755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8DA715B-54E6-45E4-A42F-78B484506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14400"/>
            <a:ext cx="780772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4B520F7-CB8C-4C44-AFA8-6F7CD24CC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838200"/>
            <a:ext cx="7834860" cy="6019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0BF0-1BF1-C749-8DE1-6F1AE642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E31FE-E45A-F648-B8F2-BC2F247F9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DD42EF73-CB73-4748-9C90-70949BB394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" y="285522"/>
            <a:ext cx="10210800" cy="558187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DC0B85-2BF0-8B4A-B0F7-377F785ACDB6}"/>
              </a:ext>
            </a:extLst>
          </p:cNvPr>
          <p:cNvCxnSpPr>
            <a:cxnSpLocks/>
          </p:cNvCxnSpPr>
          <p:nvPr/>
        </p:nvCxnSpPr>
        <p:spPr>
          <a:xfrm>
            <a:off x="9525000" y="2895600"/>
            <a:ext cx="1828800" cy="23254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5359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Signs of Life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*Long-term rising interest rates remain a threat to precious metals</a:t>
            </a: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*No one believes we have come close to peaking in rates yet</a:t>
            </a: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*Gold rallies 10% and silver 20% on a flight to safety bid</a:t>
            </a: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*It has turned into a bond long and and Bitcoin</a:t>
            </a: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short and I don’t want either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*Silver is the better play here on solar and EV demand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*Gold will eventually recover when US borrowing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becomes so massive it undermines the value of the 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US dollar, even in the face of higher interest rates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person standing in front of a donut shop&#10;&#10;Description automatically generated">
            <a:extLst>
              <a:ext uri="{FF2B5EF4-FFF2-40B4-BE49-F238E27FC236}">
                <a16:creationId xmlns:a16="http://schemas.microsoft.com/office/drawing/2014/main" id="{D4468AD7-8E19-4041-8A13-19A609CF9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3305503"/>
            <a:ext cx="4330261" cy="324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Meltdown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AC49A7A-F492-45F4-A601-749F5971E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66800"/>
            <a:ext cx="7584510" cy="578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12D0F35-CF6F-4930-B190-C0008CB99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62887"/>
            <a:ext cx="7772400" cy="589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E069978-110A-47FF-965D-BF193EBC6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1"/>
            <a:ext cx="742690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7380303-DAC3-49A8-9471-BECD909F6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059" y="1136302"/>
            <a:ext cx="7475542" cy="572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2C519C4-80C9-4F45-BE71-DF9069AE8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51196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9B4F4FF-D109-40AA-8ACF-16BA98CA0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838201"/>
            <a:ext cx="7865751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D888826-B13F-48B6-9C9B-DD2383407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575136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(COPX)-Uptrend Resumes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A446D1E-8870-4B56-897E-1FF609132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0"/>
            <a:ext cx="7701193" cy="591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1521372" y="265176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 More of the Same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609600" y="1106424"/>
            <a:ext cx="9677400" cy="50632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b="1" dirty="0"/>
            </a:br>
            <a:r>
              <a:rPr lang="en-US" sz="2000" b="1" dirty="0"/>
              <a:t>*Pending Home Sales </a:t>
            </a:r>
            <a:r>
              <a:rPr lang="en-US" sz="2000" dirty="0"/>
              <a:t>Dove 10.6%, in February on a historic lack of supply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</a:t>
            </a:r>
            <a:r>
              <a:rPr lang="en-US" sz="2000" b="1" dirty="0"/>
              <a:t>Zillow</a:t>
            </a:r>
            <a:r>
              <a:rPr lang="en-US" sz="2000" dirty="0"/>
              <a:t> expects home listing to increase as the pandemic winds down, alleviating the worst shortage in history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*In the meantime, the </a:t>
            </a:r>
            <a:r>
              <a:rPr lang="en-US" sz="2000" b="1" dirty="0"/>
              <a:t>flight from the cities </a:t>
            </a:r>
            <a:r>
              <a:rPr lang="en-US" sz="2000" dirty="0"/>
              <a:t>to larger homes continues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*Greatly </a:t>
            </a:r>
            <a:r>
              <a:rPr lang="en-US" sz="2000" b="1" dirty="0"/>
              <a:t>digitized economy </a:t>
            </a:r>
            <a:r>
              <a:rPr lang="en-US" sz="2000" dirty="0"/>
              <a:t>is driving first time home buyers</a:t>
            </a:r>
            <a:br>
              <a:rPr lang="en-US" sz="2000" dirty="0"/>
            </a:br>
            <a:r>
              <a:rPr lang="en-US" sz="2000" dirty="0"/>
              <a:t> to much cheaper Midwest, like Kalamazoo, Rapid City,</a:t>
            </a:r>
            <a:br>
              <a:rPr lang="en-US" sz="2000" dirty="0"/>
            </a:br>
            <a:r>
              <a:rPr lang="en-US" sz="2000" dirty="0"/>
              <a:t>Iowa City, and Savanah</a:t>
            </a: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</a:rPr>
              <a:t>*Ho</a:t>
            </a:r>
            <a:r>
              <a:rPr lang="en-US" sz="2000" b="1" dirty="0">
                <a:solidFill>
                  <a:schemeClr val="tx1"/>
                </a:solidFill>
              </a:rPr>
              <a:t>using prices </a:t>
            </a:r>
            <a:r>
              <a:rPr lang="en-US" sz="2000" dirty="0">
                <a:solidFill>
                  <a:schemeClr val="tx1"/>
                </a:solidFill>
              </a:rPr>
              <a:t>are still exploding to the upside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with </a:t>
            </a:r>
            <a:r>
              <a:rPr lang="en-US" sz="2000" b="1" i="1" dirty="0">
                <a:solidFill>
                  <a:schemeClr val="tx1"/>
                </a:solidFill>
              </a:rPr>
              <a:t>S&amp;P Case Shiller Rose 12%</a:t>
            </a:r>
            <a:r>
              <a:rPr lang="en-US" sz="2000" dirty="0">
                <a:solidFill>
                  <a:schemeClr val="tx1"/>
                </a:solidFill>
              </a:rPr>
              <a:t> in February,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the one-month biggest spike in history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6CAAC2-04F4-AC48-95AE-83CB784C5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4114800"/>
            <a:ext cx="3886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36473</TotalTime>
  <Words>4289</Words>
  <Application>Microsoft Macintosh PowerPoint</Application>
  <PresentationFormat>Widescreen</PresentationFormat>
  <Paragraphs>176</Paragraphs>
  <Slides>103</Slides>
  <Notes>86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08" baseType="lpstr">
      <vt:lpstr>Arial</vt:lpstr>
      <vt:lpstr>Calibri</vt:lpstr>
      <vt:lpstr>Helvetica</vt:lpstr>
      <vt:lpstr>Helvetica Neue</vt:lpstr>
      <vt:lpstr>Office Theme</vt:lpstr>
      <vt:lpstr> The Mad Hedge Fund Trader “The Bill Comes Due”   </vt:lpstr>
      <vt:lpstr>A 4.7 Earthquake Hits Lake Tahoe</vt:lpstr>
      <vt:lpstr> Trade Alert Performance New All Time Highs! 32 consecutive profitable trade alerts- 57 out of 59 profitable-96.6% success rate in 2021-ony 2 losers   </vt:lpstr>
      <vt:lpstr>PowerPoint Presentation</vt:lpstr>
      <vt:lpstr>PowerPoint Presentation</vt:lpstr>
      <vt:lpstr>PowerPoint Presentation</vt:lpstr>
      <vt:lpstr>The Method to My Madness The Roaring Twenties are Here</vt:lpstr>
      <vt:lpstr>Corona Update – End of the Pandemic</vt:lpstr>
      <vt:lpstr>PowerPoint Presentation</vt:lpstr>
      <vt:lpstr>January 20 Infection Rate</vt:lpstr>
      <vt:lpstr>May 12 Infection Rate </vt:lpstr>
      <vt:lpstr>US Vaccination Rate</vt:lpstr>
      <vt:lpstr>The Global Economy – Booming </vt:lpstr>
      <vt:lpstr>Stocks – Cyclicals are Still In </vt:lpstr>
      <vt:lpstr>The Mad Hedge Profit Predictor Market Timing Index-Bottom of Range-at a “BUY” An artificial intelligence driven algorithm that analyzes 30 different economic, technical, and momentum driven indicators </vt:lpstr>
      <vt:lpstr> The Mad Hedge Profit Predictor Springboard for a Monster Rally </vt:lpstr>
      <vt:lpstr> Weekly Jobless Claims – Flatlining at record highs  488,000New Pandemic Low </vt:lpstr>
      <vt:lpstr>      S&amp;P 500 – New Highs long the 5/$427-$432 put spread took profits on long the 5/$440-$430 put spread         </vt:lpstr>
      <vt:lpstr> ProShares Ultra Short S&amp;P 500 (SDS)-  a Great Hedge for long stocks and bonds Long 2X position has a hedge against longs and bond shorts</vt:lpstr>
      <vt:lpstr>(VIX) – Dying a Slow Death The summer market is early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 long (QQQ) 4/$330-$335 put spread  took profits on long (QQQ) 3/$340-$345 put spread  covered long (QQQ) $325-$330 put spread </vt:lpstr>
      <vt:lpstr>The Barbell Portfolio</vt:lpstr>
      <vt:lpstr>   Microsoft (MSFT)- Earnings beat- Looking for Another Entry Point stop loss on long 5/$230-$240 call spread took profits on long 12/$220-$230 call spread stop loss on long 12/$170-$180 call spread  took profits on long 12/$135-$138 call spread      </vt:lpstr>
      <vt:lpstr>   Facebook (FB)- took profits on Long 9/$290-$300 vertical bear put spread stopped out of Long 9/$190-$200 vertical bear put spread took profits on Long 9/$145-$155 vertical bull call spread took profits on Long 9/$150-$160 vertical bull call spread      </vt:lpstr>
      <vt:lpstr>      Apple (AAPL)- New 5G iPhone Surge-earnings after close Apple car moving forward with KIA took profits on long 7/$320-$330 call spread took profits on long 4/24/$250-$260 call spread took profits on long 5/$250-$260 call spread       </vt:lpstr>
      <vt:lpstr>   Alphabet (GOOGL) – Ad king on economic recovery 15% of search is travel related took profits on long 12/$1,200-$1,230 bull call spread took profits on long 9/$1,030-$1,080 vertical bull call spread    </vt:lpstr>
      <vt:lpstr>          Amazon (AMZN) – Time correction took profits on long 9/$2,800-$2,900 bull call spread           </vt:lpstr>
      <vt:lpstr>        ProShares Ultra Technology (ROM) – Up 163% in 9 Months        </vt:lpstr>
      <vt:lpstr>      PayPal (PYPL)-Fintech Rules took profits on long 4/$90-$95 call spread      </vt:lpstr>
      <vt:lpstr>       Tesla (TSLA)- Blows Away Q1 Deliveries, with a 184,400 print, or 47.5% high than the 2021 rate Q1 earnings +48% QOQ, +104% YOY  took profits on long 2X 4/$450-$500 call spread  took profits on long 3/$400-$450 call spread took profits on long 2/$650-$700 call spread-expires, stopped out of long 3/$600-$650 call spread Took profits on long 2/$600-$650 bull call spread, Took profits on long 2/$550-$600 bull call spread   </vt:lpstr>
      <vt:lpstr>  NVIDIA (NVDA) – The Biggest Chip Deal in History A Mad Hedge 10 bagger – Global Semiconductor Shortage Slows Auto Industry,    </vt:lpstr>
      <vt:lpstr>Palo Alto Networks (PANW)-  Hacking never goes out of fashion</vt:lpstr>
      <vt:lpstr>  Advanced Micro Devices (AMD)- the next ten bagger - buys Xilinx – Programable logic devices took profits on long 2/$75-$80 call spread  </vt:lpstr>
      <vt:lpstr>  Salesforce (CRM)- Massive Online Migration took profits on long 9/$125-$130 vertical bull call spread took profits on long 8/$125-$130 vertical bull call spread took profits on long 2/$105-$115 call spread     </vt:lpstr>
      <vt:lpstr>  Adobe (ADBE)- Cloud play The Quality Non-China tech play   </vt:lpstr>
      <vt:lpstr>The Second Half of the Barbell</vt:lpstr>
      <vt:lpstr>     Boeing (BA) – former LEAP Candidate - The 737 MAX Flies Again! First positive deliveries in 14 months, new orders from (UAL) and (ALK) long 3/$146-$149 call spread took profits on long 2/$150-$160 call spread took profits on long 4/$300-$310 call spread took profits on long 4/$315-$335 call spread      </vt:lpstr>
      <vt:lpstr>  Package Delivery- United Parcel Service (UPS) massive increase in overnight deliveries, announces blowout earnings took profits on long 11/$130-$140 call spread   </vt:lpstr>
      <vt:lpstr>  Caterpillar (CAT)- Ag + Infrastructure + Housing took profits on long 12/$145-$150 call spread took profits on long 11/$125-$135 call spread  </vt:lpstr>
      <vt:lpstr>  Walt Disney (DIS)- Big Recovery Move Disney Plus Streaming top 100 million subscribers in 15 months took profits on long 3/$170-$180 call spread     </vt:lpstr>
      <vt:lpstr>Industrials Sector SPDR (XLI)- (GE), (MMM), (UNP), (UTX), (BA), (HON)</vt:lpstr>
      <vt:lpstr>  US Steel (X) – Commodity Boom   </vt:lpstr>
      <vt:lpstr>  Union Pacific RR (UNP)- More stuff to ship near record earnings announced long 5/$200-$210 call spread – 12 days to expiration took profits on 11/$150-$160 call spread  </vt:lpstr>
      <vt:lpstr>  Wal-Mart (WMT)-New High took profit on Long 11/$125-$130 bear put spread took profit on Long 10/$119-$121 bear put spread took profits on Long 8/$114-$117 bear put spread  </vt:lpstr>
      <vt:lpstr>  Macys’ (M) – Retail Return from the Grave took profits on Long 8/$23-$25 bear put spread  </vt:lpstr>
      <vt:lpstr>Delta Airlines (DAL)  long 5/$40-$43 call spread   </vt:lpstr>
      <vt:lpstr>Transports Sector SPDR (XTN)- Worst Hit Sector (ALGT),  (ALK), (JBLU), (LUV), (CHRW), (DAL) </vt:lpstr>
      <vt:lpstr>Health Care Sector (XLV), (RXL) (JNJ), (PFE), (MRK), (GILD), (ACT), (AMGN)  </vt:lpstr>
      <vt:lpstr>Amgen (AMGN) took profits on long 11/$185-$200 bull call spread</vt:lpstr>
      <vt:lpstr>Regeneron (REGN) took profits on long 7/$570-$580 call spread </vt:lpstr>
      <vt:lpstr>CRISPR Therapeutics (CRSP) </vt:lpstr>
      <vt:lpstr>Goldman Sachs (GS) –  long 5/$310-$320 call spread - 12 days to expiration took profits on long 2/$240-$260 call spread</vt:lpstr>
      <vt:lpstr>Morgan Stanley (MS) – Blowout Earnings took profits on long 2/$55-$60 call spread</vt:lpstr>
      <vt:lpstr> JP Morgan Chase (JPM)-Rising Rates long 5/$135-$140 call spread took profits on long 2/$135-$140 call spread took profits on long 2/$110-$115 call spread took profits on long 12/$100-$105 bull call spread took profits on long 11/$85-$90 bull call spread </vt:lpstr>
      <vt:lpstr>Citigroup (C) – “Recovery” Rotation Play</vt:lpstr>
      <vt:lpstr>Bank of America (BAC) –  took profits on long 2/$28-$30 call spread</vt:lpstr>
      <vt:lpstr> SPDR Metals &amp; Mining ETF (XME) –  long 2/$28-$30 call spread</vt:lpstr>
      <vt:lpstr> Blackrock (BLK)-Asset Collection Boom took profits on long 3/$31-$34 call spread </vt:lpstr>
      <vt:lpstr>Visa (V) – “Touchless” Fintech Play took profits on long 5/$195-$205 bull call spread took profits on long 9/$180-$185 bull call spread</vt:lpstr>
      <vt:lpstr>Consumer Discretionary SPDR (XLY) (DIS), (AMZN), (HD), (CMCSA), (MCD), (SBUX) </vt:lpstr>
      <vt:lpstr>Berkshire Hathaway (BRKB)- Natural Barbell took profits on long 3/$230-$240 call spread</vt:lpstr>
      <vt:lpstr>Europe Hedged Equity (HEDJ)- </vt:lpstr>
      <vt:lpstr>Japan (DXJ)- </vt:lpstr>
      <vt:lpstr> Emerging Markets (EEM) - Pro trade, Weak Dollar, long recovery Play</vt:lpstr>
      <vt:lpstr>Bonds – Breakdown</vt:lpstr>
      <vt:lpstr>           Treasury ETF (TLT) – Huge Short Play took profits on long 5/$143-$146 put spread, took profits on long 5/$144-$147 put spread 6/$145-$148-expire in 34 days took profits on 2X long 4/$142-$145 put spread, 4/$127-$130 call spread took profits on 2X long 5/$142-$145 put spread, took profits on long 2/$146-$149 put spread               </vt:lpstr>
      <vt:lpstr> Ten Year Treasury Yield ($TNX) – 1.68%  </vt:lpstr>
      <vt:lpstr> Junk Bonds (HYG) 3.33% Yield to Maturity  </vt:lpstr>
      <vt:lpstr>2X Short Treasuries (TBT)-Another run at highs</vt:lpstr>
      <vt:lpstr>Emerging Market Debt (ELD) 4.27% Yield- </vt:lpstr>
      <vt:lpstr>Municipal Bonds (MUB) – 0.93%   Mix of AAA, AA, and A rated bonds </vt:lpstr>
      <vt:lpstr>Foreign Currencies – Dollar Collapse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 </vt:lpstr>
      <vt:lpstr> Bitcoin- Losing Momentum-Upside Momentum is Gone </vt:lpstr>
      <vt:lpstr>Energy – Hacker Help</vt:lpstr>
      <vt:lpstr>Infrastructure Becomes National Security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Precious Metals – Signs of Life</vt:lpstr>
      <vt:lpstr>  Gold (GLD)- Meltdown 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 Copper (COPX)-Uptrend Resumes  </vt:lpstr>
      <vt:lpstr>Real Estate – More of the Same</vt:lpstr>
      <vt:lpstr>Crown Castle International (CCI) – 3.42% yielding cell phone Tower REIT</vt:lpstr>
      <vt:lpstr>US Home Construction Index (ITB) (DHI), (LEN), (PHM), (TOL), (NVR)   </vt:lpstr>
      <vt:lpstr>Trade Sheet- So What Do We Do About All This?</vt:lpstr>
      <vt:lpstr>       Next Strategy Webinar   12:00 EST Wednesday, May 26,  from Lake Tahoe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7695</cp:revision>
  <cp:lastPrinted>2017-08-31T13:43:13Z</cp:lastPrinted>
  <dcterms:created xsi:type="dcterms:W3CDTF">2015-02-05T17:12:57Z</dcterms:created>
  <dcterms:modified xsi:type="dcterms:W3CDTF">2021-05-12T15:45:17Z</dcterms:modified>
</cp:coreProperties>
</file>