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107"/>
  </p:notesMasterIdLst>
  <p:sldIdLst>
    <p:sldId id="256" r:id="rId2"/>
    <p:sldId id="1128" r:id="rId3"/>
    <p:sldId id="1075" r:id="rId4"/>
    <p:sldId id="888" r:id="rId5"/>
    <p:sldId id="605" r:id="rId6"/>
    <p:sldId id="997" r:id="rId7"/>
    <p:sldId id="664" r:id="rId8"/>
    <p:sldId id="824" r:id="rId9"/>
    <p:sldId id="1106" r:id="rId10"/>
    <p:sldId id="1107" r:id="rId11"/>
    <p:sldId id="1108" r:id="rId12"/>
    <p:sldId id="1109" r:id="rId13"/>
    <p:sldId id="1129" r:id="rId14"/>
    <p:sldId id="1118" r:id="rId15"/>
    <p:sldId id="1131" r:id="rId16"/>
    <p:sldId id="1110" r:id="rId17"/>
    <p:sldId id="1076" r:id="rId18"/>
    <p:sldId id="695" r:id="rId19"/>
    <p:sldId id="898" r:id="rId20"/>
    <p:sldId id="1113" r:id="rId21"/>
    <p:sldId id="1033" r:id="rId22"/>
    <p:sldId id="1073" r:id="rId23"/>
    <p:sldId id="1074" r:id="rId24"/>
    <p:sldId id="1026" r:id="rId25"/>
    <p:sldId id="570" r:id="rId26"/>
    <p:sldId id="280" r:id="rId27"/>
    <p:sldId id="1057" r:id="rId28"/>
    <p:sldId id="563" r:id="rId29"/>
    <p:sldId id="835" r:id="rId30"/>
    <p:sldId id="613" r:id="rId31"/>
    <p:sldId id="831" r:id="rId32"/>
    <p:sldId id="811" r:id="rId33"/>
    <p:sldId id="1025" r:id="rId34"/>
    <p:sldId id="891" r:id="rId35"/>
    <p:sldId id="1047" r:id="rId36"/>
    <p:sldId id="814" r:id="rId37"/>
    <p:sldId id="1072" r:id="rId38"/>
    <p:sldId id="764" r:id="rId39"/>
    <p:sldId id="765" r:id="rId40"/>
    <p:sldId id="1071" r:id="rId41"/>
    <p:sldId id="1070" r:id="rId42"/>
    <p:sldId id="840" r:id="rId43"/>
    <p:sldId id="1068" r:id="rId44"/>
    <p:sldId id="1069" r:id="rId45"/>
    <p:sldId id="893" r:id="rId46"/>
    <p:sldId id="289" r:id="rId47"/>
    <p:sldId id="730" r:id="rId48"/>
    <p:sldId id="1054" r:id="rId49"/>
    <p:sldId id="994" r:id="rId50"/>
    <p:sldId id="996" r:id="rId51"/>
    <p:sldId id="830" r:id="rId52"/>
    <p:sldId id="481" r:id="rId53"/>
    <p:sldId id="290" r:id="rId54"/>
    <p:sldId id="1008" r:id="rId55"/>
    <p:sldId id="1038" r:id="rId56"/>
    <p:sldId id="1009" r:id="rId57"/>
    <p:sldId id="669" r:id="rId58"/>
    <p:sldId id="1079" r:id="rId59"/>
    <p:sldId id="1043" r:id="rId60"/>
    <p:sldId id="1081" r:id="rId61"/>
    <p:sldId id="1083" r:id="rId62"/>
    <p:sldId id="1086" r:id="rId63"/>
    <p:sldId id="1080" r:id="rId64"/>
    <p:sldId id="1049" r:id="rId65"/>
    <p:sldId id="336" r:id="rId66"/>
    <p:sldId id="1084" r:id="rId67"/>
    <p:sldId id="295" r:id="rId68"/>
    <p:sldId id="501" r:id="rId69"/>
    <p:sldId id="539" r:id="rId70"/>
    <p:sldId id="1114" r:id="rId71"/>
    <p:sldId id="654" r:id="rId72"/>
    <p:sldId id="659" r:id="rId73"/>
    <p:sldId id="655" r:id="rId74"/>
    <p:sldId id="656" r:id="rId75"/>
    <p:sldId id="657" r:id="rId76"/>
    <p:sldId id="658" r:id="rId77"/>
    <p:sldId id="1115" r:id="rId78"/>
    <p:sldId id="533" r:id="rId79"/>
    <p:sldId id="756" r:id="rId80"/>
    <p:sldId id="1001" r:id="rId81"/>
    <p:sldId id="786" r:id="rId82"/>
    <p:sldId id="546" r:id="rId83"/>
    <p:sldId id="536" r:id="rId84"/>
    <p:sldId id="777" r:id="rId85"/>
    <p:sldId id="1116" r:id="rId86"/>
    <p:sldId id="388" r:id="rId87"/>
    <p:sldId id="312" r:id="rId88"/>
    <p:sldId id="380" r:id="rId89"/>
    <p:sldId id="747" r:id="rId90"/>
    <p:sldId id="313" r:id="rId91"/>
    <p:sldId id="972" r:id="rId92"/>
    <p:sldId id="907" r:id="rId93"/>
    <p:sldId id="650" r:id="rId94"/>
    <p:sldId id="729" r:id="rId95"/>
    <p:sldId id="737" r:id="rId96"/>
    <p:sldId id="998" r:id="rId97"/>
    <p:sldId id="999" r:id="rId98"/>
    <p:sldId id="1000" r:id="rId99"/>
    <p:sldId id="904" r:id="rId100"/>
    <p:sldId id="1130" r:id="rId101"/>
    <p:sldId id="1132" r:id="rId102"/>
    <p:sldId id="1005" r:id="rId103"/>
    <p:sldId id="1006" r:id="rId104"/>
    <p:sldId id="492" r:id="rId105"/>
    <p:sldId id="335" r:id="rId106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25" autoAdjust="0"/>
    <p:restoredTop sz="94830"/>
  </p:normalViewPr>
  <p:slideViewPr>
    <p:cSldViewPr>
      <p:cViewPr varScale="1">
        <p:scale>
          <a:sx n="121" d="100"/>
          <a:sy n="121" d="100"/>
        </p:scale>
        <p:origin x="456" y="1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60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212062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909060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325161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98025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814781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82676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84488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32424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67535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548472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90144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5371959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4521443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0247438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8663165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6135561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4082847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8160354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0922614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19923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3739155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2116244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115823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4861754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851884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8777155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250878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026413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5377956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2809103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751380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2305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3611861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2668064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1385831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0357938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8552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362200" y="304800"/>
            <a:ext cx="79248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“Bitcoin Blowup”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Silicon Valley, NV</a:t>
            </a:r>
            <a: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May 26, 2021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F88D70-C10A-D049-9155-9FF8F8B1EB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1371600"/>
            <a:ext cx="4286250" cy="3429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F0BF0-1BF1-C749-8DE1-6F1AE642A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BE31FE-E45A-F648-B8F2-BC2F247F94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DD42EF73-CB73-4748-9C90-70949BB394C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09600" y="285522"/>
            <a:ext cx="10210800" cy="558187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BDC0B85-2BF0-8B4A-B0F7-377F785ACDB6}"/>
              </a:ext>
            </a:extLst>
          </p:cNvPr>
          <p:cNvCxnSpPr>
            <a:cxnSpLocks/>
          </p:cNvCxnSpPr>
          <p:nvPr/>
        </p:nvCxnSpPr>
        <p:spPr>
          <a:xfrm>
            <a:off x="9525000" y="2895600"/>
            <a:ext cx="1828800" cy="232540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353592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C7FF-25FB-D34B-940C-E3108D505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Real Estate – Diving Sales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950EF-1709-2C4B-8680-4D1BCCA34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295400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1700" dirty="0"/>
              <a:t>*</a:t>
            </a:r>
            <a:r>
              <a:rPr lang="en-US" sz="1700" b="1" i="1" dirty="0"/>
              <a:t>Existing Home Sales Drop 2.7%,</a:t>
            </a:r>
            <a:r>
              <a:rPr lang="en-US" sz="1700" dirty="0"/>
              <a:t> in April to 5.85 million units</a:t>
            </a:r>
            <a:br>
              <a:rPr lang="en-US" sz="1700" dirty="0"/>
            </a:br>
            <a:br>
              <a:rPr lang="en-US" sz="1700" dirty="0"/>
            </a:br>
            <a:r>
              <a:rPr lang="en-US" sz="1700" dirty="0"/>
              <a:t>*Inventories are down 20% YOY to only an unimaginable two-month supply </a:t>
            </a:r>
            <a:br>
              <a:rPr lang="en-US" sz="1700" dirty="0"/>
            </a:br>
            <a:br>
              <a:rPr lang="en-US" sz="1700" dirty="0"/>
            </a:br>
            <a:r>
              <a:rPr lang="en-US" sz="1700" dirty="0"/>
              <a:t>*Sales of homes over $1 million are up an incredible 214% YOY </a:t>
            </a:r>
            <a:br>
              <a:rPr lang="en-US" sz="1700" dirty="0"/>
            </a:br>
            <a:br>
              <a:rPr lang="en-US" sz="1700" dirty="0"/>
            </a:br>
            <a:r>
              <a:rPr lang="en-US" sz="1700" dirty="0"/>
              <a:t>*</a:t>
            </a:r>
            <a:r>
              <a:rPr lang="en-US" sz="1700" b="1" i="1" dirty="0"/>
              <a:t>Housing Starts Dive</a:t>
            </a:r>
            <a:r>
              <a:rPr lang="en-US" sz="1700" dirty="0"/>
              <a:t>, as builders run out of materials at reasonable prices. </a:t>
            </a:r>
            <a:br>
              <a:rPr lang="en-US" sz="1700" dirty="0"/>
            </a:br>
            <a:br>
              <a:rPr lang="en-US" sz="1700" dirty="0"/>
            </a:br>
            <a:r>
              <a:rPr lang="en-US" sz="1700" dirty="0"/>
              <a:t>*</a:t>
            </a:r>
            <a:r>
              <a:rPr lang="en-US" sz="1700" b="1" dirty="0"/>
              <a:t>Single family homes </a:t>
            </a:r>
            <a:r>
              <a:rPr lang="en-US" sz="1700" dirty="0"/>
              <a:t>took the big hit, down 13.4% to 1.08 million</a:t>
            </a:r>
            <a:br>
              <a:rPr lang="en-US" sz="1700" dirty="0"/>
            </a:br>
            <a:br>
              <a:rPr lang="en-US" sz="1700" dirty="0"/>
            </a:br>
            <a:r>
              <a:rPr lang="en-US" sz="1700" dirty="0"/>
              <a:t>*Permits are still up 70% YOY from when Covid completely shut the industry down</a:t>
            </a:r>
            <a:br>
              <a:rPr lang="en-US" sz="1700" dirty="0"/>
            </a:br>
            <a:br>
              <a:rPr lang="en-US" sz="1700" dirty="0"/>
            </a:br>
            <a:r>
              <a:rPr lang="en-US" sz="1700" dirty="0"/>
              <a:t>*Builder are including contingency clauses which allow</a:t>
            </a:r>
            <a:br>
              <a:rPr lang="en-US" sz="1700" dirty="0"/>
            </a:br>
            <a:r>
              <a:rPr lang="en-US" sz="1700" dirty="0"/>
              <a:t> price rises</a:t>
            </a:r>
            <a:r>
              <a:rPr lang="en-US" sz="1700" b="1" i="1" dirty="0"/>
              <a:t> after</a:t>
            </a:r>
            <a:r>
              <a:rPr lang="en-US" sz="1700" dirty="0"/>
              <a:t> the sale, a first. </a:t>
            </a:r>
            <a:br>
              <a:rPr lang="en-US" sz="1700" dirty="0"/>
            </a:br>
            <a:br>
              <a:rPr lang="en-US" sz="1700" dirty="0"/>
            </a:br>
            <a:r>
              <a:rPr lang="en-US" sz="1700" dirty="0"/>
              <a:t>*There is a massive </a:t>
            </a:r>
            <a:r>
              <a:rPr lang="en-US" sz="1700" b="1" dirty="0"/>
              <a:t>flight from cities </a:t>
            </a:r>
            <a:r>
              <a:rPr lang="en-US" sz="1700" dirty="0"/>
              <a:t>to region towns, especially resorts,</a:t>
            </a:r>
            <a:br>
              <a:rPr lang="en-US" sz="1700" dirty="0"/>
            </a:br>
            <a:r>
              <a:rPr lang="en-US" sz="1700" dirty="0"/>
              <a:t> causing prices to double in a year</a:t>
            </a:r>
            <a:br>
              <a:rPr lang="en-US" sz="1700" dirty="0"/>
            </a:br>
            <a:br>
              <a:rPr lang="en-US" sz="1700" dirty="0"/>
            </a:br>
            <a:r>
              <a:rPr lang="en-US" sz="1700" dirty="0"/>
              <a:t>*</a:t>
            </a:r>
            <a:r>
              <a:rPr lang="en-US" sz="1700" b="1" dirty="0"/>
              <a:t>Homebuilding costs </a:t>
            </a:r>
            <a:r>
              <a:rPr lang="en-US" sz="1700" dirty="0"/>
              <a:t>are up 12% YOY, especially for lumber.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F91801-FE3D-414D-9ECD-1E7D7B23A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1600" y="2925875"/>
            <a:ext cx="2820516" cy="365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5765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C34A-74A9-7A4F-8DE9-DDB46B42A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S&amp;P Case Shiller</a:t>
            </a:r>
            <a:br>
              <a:rPr lang="en-US" dirty="0"/>
            </a:br>
            <a:r>
              <a:rPr lang="en-US" sz="2000" dirty="0"/>
              <a:t>Up 13.2% for March</a:t>
            </a:r>
            <a:br>
              <a:rPr lang="en-US" sz="2000" dirty="0"/>
            </a:br>
            <a:r>
              <a:rPr lang="en-US" sz="2000" dirty="0"/>
              <a:t>Phoenix +20.0%, San Diego 19.1%, Seattle 18.3%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98E61-9A17-4F45-9ABF-56B2B305EA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97DAFE38-3120-414B-94AC-BB4F42B9A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447800"/>
            <a:ext cx="7975600" cy="498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8709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3.42% yielding cell phone Tower REIT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B95F1D-4C46-D44E-A4CE-9414029014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6657F4-B7E6-4DC0-A579-532B006C2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599" y="1219201"/>
            <a:ext cx="7376437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F6EA5244-958B-48BD-BD87-F0D1DF9E6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1066800"/>
            <a:ext cx="7554122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1981200" y="-735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533400" y="2255700"/>
            <a:ext cx="9677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– buy dips aggressively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– sell rallies aggressively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*Commodities-buy dips aggressively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 sell US dollar rallies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- sell short over $30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 – buy dips</a:t>
            </a: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990600" y="525153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June 16,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Lake Tahoe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990600" y="4225159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</a:rPr>
              <a:t>Good Luck and Good Trading</a:t>
            </a:r>
            <a:r>
              <a:rPr lang="en-US" sz="3200" b="1" dirty="0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3" name="Picture 2" descr="A person sitting on a rock&#10;&#10;Description automatically generated with medium confidence">
            <a:extLst>
              <a:ext uri="{FF2B5EF4-FFF2-40B4-BE49-F238E27FC236}">
                <a16:creationId xmlns:a16="http://schemas.microsoft.com/office/drawing/2014/main" id="{5B5263BC-5114-8043-9565-10331E84B6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0" y="762000"/>
            <a:ext cx="2888888" cy="4114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C2149-1A2F-6442-88E7-01C7D5D66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January 20 Infection Rate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6B5AB3-CEBA-1A4F-9ABA-310E71EFAF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CE4676-D37F-8E46-9524-AE8C7029E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348655"/>
            <a:ext cx="9296400" cy="521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529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C2149-1A2F-6442-88E7-01C7D5D66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May 26 Infection Rate</a:t>
            </a:r>
            <a:br>
              <a:rPr lang="en-US" sz="2800" b="1" dirty="0"/>
            </a:b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6B5AB3-CEBA-1A4F-9ABA-310E71EFAF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E4F3AF99-C18E-DC46-8A62-B387C98D5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055195"/>
            <a:ext cx="9397154" cy="568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4126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C2149-1A2F-6442-88E7-01C7D5D66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Greatest Chance of Getting Infected Today</a:t>
            </a:r>
            <a:br>
              <a:rPr lang="en-US" sz="2800" b="1" dirty="0"/>
            </a:br>
            <a:r>
              <a:rPr lang="en-US" sz="1800" dirty="0"/>
              <a:t>Trading lives for jobs - May 26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6B5AB3-CEBA-1A4F-9ABA-310E71EFAF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14ED95D-CB81-574E-8495-F0E55A690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382764"/>
            <a:ext cx="8948135" cy="548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1494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990600" y="267288"/>
            <a:ext cx="9601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 Roaring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1219200"/>
            <a:ext cx="10820400" cy="5257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*Fed Hints of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Early Rate Rise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trashing both stocks and bonds.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Inflation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Explodes, with the Consumer Price Index posting a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ballistic 4.2% YOY rate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the fastest gain since 2009.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Inflation Sentiment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Hits One Year High, at 4.6%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Money Supply (M2)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growing at a record 30% annual rate as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stimulus checks pile up in savings accounts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Retail Sales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Stall in April, at $120 billion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Weekly Jobless Claims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Drop to 444,000, a new post pandemic low.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Corporate Productivity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is Booming, making stocks worth more.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That is the outcome of the pandemic. 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b="1" i="1" dirty="0"/>
              <a:t>China’s Industrial Production Slows</a:t>
            </a:r>
            <a:r>
              <a:rPr lang="en-US" dirty="0"/>
              <a:t>, from 14.1% in March to only 9.8% in April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0D86AA-C23A-8C4B-9D19-476B5256B4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600" y="3553167"/>
            <a:ext cx="3385718" cy="318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7561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B1BB0-9FF5-F24C-9FB7-4304F5DDC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A09DC5-6857-0741-A9CD-3A5BCFFD87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989BB2B6-EE91-714C-B158-1264D3372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345" y="846137"/>
            <a:ext cx="8647309" cy="452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2077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057400" y="1524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 on the Range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762000"/>
            <a:ext cx="107442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*Bitcoin crash causes secondary stock market selloff of 2,000 Dow points. All the losses are made back in days</a:t>
            </a: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* Volatility Index (VIX) Soars to $29, then collapses to $17, typical of a sideways trending summer market </a:t>
            </a: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*Tech falls from 36X to 27X, (SPY) at 21X, value at 17X, against an historical tech premium to (SPY) of 5 points.  meaning the tech selloff is almost done</a:t>
            </a: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ten-year US Treasury yields reach the 5.5% peak seen in the last 2007 top, $20 trillion of bonds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 to be sold and put into equities</a:t>
            </a:r>
            <a:br>
              <a:rPr lang="en-US" sz="1800" dirty="0">
                <a:solidFill>
                  <a:schemeClr val="tx1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*Value and Cyclicals are Still the Big Play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Biden Puts a 25% Corporate Tax Rate on the Table</a:t>
            </a: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and a 15% global tax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*Tech gets a boost from a flat bond market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*Stick with the barbell strategy, we’ll keep rotating back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forth all year between tech &amp; domestic recovery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*We could be entering a wide </a:t>
            </a:r>
            <a:r>
              <a:rPr lang="en-US" sz="2000" b="1" dirty="0">
                <a:solidFill>
                  <a:schemeClr val="tx1"/>
                </a:solidFill>
              </a:rPr>
              <a:t>$2,700 - $3,600 </a:t>
            </a:r>
            <a:r>
              <a:rPr lang="en-US" sz="2000" dirty="0">
                <a:solidFill>
                  <a:schemeClr val="tx1"/>
                </a:solidFill>
              </a:rPr>
              <a:t>range until the election</a:t>
            </a: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br>
              <a:rPr lang="en-US" dirty="0"/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F3485C-BD34-E749-9015-1C5E18FC40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3811064"/>
            <a:ext cx="4669368" cy="278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218737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57200"/>
            <a:ext cx="8229600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Index-Bottom of Range-at a “BUY”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 dirty="0"/>
          </a:p>
        </p:txBody>
      </p:sp>
      <p:pic>
        <p:nvPicPr>
          <p:cNvPr id="5" name="Picture 4" descr="A close-up of a speedometer&#10;&#10;Description automatically generated with medium confidence">
            <a:extLst>
              <a:ext uri="{FF2B5EF4-FFF2-40B4-BE49-F238E27FC236}">
                <a16:creationId xmlns:a16="http://schemas.microsoft.com/office/drawing/2014/main" id="{F0742C3E-0691-8343-9F86-5D1E81ACE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905000"/>
            <a:ext cx="8153400" cy="439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860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2800" b="1" dirty="0"/>
              <a:t>Springboard for a Monster Rally</a:t>
            </a:r>
            <a:br>
              <a:rPr lang="en-US" sz="2400" b="1" dirty="0"/>
            </a:br>
            <a:endParaRPr lang="en-US" sz="2400" dirty="0"/>
          </a:p>
        </p:txBody>
      </p:sp>
      <p:sp>
        <p:nvSpPr>
          <p:cNvPr id="6" name="Left Arrow Callout 5">
            <a:extLst>
              <a:ext uri="{FF2B5EF4-FFF2-40B4-BE49-F238E27FC236}">
                <a16:creationId xmlns:a16="http://schemas.microsoft.com/office/drawing/2014/main" id="{3A11F493-5924-C44D-94C4-ED11B95D6F91}"/>
              </a:ext>
            </a:extLst>
          </p:cNvPr>
          <p:cNvSpPr/>
          <p:nvPr/>
        </p:nvSpPr>
        <p:spPr>
          <a:xfrm>
            <a:off x="9067800" y="1791406"/>
            <a:ext cx="1629991" cy="114158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SELL</a:t>
            </a:r>
          </a:p>
        </p:txBody>
      </p:sp>
      <p:sp>
        <p:nvSpPr>
          <p:cNvPr id="8" name="Left Arrow Callout 7">
            <a:extLst>
              <a:ext uri="{FF2B5EF4-FFF2-40B4-BE49-F238E27FC236}">
                <a16:creationId xmlns:a16="http://schemas.microsoft.com/office/drawing/2014/main" id="{F92F4606-D151-A14A-9AEF-EFC004AC6242}"/>
              </a:ext>
            </a:extLst>
          </p:cNvPr>
          <p:cNvSpPr/>
          <p:nvPr/>
        </p:nvSpPr>
        <p:spPr>
          <a:xfrm>
            <a:off x="8991600" y="4572000"/>
            <a:ext cx="1629991" cy="10668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BUY</a:t>
            </a:r>
          </a:p>
        </p:txBody>
      </p:sp>
      <p:sp>
        <p:nvSpPr>
          <p:cNvPr id="9" name="Left Arrow Callout 8">
            <a:extLst>
              <a:ext uri="{FF2B5EF4-FFF2-40B4-BE49-F238E27FC236}">
                <a16:creationId xmlns:a16="http://schemas.microsoft.com/office/drawing/2014/main" id="{5B2C8018-730E-294F-980F-8F4A4829D183}"/>
              </a:ext>
            </a:extLst>
          </p:cNvPr>
          <p:cNvSpPr/>
          <p:nvPr/>
        </p:nvSpPr>
        <p:spPr>
          <a:xfrm>
            <a:off x="9062545" y="3330410"/>
            <a:ext cx="1629991" cy="10668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Do </a:t>
            </a:r>
            <a:br>
              <a:rPr lang="en-US" sz="1800" dirty="0"/>
            </a:br>
            <a:r>
              <a:rPr lang="en-US" sz="1800" dirty="0"/>
              <a:t>Nothing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5DCABF19-7AE3-4B44-A697-45328F8CD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933" y="1417636"/>
            <a:ext cx="8432800" cy="505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172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Weekly Jobless Claims – Flatlining at record highs</a:t>
            </a:r>
            <a:br>
              <a:rPr lang="en-US" sz="2800" b="1" dirty="0"/>
            </a:br>
            <a:r>
              <a:rPr lang="en-US" sz="2400" dirty="0">
                <a:solidFill>
                  <a:srgbClr val="00A64B"/>
                </a:solidFill>
              </a:rPr>
              <a:t> 444,000New Pandemic Low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595D9801-652F-8B4A-B251-796162797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434570"/>
            <a:ext cx="8585200" cy="460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B6F96-A2CA-DE4B-85DE-F0546CE41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A Free Case of Wine from a Concierge Member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3942A0-109E-3741-A149-BA5FA81E22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ACCB8A3B-2E01-1245-8A44-1C4113555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2192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252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7277"/>
            <a:ext cx="91440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6/$375-$385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6/$430-440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6393A579-5B90-8547-958A-D00F17470B85}"/>
              </a:ext>
            </a:extLst>
          </p:cNvPr>
          <p:cNvSpPr/>
          <p:nvPr/>
        </p:nvSpPr>
        <p:spPr>
          <a:xfrm>
            <a:off x="8744691" y="2747857"/>
            <a:ext cx="1905000" cy="12192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 Bottom </a:t>
            </a:r>
            <a:br>
              <a:rPr lang="en-US" sz="2000" dirty="0"/>
            </a:br>
            <a:r>
              <a:rPr lang="en-US" sz="2000" dirty="0"/>
              <a:t>405</a:t>
            </a:r>
          </a:p>
        </p:txBody>
      </p:sp>
      <p:sp>
        <p:nvSpPr>
          <p:cNvPr id="11" name="Left Arrow Callout 10">
            <a:extLst>
              <a:ext uri="{FF2B5EF4-FFF2-40B4-BE49-F238E27FC236}">
                <a16:creationId xmlns:a16="http://schemas.microsoft.com/office/drawing/2014/main" id="{1CB185D8-7103-E54A-9BBE-0777DE7F7229}"/>
              </a:ext>
            </a:extLst>
          </p:cNvPr>
          <p:cNvSpPr/>
          <p:nvPr/>
        </p:nvSpPr>
        <p:spPr>
          <a:xfrm>
            <a:off x="9829800" y="831242"/>
            <a:ext cx="2209800" cy="1567881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New Highs</a:t>
            </a:r>
            <a:br>
              <a:rPr lang="en-US" sz="2000" dirty="0"/>
            </a:br>
            <a:r>
              <a:rPr lang="en-US" sz="2000" dirty="0"/>
              <a:t>Yearend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$475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F4A80-E6CB-184A-99D2-C23AB6511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0200" y="4040858"/>
            <a:ext cx="2664741" cy="26647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48E69D-8A99-4E40-A8E6-3FC765577B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624" y="1524000"/>
            <a:ext cx="6441051" cy="4876795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C84874A-6DEA-B946-A019-7C7362351FAB}"/>
              </a:ext>
            </a:extLst>
          </p:cNvPr>
          <p:cNvCxnSpPr>
            <a:cxnSpLocks/>
          </p:cNvCxnSpPr>
          <p:nvPr/>
        </p:nvCxnSpPr>
        <p:spPr>
          <a:xfrm flipV="1">
            <a:off x="2376368" y="3397291"/>
            <a:ext cx="6672079" cy="2678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E582C17-CC7A-BB4B-A4ED-DE8A778F51E3}"/>
              </a:ext>
            </a:extLst>
          </p:cNvPr>
          <p:cNvCxnSpPr>
            <a:cxnSpLocks/>
          </p:cNvCxnSpPr>
          <p:nvPr/>
        </p:nvCxnSpPr>
        <p:spPr>
          <a:xfrm flipV="1">
            <a:off x="6553200" y="1640520"/>
            <a:ext cx="3143991" cy="163608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6647643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Short S&amp;P 500 (SDS)-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Hedge for long stocks and bonds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2X position has a hedge against longs and bond shorts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5FF6F41-0E28-4995-9112-084609ABBD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599" y="1295401"/>
            <a:ext cx="7226339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96315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 – Dying a Slow Death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summer market is early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146909-0AEA-481D-98D0-BFAD39756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066801"/>
            <a:ext cx="7613544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20207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(VXX)-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7F959D9-5BFA-42A3-AACD-6BE625DDD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066801"/>
            <a:ext cx="7560976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08750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 Trapped in a Range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60C66F-C6CF-4778-8644-8DA9537D6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5161" y="964149"/>
            <a:ext cx="7609439" cy="584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133600" y="457200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(IWM)- Trapped in a Longer Range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3D8AD6B-731B-4C92-8874-824BC5A80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7811" y="1371601"/>
            <a:ext cx="7152211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 dirty="0"/>
              <a:t>NASDAQ (QQQ) – 9 Month Range with Upside Breakout Coming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 long (QQQ) 4/$330-$335 put spread 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(QQQ) 3/$340-$345 put spread 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covered long (QQQ) $325-$330 put spread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62F877-77E1-4FC0-BB14-AB09D554A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999" y="1417637"/>
            <a:ext cx="7078233" cy="544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301E2-E500-C647-8217-9D7175204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The Barbell Portfolio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97F95-6A2A-2C49-81F9-08842108DE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800" b="1" dirty="0"/>
              <a:t>*50% Big Tech</a:t>
            </a:r>
            <a:r>
              <a:rPr lang="en-US" b="1" i="1" dirty="0"/>
              <a:t> </a:t>
            </a:r>
            <a:r>
              <a:rPr lang="en-US" sz="2000" b="1" i="1" dirty="0"/>
              <a:t>- 2% of US Employment but 27% of Market Cap and 38% of Profits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800" b="1" dirty="0"/>
              <a:t>50% Domestic Recovery, including: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Railroads</a:t>
            </a:r>
            <a:br>
              <a:rPr lang="en-US" sz="2400" dirty="0"/>
            </a:br>
            <a:r>
              <a:rPr lang="en-US" sz="2400" dirty="0"/>
              <a:t>Couriers</a:t>
            </a:r>
            <a:br>
              <a:rPr lang="en-US" sz="2400" dirty="0"/>
            </a:br>
            <a:r>
              <a:rPr lang="en-US" sz="2400" dirty="0"/>
              <a:t>Banks</a:t>
            </a:r>
            <a:br>
              <a:rPr lang="en-US" sz="2400" dirty="0"/>
            </a:br>
            <a:r>
              <a:rPr lang="en-US" sz="2400" dirty="0"/>
              <a:t>Construction</a:t>
            </a:r>
            <a:br>
              <a:rPr lang="en-US" sz="2400" dirty="0"/>
            </a:br>
            <a:r>
              <a:rPr lang="en-US" sz="2400" dirty="0"/>
              <a:t>Credit Cards</a:t>
            </a:r>
            <a:br>
              <a:rPr lang="en-US" sz="2400" dirty="0"/>
            </a:br>
            <a:r>
              <a:rPr lang="en-US" sz="2400" dirty="0"/>
              <a:t>Event organizers</a:t>
            </a:r>
            <a:br>
              <a:rPr lang="en-US" sz="2400" dirty="0"/>
            </a:br>
            <a:r>
              <a:rPr lang="en-US" sz="2400" dirty="0"/>
              <a:t>Ticket sales</a:t>
            </a:r>
            <a:br>
              <a:rPr lang="en-US" sz="2400" dirty="0"/>
            </a:br>
            <a:r>
              <a:rPr lang="en-US" sz="2400" dirty="0"/>
              <a:t>Retailers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AE1447-DE61-044F-A510-5A94A4298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3295481"/>
            <a:ext cx="4419600" cy="31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881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8392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 Earnings beat- Looking for Another Entry Point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12/$230-$240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12/$220-$230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083FA54-0DF1-44D7-BFB9-A69C1606F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1447800"/>
            <a:ext cx="7055358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 (FB)-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9/$290-$300 vertical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9/$190-$200 vertical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9/$145-$155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9/$150-$160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C17E2C-5569-4BD1-84AF-06A31540C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6254" y="1813123"/>
            <a:ext cx="6599492" cy="50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2EA96-036E-0A48-9AD9-FCA66B852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Mad Hedge Trader &amp; Investors Summit</a:t>
            </a:r>
            <a:br>
              <a:rPr lang="en-US" sz="2800" b="1" dirty="0"/>
            </a:br>
            <a:r>
              <a:rPr lang="en-US" sz="2800" b="1" dirty="0"/>
              <a:t>June 8-10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91F47E-0DB1-074E-B58D-5A7CD05FAA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200" b="1" dirty="0"/>
              <a:t>*A collection of the 27 best traders and managers in the world, or 8 a day</a:t>
            </a:r>
            <a:br>
              <a:rPr lang="en-US" sz="2200" b="1" dirty="0"/>
            </a:br>
            <a:br>
              <a:rPr lang="en-US" sz="2200" b="1" dirty="0"/>
            </a:br>
            <a:r>
              <a:rPr lang="en-US" sz="2200" b="1" dirty="0"/>
              <a:t>*Back-to-back One-hour presentations followed by an</a:t>
            </a:r>
            <a:br>
              <a:rPr lang="en-US" sz="2200" b="1" dirty="0"/>
            </a:br>
            <a:r>
              <a:rPr lang="en-US" sz="2200" b="1" dirty="0"/>
              <a:t> interactive Q&amp;A</a:t>
            </a:r>
            <a:br>
              <a:rPr lang="en-US" sz="2200" b="1" dirty="0"/>
            </a:br>
            <a:br>
              <a:rPr lang="en-US" sz="2200" b="1" dirty="0"/>
            </a:br>
            <a:r>
              <a:rPr lang="en-US" sz="2200" b="1" dirty="0"/>
              <a:t>*Covering all stocks, bonds, commodities, foreign </a:t>
            </a:r>
            <a:br>
              <a:rPr lang="en-US" sz="2200" b="1" dirty="0"/>
            </a:br>
            <a:r>
              <a:rPr lang="en-US" sz="2200" b="1" dirty="0"/>
              <a:t>exchange, precious metals, and real estate</a:t>
            </a:r>
            <a:br>
              <a:rPr lang="en-US" sz="2200" b="1" dirty="0"/>
            </a:br>
            <a:br>
              <a:rPr lang="en-US" sz="2200" b="1" dirty="0"/>
            </a:br>
            <a:r>
              <a:rPr lang="en-US" sz="2200" b="1" dirty="0"/>
              <a:t>*It’s the best look at the rest of 2021’s money making </a:t>
            </a:r>
            <a:br>
              <a:rPr lang="en-US" sz="2200" b="1" dirty="0"/>
            </a:br>
            <a:r>
              <a:rPr lang="en-US" sz="2200" b="1" dirty="0"/>
              <a:t>opportunities you will get anywhere</a:t>
            </a:r>
            <a:br>
              <a:rPr lang="en-US" sz="2200" b="1" dirty="0"/>
            </a:br>
            <a:br>
              <a:rPr lang="en-US" sz="2200" b="1" dirty="0"/>
            </a:br>
            <a:r>
              <a:rPr lang="en-US" sz="2200" b="1" dirty="0"/>
              <a:t>*An invitation will be sent to you shortly</a:t>
            </a:r>
            <a:br>
              <a:rPr lang="en-US" sz="2200" b="1" dirty="0"/>
            </a:br>
            <a:r>
              <a:rPr lang="en-US" sz="2200" b="1" dirty="0"/>
              <a:t> and it is</a:t>
            </a:r>
            <a:r>
              <a:rPr lang="en-US" sz="2200" b="1" dirty="0">
                <a:solidFill>
                  <a:srgbClr val="FF0000"/>
                </a:solidFill>
              </a:rPr>
              <a:t> FREE </a:t>
            </a:r>
            <a:r>
              <a:rPr lang="en-US" sz="2200" b="1" dirty="0"/>
              <a:t>to attend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62A8C4-88F0-6B45-A022-23440EDDD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3983" y="2667000"/>
            <a:ext cx="3206428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3175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(AAPL)- </a:t>
            </a:r>
            <a:r>
              <a:rPr lang="en-US" sz="1800" dirty="0"/>
              <a:t>New 5G iPhone Surge-earnings after close</a:t>
            </a:r>
            <a:br>
              <a:rPr lang="en-US" sz="1800" dirty="0"/>
            </a:br>
            <a:r>
              <a:rPr lang="en-US" sz="1800" dirty="0"/>
              <a:t>Apple car moving forward with KIA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7/$320-$330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4/24/$250-$260 call spread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5/$250-$260 call spread</a:t>
            </a:r>
            <a:br>
              <a:rPr lang="en-US" sz="1800" dirty="0"/>
            </a:br>
            <a:br>
              <a:rPr lang="en-US" sz="1800" dirty="0"/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362C1B-7018-4486-8F90-CE23B1CB9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897053"/>
            <a:ext cx="6477000" cy="496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 king on economic recovery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15% of search is travel related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b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9/$1,030-$1,080 vertical bull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8F65A34-5568-4774-A954-242B3F91F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559149"/>
            <a:ext cx="6934200" cy="529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Time correction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9/$2,800-$2,900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AB80BB8-E798-41C1-9C92-A1B2734C9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214846"/>
            <a:ext cx="7452408" cy="564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Technology (ROM) – Up 163% in 9 Months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38EC4AD-88CC-4CFA-939A-4656230E9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143001"/>
            <a:ext cx="747546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80406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PayPal (PYPL)-Fintech Rules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4/$90-$95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7BCCF6A-2EAE-4ADA-BBC1-66868F00A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143001"/>
            <a:ext cx="744158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20561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23900" y="17928"/>
            <a:ext cx="1074420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Tesla (TSLA)-</a:t>
            </a:r>
            <a:r>
              <a:rPr lang="en-US" b="1" i="1" dirty="0"/>
              <a:t> </a:t>
            </a:r>
            <a:r>
              <a:rPr lang="en-US" sz="1800" dirty="0"/>
              <a:t>Blows Away Q1 Deliveries</a:t>
            </a:r>
            <a:r>
              <a:rPr lang="en-US" sz="2400" dirty="0"/>
              <a:t>, </a:t>
            </a:r>
            <a:r>
              <a:rPr lang="en-US" sz="2000" dirty="0"/>
              <a:t>with a 184,400 print, or 47.5% high than the 2021 rate</a:t>
            </a:r>
            <a:br>
              <a:rPr lang="en-US" sz="2000" dirty="0"/>
            </a:br>
            <a:r>
              <a:rPr lang="en-US" sz="2000" dirty="0"/>
              <a:t>Q1 earnings +48% QOQ, +104% YOY 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took profits on long 2X 4/$450-$500 call spread 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took profits on long 3/$400-$450 call spread</a:t>
            </a:r>
            <a:br>
              <a:rPr lang="en-US" sz="2000" dirty="0"/>
            </a:br>
            <a:r>
              <a:rPr lang="en-US" sz="20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2/$650-$700 call spread-expires</a:t>
            </a:r>
            <a:r>
              <a:rPr lang="en-US" sz="1800" dirty="0"/>
              <a:t>, </a:t>
            </a:r>
            <a:r>
              <a:rPr lang="en-US" sz="1800" dirty="0">
                <a:solidFill>
                  <a:srgbClr val="FF0000"/>
                </a:solidFill>
              </a:rPr>
              <a:t>stopped out of long 3/$600-$650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2/$600-$650 bull call spread, Took profits on long 2/$550-$600 bull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1587CC6-11EA-4F32-9524-3D937EFE4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1" y="2337777"/>
            <a:ext cx="5867400" cy="452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40126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200" y="381000"/>
            <a:ext cx="10363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Biggest Chip Deal in History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 Mad Hedge 10 bagger – Global</a:t>
            </a:r>
            <a:r>
              <a:rPr lang="en-US" sz="1800" b="1" i="1" dirty="0"/>
              <a:t> </a:t>
            </a:r>
            <a:r>
              <a:rPr lang="en-US" sz="1800" dirty="0"/>
              <a:t>Semiconductor Shortage Slows Auto Industry,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9BBF97-4B19-48DE-A034-540C52967A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295401"/>
            <a:ext cx="7209534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2FC984B-46D9-4001-BE12-F1C3AF765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219200"/>
            <a:ext cx="739824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41948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Micro Devices (AMD)-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next ten bagger - buys Xilinx – Programable logic devices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2/$75-$80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B73EB31-4120-4395-8122-28AC11578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524000"/>
            <a:ext cx="6958446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Massive Online Migration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2/$105-$115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168B7C-ACBD-41FB-89D9-3508C751E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6254" y="1447801"/>
            <a:ext cx="7088098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 Time Highs!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 consecutive profitable trade alerts-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57 out of 59 profitable-96.6% success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rate in 2021-ony 2 losers 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676400"/>
            <a:ext cx="83058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10.21%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   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+7.93%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+13.28%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-2.08%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+20.60%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*September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7.95%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+15.67%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+1.51%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b="1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+7.48%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*November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+20.41%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+10.38%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+10.20%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*2021 Year to Date +67.24%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compared to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+12.56%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+489.79%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 new all time high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42.90%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11 1/2 years, new all time high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0" y="1676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 Cloud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2658DD-0C0E-4062-8BC9-FD2C3D883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295400"/>
            <a:ext cx="7248999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65113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E290-8620-E44F-B34C-8D5D6A274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The Second Half of the Barbell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575CE-B87A-6849-80FB-D9B4B0F97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400" dirty="0"/>
              <a:t>*Bets on a domestic recovery in 2021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*Upside potential in 2021 far greater than tech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*Some of these have not moved for 5 or 10 years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*Focuses on economically sensitive cyclical industries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*Makes a great counterweight to </a:t>
            </a:r>
            <a:br>
              <a:rPr lang="en-US" sz="2400" dirty="0"/>
            </a:br>
            <a:r>
              <a:rPr lang="en-US" sz="2400" dirty="0"/>
              <a:t>high growth technology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*We could spend all of next year rotating</a:t>
            </a:r>
            <a:br>
              <a:rPr lang="en-US" sz="2400" dirty="0"/>
            </a:br>
            <a:r>
              <a:rPr lang="en-US" sz="2400" dirty="0"/>
              <a:t>between the two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5B89D-3A51-744C-A09A-6149553A0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0" y="4271652"/>
            <a:ext cx="3276600" cy="228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949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 (BA) – former LEAP Candidate - The 737 MAX Flies Again!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 positive deliveries in 14 months, new orders from (UAL) and (ALK)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3/$146-$149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2/$150-$160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4/$300-$310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4/$315-$335 call spread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A17BEB5-F31F-4624-A8B9-139C50554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2209800"/>
            <a:ext cx="6077873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 Delivery- United Parcel Service (UPS)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massive increase in overnight deliveries, announces blowout earnings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11/$130-$140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315E6E4-D369-4DDE-BFF0-7FCEDA0C0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199" y="1447801"/>
            <a:ext cx="7028357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06769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Caterpillar (CAT)-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12/$145-$150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11/$125-$135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E759545-E12C-40AA-B1F6-0F3006B23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600200"/>
            <a:ext cx="6848662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91623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828800" y="762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(DIS)- Big Recovery Move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Disney Plus Streaming top 100 million subscribers in 15 months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3/$170-$180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F45F33-F09B-48E1-8358-17DE8452B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447801"/>
            <a:ext cx="7045724" cy="538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3D8B51D-E9A7-49EA-9F0C-63EEF1A5F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219201"/>
            <a:ext cx="7370534" cy="5638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 (X) – Commodity Boom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1B12A116-F200-4ABB-B162-72F5B389F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121229"/>
            <a:ext cx="7518646" cy="573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RR (UNP)- More stuff to ship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near record earnings announced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5/$200-$210 call spread – 12 days to expiration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11/$150-$160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993AA8-5550-4031-8437-5156A4964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524001"/>
            <a:ext cx="6937424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88918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(WMT)-New High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10/$119-$121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A8321C-A20A-4D94-AB70-47172E768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1" y="1524000"/>
            <a:ext cx="7006936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00200" y="187057"/>
            <a:ext cx="94170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br>
              <a:rPr lang="en-US" sz="2000" dirty="0"/>
            </a:br>
            <a:r>
              <a:rPr lang="en-US" sz="2000" b="1" dirty="0"/>
              <a:t>40% long Invested, 10% short in a low volatility Long Term Bull Market</a:t>
            </a:r>
            <a:br>
              <a:rPr lang="en-US" sz="2000" dirty="0"/>
            </a:br>
            <a:br>
              <a:rPr lang="en-US" sz="1800" dirty="0"/>
            </a:b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9EB65B-3392-D748-9AD6-DC5488C05733}"/>
              </a:ext>
            </a:extLst>
          </p:cNvPr>
          <p:cNvSpPr txBox="1"/>
          <p:nvPr/>
        </p:nvSpPr>
        <p:spPr>
          <a:xfrm>
            <a:off x="8400453" y="1983645"/>
            <a:ext cx="238879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P&amp;L</a:t>
            </a:r>
            <a:br>
              <a:rPr lang="en-US" sz="2400" b="1" dirty="0"/>
            </a:br>
            <a:r>
              <a:rPr lang="en-US" sz="2400" b="1" dirty="0"/>
              <a:t>+71.32 YTD</a:t>
            </a:r>
            <a:br>
              <a:rPr lang="en-US" sz="1800" b="1" dirty="0"/>
            </a:br>
            <a:endParaRPr lang="en-US" sz="1800" b="1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1C9401E-5696-8C40-8E17-F38B0F8ABC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8608378"/>
              </p:ext>
            </p:extLst>
          </p:nvPr>
        </p:nvGraphicFramePr>
        <p:xfrm>
          <a:off x="1066800" y="1524000"/>
          <a:ext cx="4343400" cy="5029201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210097">
                  <a:extLst>
                    <a:ext uri="{9D8B030D-6E8A-4147-A177-3AD203B41FA5}">
                      <a16:colId xmlns:a16="http://schemas.microsoft.com/office/drawing/2014/main" val="707135286"/>
                    </a:ext>
                  </a:extLst>
                </a:gridCol>
                <a:gridCol w="1133303">
                  <a:extLst>
                    <a:ext uri="{9D8B030D-6E8A-4147-A177-3AD203B41FA5}">
                      <a16:colId xmlns:a16="http://schemas.microsoft.com/office/drawing/2014/main" val="2602940737"/>
                    </a:ext>
                  </a:extLst>
                </a:gridCol>
              </a:tblGrid>
              <a:tr h="2292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Current Capital at Risk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43" marR="4843" marT="48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43" marR="4843" marT="4843" marB="0" anchor="b"/>
                </a:tc>
                <a:extLst>
                  <a:ext uri="{0D108BD9-81ED-4DB2-BD59-A6C34878D82A}">
                    <a16:rowId xmlns:a16="http://schemas.microsoft.com/office/drawing/2014/main" val="4152343999"/>
                  </a:ext>
                </a:extLst>
              </a:tr>
              <a:tr h="2292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43" marR="4843" marT="48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43" marR="4843" marT="4843" marB="0" anchor="b"/>
                </a:tc>
                <a:extLst>
                  <a:ext uri="{0D108BD9-81ED-4DB2-BD59-A6C34878D82A}">
                    <a16:rowId xmlns:a16="http://schemas.microsoft.com/office/drawing/2014/main" val="2893395135"/>
                  </a:ext>
                </a:extLst>
              </a:tr>
              <a:tr h="2292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sng" strike="noStrike">
                          <a:effectLst/>
                        </a:rPr>
                        <a:t>Risk On</a:t>
                      </a:r>
                      <a:endParaRPr lang="en-US" sz="13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43" marR="4843" marT="48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43" marR="4843" marT="4843" marB="0" anchor="b"/>
                </a:tc>
                <a:extLst>
                  <a:ext uri="{0D108BD9-81ED-4DB2-BD59-A6C34878D82A}">
                    <a16:rowId xmlns:a16="http://schemas.microsoft.com/office/drawing/2014/main" val="3770451845"/>
                  </a:ext>
                </a:extLst>
              </a:tr>
              <a:tr h="2292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World is Getting Better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43" marR="4843" marT="48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43" marR="4843" marT="4843" marB="0" anchor="b"/>
                </a:tc>
                <a:extLst>
                  <a:ext uri="{0D108BD9-81ED-4DB2-BD59-A6C34878D82A}">
                    <a16:rowId xmlns:a16="http://schemas.microsoft.com/office/drawing/2014/main" val="3988135691"/>
                  </a:ext>
                </a:extLst>
              </a:tr>
              <a:tr h="2292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43" marR="4843" marT="48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43" marR="4843" marT="4843" marB="0" anchor="b"/>
                </a:tc>
                <a:extLst>
                  <a:ext uri="{0D108BD9-81ED-4DB2-BD59-A6C34878D82A}">
                    <a16:rowId xmlns:a16="http://schemas.microsoft.com/office/drawing/2014/main" val="1214438936"/>
                  </a:ext>
                </a:extLst>
              </a:tr>
              <a:tr h="22923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(TLT) 6/$141-$144 put spread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4843" marR="4843" marT="48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10.00%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43" marR="4843" marT="4843" marB="0" anchor="b"/>
                </a:tc>
                <a:extLst>
                  <a:ext uri="{0D108BD9-81ED-4DB2-BD59-A6C34878D82A}">
                    <a16:rowId xmlns:a16="http://schemas.microsoft.com/office/drawing/2014/main" val="2118772103"/>
                  </a:ext>
                </a:extLst>
              </a:tr>
              <a:tr h="22923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(SPY) 6/$375-$385 call spread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4843" marR="4843" marT="48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10.00%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43" marR="4843" marT="4843" marB="0" anchor="b"/>
                </a:tc>
                <a:extLst>
                  <a:ext uri="{0D108BD9-81ED-4DB2-BD59-A6C34878D82A}">
                    <a16:rowId xmlns:a16="http://schemas.microsoft.com/office/drawing/2014/main" val="3657100183"/>
                  </a:ext>
                </a:extLst>
              </a:tr>
              <a:tr h="21524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(BRKB) 6/$230-$240 call spread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43" marR="4843" marT="48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10.00%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43" marR="4843" marT="4843" marB="0" anchor="b"/>
                </a:tc>
                <a:extLst>
                  <a:ext uri="{0D108BD9-81ED-4DB2-BD59-A6C34878D82A}">
                    <a16:rowId xmlns:a16="http://schemas.microsoft.com/office/drawing/2014/main" val="869876907"/>
                  </a:ext>
                </a:extLst>
              </a:tr>
              <a:tr h="22923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(GS) 6/$310-$320 call spread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4843" marR="4843" marT="48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10.00%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43" marR="4843" marT="4843" marB="0" anchor="b"/>
                </a:tc>
                <a:extLst>
                  <a:ext uri="{0D108BD9-81ED-4DB2-BD59-A6C34878D82A}">
                    <a16:rowId xmlns:a16="http://schemas.microsoft.com/office/drawing/2014/main" val="2333185513"/>
                  </a:ext>
                </a:extLst>
              </a:tr>
              <a:tr h="229236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43" marR="4843" marT="48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43" marR="4843" marT="4843" marB="0" anchor="b"/>
                </a:tc>
                <a:extLst>
                  <a:ext uri="{0D108BD9-81ED-4DB2-BD59-A6C34878D82A}">
                    <a16:rowId xmlns:a16="http://schemas.microsoft.com/office/drawing/2014/main" val="4255556598"/>
                  </a:ext>
                </a:extLst>
              </a:tr>
              <a:tr h="2292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sng" strike="noStrike">
                          <a:effectLst/>
                        </a:rPr>
                        <a:t>Risk Off</a:t>
                      </a:r>
                      <a:endParaRPr lang="en-US" sz="13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43" marR="4843" marT="48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43" marR="4843" marT="4843" marB="0" anchor="b"/>
                </a:tc>
                <a:extLst>
                  <a:ext uri="{0D108BD9-81ED-4DB2-BD59-A6C34878D82A}">
                    <a16:rowId xmlns:a16="http://schemas.microsoft.com/office/drawing/2014/main" val="4064559308"/>
                  </a:ext>
                </a:extLst>
              </a:tr>
              <a:tr h="2292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World is Getting Worse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43" marR="4843" marT="48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43" marR="4843" marT="4843" marB="0" anchor="b"/>
                </a:tc>
                <a:extLst>
                  <a:ext uri="{0D108BD9-81ED-4DB2-BD59-A6C34878D82A}">
                    <a16:rowId xmlns:a16="http://schemas.microsoft.com/office/drawing/2014/main" val="2870920186"/>
                  </a:ext>
                </a:extLst>
              </a:tr>
              <a:tr h="2292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43" marR="4843" marT="48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43" marR="4843" marT="4843" marB="0" anchor="b"/>
                </a:tc>
                <a:extLst>
                  <a:ext uri="{0D108BD9-81ED-4DB2-BD59-A6C34878D82A}">
                    <a16:rowId xmlns:a16="http://schemas.microsoft.com/office/drawing/2014/main" val="3348668854"/>
                  </a:ext>
                </a:extLst>
              </a:tr>
              <a:tr h="22923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(SPY) 6/$430-$440 put spread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4843" marR="4843" marT="48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-10.00%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43" marR="4843" marT="4843" marB="0" anchor="b"/>
                </a:tc>
                <a:extLst>
                  <a:ext uri="{0D108BD9-81ED-4DB2-BD59-A6C34878D82A}">
                    <a16:rowId xmlns:a16="http://schemas.microsoft.com/office/drawing/2014/main" val="4039217476"/>
                  </a:ext>
                </a:extLst>
              </a:tr>
              <a:tr h="229236"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4843" marR="4843" marT="48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43" marR="4843" marT="4843" marB="0" anchor="b"/>
                </a:tc>
                <a:extLst>
                  <a:ext uri="{0D108BD9-81ED-4DB2-BD59-A6C34878D82A}">
                    <a16:rowId xmlns:a16="http://schemas.microsoft.com/office/drawing/2014/main" val="1296253687"/>
                  </a:ext>
                </a:extLst>
              </a:tr>
              <a:tr h="229236"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4843" marR="4843" marT="48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43" marR="4843" marT="4843" marB="0" anchor="b"/>
                </a:tc>
                <a:extLst>
                  <a:ext uri="{0D108BD9-81ED-4DB2-BD59-A6C34878D82A}">
                    <a16:rowId xmlns:a16="http://schemas.microsoft.com/office/drawing/2014/main" val="2766451019"/>
                  </a:ext>
                </a:extLst>
              </a:tr>
              <a:tr h="2292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43" marR="4843" marT="48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43" marR="4843" marT="4843" marB="0" anchor="b"/>
                </a:tc>
                <a:extLst>
                  <a:ext uri="{0D108BD9-81ED-4DB2-BD59-A6C34878D82A}">
                    <a16:rowId xmlns:a16="http://schemas.microsoft.com/office/drawing/2014/main" val="489031780"/>
                  </a:ext>
                </a:extLst>
              </a:tr>
              <a:tr h="2292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Total Net Position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43" marR="4843" marT="48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30.00%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43" marR="4843" marT="4843" marB="0" anchor="b"/>
                </a:tc>
                <a:extLst>
                  <a:ext uri="{0D108BD9-81ED-4DB2-BD59-A6C34878D82A}">
                    <a16:rowId xmlns:a16="http://schemas.microsoft.com/office/drawing/2014/main" val="2457271959"/>
                  </a:ext>
                </a:extLst>
              </a:tr>
              <a:tr h="2292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43" marR="4843" marT="48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43" marR="4843" marT="4843" marB="0" anchor="b"/>
                </a:tc>
                <a:extLst>
                  <a:ext uri="{0D108BD9-81ED-4DB2-BD59-A6C34878D82A}">
                    <a16:rowId xmlns:a16="http://schemas.microsoft.com/office/drawing/2014/main" val="1434341955"/>
                  </a:ext>
                </a:extLst>
              </a:tr>
              <a:tr h="2292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43" marR="4843" marT="48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43" marR="4843" marT="4843" marB="0" anchor="b"/>
                </a:tc>
                <a:extLst>
                  <a:ext uri="{0D108BD9-81ED-4DB2-BD59-A6C34878D82A}">
                    <a16:rowId xmlns:a16="http://schemas.microsoft.com/office/drawing/2014/main" val="2979581232"/>
                  </a:ext>
                </a:extLst>
              </a:tr>
              <a:tr h="2292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43" marR="4843" marT="48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 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43" marR="4843" marT="4843" marB="0" anchor="b"/>
                </a:tc>
                <a:extLst>
                  <a:ext uri="{0D108BD9-81ED-4DB2-BD59-A6C34878D82A}">
                    <a16:rowId xmlns:a16="http://schemas.microsoft.com/office/drawing/2014/main" val="28098866"/>
                  </a:ext>
                </a:extLst>
              </a:tr>
              <a:tr h="2292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Total Aggregate Position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43" marR="4843" marT="48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50.00%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43" marR="4843" marT="4843" marB="0" anchor="b"/>
                </a:tc>
                <a:extLst>
                  <a:ext uri="{0D108BD9-81ED-4DB2-BD59-A6C34878D82A}">
                    <a16:rowId xmlns:a16="http://schemas.microsoft.com/office/drawing/2014/main" val="4092482176"/>
                  </a:ext>
                </a:extLst>
              </a:tr>
            </a:tbl>
          </a:graphicData>
        </a:graphic>
      </p:graphicFrame>
      <p:pic>
        <p:nvPicPr>
          <p:cNvPr id="5" name="Picture 4" descr="Chart, pie chart&#10;&#10;Description automatically generated">
            <a:extLst>
              <a:ext uri="{FF2B5EF4-FFF2-40B4-BE49-F238E27FC236}">
                <a16:creationId xmlns:a16="http://schemas.microsoft.com/office/drawing/2014/main" id="{CEF39C89-DC70-644F-B45C-305AAAFBBA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0" y="3200400"/>
            <a:ext cx="320040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Macys’ (M) – Retail Return from the Grave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8/$23-$25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941DAD9-345A-45F2-B9D8-9079B4DF4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295401"/>
            <a:ext cx="722044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96761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6/$40-$43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5B57BCF-0E18-452F-870C-614386F5E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984069"/>
            <a:ext cx="7651217" cy="587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Worst Hit Sector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E075A7-DF71-4E6C-AC41-15C6B245C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143000"/>
            <a:ext cx="7404502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(XLV), (RXL)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10271043-14DA-4398-B267-0EDCB8E6B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61520"/>
            <a:ext cx="7696200" cy="589212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11/$185-$200 bull call spread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C1CD20-84D3-4135-ABFE-80882EC23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275805"/>
            <a:ext cx="7274616" cy="558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55389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Regeneron (REGN)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7/$570-$580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1EB72AE-FD01-4310-B3D1-E86F9431B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7143" y="1066800"/>
            <a:ext cx="7563657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890385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CRISPR Therapeutics (CRSP)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619EF9AA-CD15-454A-888D-7086A9ED5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598" y="1143000"/>
            <a:ext cx="7487429" cy="571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67116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6/$310-$320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5/$310-$320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2/$240-$260 call spread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31ECF3-5650-471E-A6B8-D0B71CF94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1752599"/>
            <a:ext cx="6657194" cy="510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Morgan Stanley (MS) – Blowout Earnings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2/$55-$60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0A1E8AF-A254-4D0E-AA69-82278CAAB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1346" y="1447799"/>
            <a:ext cx="6993705" cy="541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10563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 Chase (JPM)-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Rising Rates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5/$135-$140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2/$135-$140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2/$110-$115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12/$100-$105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11/$85-$90 bull call spread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1807C19-55A6-43BF-8A0C-97DE99D4D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2095940"/>
            <a:ext cx="6248400" cy="476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15692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429F0-1F49-7D47-AB99-CE86A4CFF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B15452E0-1AE3-1342-8731-158A91A22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609600"/>
            <a:ext cx="9455426" cy="605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3339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Citigroup (C) – “Recovery” Rotation Play</a:t>
            </a: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3F3CB6-4AD7-434F-9220-A15EB862E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447800"/>
            <a:ext cx="7025916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680341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 (BAC)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2/$28-$30 call spread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72998E-7C12-4A76-BD2A-5E4C81E6A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371600"/>
            <a:ext cx="7140632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69903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Metals &amp; Mining ETF (XME)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2/$28-$30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427F69E-4165-4034-B633-34DB803AF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1" y="1396615"/>
            <a:ext cx="7086600" cy="546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31317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Blackrock (BLK)-Asset Collection Boom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3/$31-$34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FE4701E-BBFB-40FC-AF61-85CB03352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524001"/>
            <a:ext cx="6977099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73532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Visa (V) – “Touchless” Fintech Play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5/$195-$205 bull call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expires in 12 days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9/$180-$185 bull call spread</a:t>
            </a:r>
            <a:endParaRPr lang="en-US" sz="16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546777DF-E3D6-4336-A7B1-41062FAC7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1651531"/>
            <a:ext cx="6781800" cy="520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56804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3695B7-AC45-4F27-9134-5B92947BF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143001"/>
            <a:ext cx="7322821" cy="568887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Berkshire Hathaway (BRKB)- Natural Barbell-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Trying to Breakout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3/$230-$240 call spread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92A6B3-C589-497D-B1BD-BA625AD22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3954" y="1447800"/>
            <a:ext cx="6884092" cy="527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226466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934EC5A-A8B8-417C-915D-A912CDDF4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990601"/>
            <a:ext cx="7567967" cy="5867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C9606D-CBE6-414A-AECC-DD0A58B1F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90601"/>
            <a:ext cx="7640028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 - Pro trade,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Dollar, long recovery Play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B27939B-810F-45D7-B922-7B0B7A42A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199" y="1108683"/>
            <a:ext cx="7543801" cy="574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1752600" y="228602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11 1/2 Year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D087C692-3E1C-0246-8722-D4165AFFF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436" y="849177"/>
            <a:ext cx="9741128" cy="578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9132"/>
      </p:ext>
    </p:extLst>
  </p:cSld>
  <p:clrMapOvr>
    <a:masterClrMapping/>
  </p:clrMapOvr>
  <p:transition spd="slow">
    <p:cut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57200" y="1416377"/>
            <a:ext cx="10515600" cy="47558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*Bonds hold lows, but can’t rally above $141 on infrastructure bull slowdown and shrinkage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*look for another selloff going into the June 10 CPI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*The $120 billion in monthly Fed bond buying remains, but the “taper” is looming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*Expect more inflation scares but nothing sustainable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*I’m piling money into long dated put LEAPS like the (TLT)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January 2022 $135-$140 or the January 2023 $125-$130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*A 2.00% yield on the ten-year US Treasury bond here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we come! This is the quality trade of 2021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*US Treasury bond fund (TLT) could plunge from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$180 a year ago  to $105</a:t>
            </a: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3377"/>
            <a:ext cx="10972800" cy="1143000"/>
          </a:xfrm>
        </p:spPr>
        <p:txBody>
          <a:bodyPr/>
          <a:lstStyle/>
          <a:p>
            <a:r>
              <a:rPr lang="en-US" sz="2800" dirty="0"/>
              <a:t>Bonds – Flatlining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DE8A27-CEB9-2448-868F-3262DD40C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3429000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36408"/>
      </p:ext>
    </p:extLst>
  </p:cSld>
  <p:clrMapOvr>
    <a:masterClrMapping/>
  </p:clrMapOvr>
  <p:transition spd="slow">
    <p:wip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363200" cy="1828800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Huge Short Play</a:t>
            </a:r>
            <a:br>
              <a:rPr lang="en-US" sz="1800" dirty="0"/>
            </a:br>
            <a:r>
              <a:rPr lang="en-US" sz="1800" dirty="0">
                <a:solidFill>
                  <a:schemeClr val="tx1"/>
                </a:solidFill>
              </a:rPr>
              <a:t>long 5/$143-$146 put spread, long 5/$144-$147 put spread,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expires in 7 days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6/$145-$148-expire in 34 days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took profits on 2X long 4/$142-$145 put spread, 4/$127-$130 call spread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rgbClr val="00A64B"/>
                </a:solidFill>
              </a:rPr>
              <a:t>took profits on 2X long 5/$142-$145 put spread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>
                <a:solidFill>
                  <a:srgbClr val="00A64B"/>
                </a:solidFill>
              </a:rPr>
              <a:t>took profits on long 2/$146-$149 put spread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32BBCC0D-E320-4EC4-B143-21179BAD0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685" y="1873042"/>
            <a:ext cx="6488715" cy="4984957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F8B558A-6BC0-D049-8187-44AA8A9A0863}"/>
              </a:ext>
            </a:extLst>
          </p:cNvPr>
          <p:cNvCxnSpPr>
            <a:cxnSpLocks/>
          </p:cNvCxnSpPr>
          <p:nvPr/>
        </p:nvCxnSpPr>
        <p:spPr>
          <a:xfrm>
            <a:off x="4953000" y="4724400"/>
            <a:ext cx="6477000" cy="7620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1.58%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D77CBB-775D-4805-8A6C-D05C00F8E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953170"/>
            <a:ext cx="7620000" cy="590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3.33% Yield to Maturity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212F2BD-F37A-47CD-BABE-F91366936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066801"/>
            <a:ext cx="7567051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(TBT)-Another run at highs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96D3BB-E30B-4CF2-AEB9-13C33CDC4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195251"/>
            <a:ext cx="7387314" cy="566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4.27%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44AF546-72FE-4F57-8EAB-E7D2897F2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066801"/>
            <a:ext cx="7446870" cy="578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 – 0.93%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of AAA, AA, and A rated bonds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6E152E7-6198-4C80-9050-F8B207677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219201"/>
            <a:ext cx="7291258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13064"/>
      </p:ext>
    </p:extLst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Dollar Collapse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16973" y="990600"/>
            <a:ext cx="9677400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US Dollar Hits 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New 2021 Low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, as the interest rate rally stalls. </a:t>
            </a: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*Massive over 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issuance of debt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by the US government to fund the covid recovery is another nail in the coffin.</a:t>
            </a: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Europe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is getting positive yield support for the first time in a decade</a:t>
            </a: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*Expect more of the same. 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Buy (FXA) and (FXE)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on dips.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Bitcoin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is the Most Crowded State in the World, dropped 55% in</a:t>
            </a: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6 weeks and 30% in one day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Keep selling short all  US dollar rallies,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its yield support is gone forever,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Buy (FXA) and (FXE) on dips.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A7EE54-4139-2A46-9804-38DDF0675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6086" y="4038600"/>
            <a:ext cx="4609214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439849"/>
      </p:ext>
    </p:extLst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(FXY), (YCS)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03E6EF8-3A5B-4BBE-A635-90AB05B08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956373"/>
            <a:ext cx="7543800" cy="587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77844"/>
      </p:ext>
    </p:extLst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($XEU), (FXE), (EUO)-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CF99B9C-105F-4DDB-A22D-26BC18EA4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838201"/>
            <a:ext cx="7713721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5807"/>
      </p:ext>
    </p:extLst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br>
              <a:rPr lang="en-US" sz="2800" b="1" i="1" dirty="0"/>
            </a:br>
            <a:r>
              <a:rPr lang="en-US" sz="2000" b="1" i="1" dirty="0"/>
              <a:t>The Roaring Twenties are Here</a:t>
            </a:r>
            <a:endParaRPr lang="en-US" sz="20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133657"/>
            <a:ext cx="11811000" cy="5543736"/>
          </a:xfrm>
        </p:spPr>
        <p:txBody>
          <a:bodyPr/>
          <a:lstStyle/>
          <a:p>
            <a:pPr marL="203200" indent="0">
              <a:buNone/>
            </a:pP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*Bonds have stalled and have continued a sideways move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*A two-month range trading Bond Market may continue, slowing financials and commodities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*Slowing rates bring an unfolding tech rally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*It’s now, all about a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global economic recovery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and “RISK ON”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*Commodity boom may have peaked on a slowing Chinese economy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*Bitcoin has become the best risk indicator in the market, 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crash was down 55% from the peak in 6 weeks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*VIX spikes to $29, then crashes to $18….twice in two weeks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*Historically interest rates are still extremely low and will be until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 3.0% ten-year yield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1644D8-EFEA-824C-AB09-A2ED95354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0" y="4343400"/>
            <a:ext cx="3505201" cy="233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460AD2-1AB5-4CB4-B764-9C1BBC753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838200"/>
            <a:ext cx="7729351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23595"/>
      </p:ext>
    </p:extLst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(FXA)- The Global Recovery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8/$67-$69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F68DE1-EF84-4353-8F0F-1DF3DEE02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143000"/>
            <a:ext cx="7360227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35388"/>
      </p:ext>
    </p:extLst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987626C-2D23-4F93-925D-621B04DE5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990601"/>
            <a:ext cx="7478932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49687"/>
      </p:ext>
    </p:extLst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8042B3-3910-4567-8067-248C0E489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599" y="883199"/>
            <a:ext cx="7696201" cy="597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25036"/>
      </p:ext>
    </p:extLst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Bitcoin- Crash! Down 55% in 6 weeks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4AAE7042-DC29-B84F-9D45-805EA2171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19200"/>
            <a:ext cx="105918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56470"/>
      </p:ext>
    </p:extLst>
  </p:cSld>
  <p:clrMapOvr>
    <a:masterClrMapping/>
  </p:clrMapOvr>
  <p:transition spd="slow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– Ransom Payment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133601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 dirty="0"/>
          </a:p>
          <a:p>
            <a:pPr lvl="0">
              <a:buClr>
                <a:srgbClr val="000000"/>
              </a:buClr>
              <a:buSzPct val="25000"/>
            </a:pP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228600" y="723900"/>
            <a:ext cx="11701548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Colonial Pipeline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comes back on stream after payment of a $5 million ransom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*Oil has been trapped in narrow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two-month range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Economic recovery boost is offset by long term bear trend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*The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 of oil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upon us, but it may take 30 years to unwind existing infrastructure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*All US car production will be </a:t>
            </a:r>
            <a:r>
              <a:rPr lang="en-US" sz="2000" b="1" dirty="0">
                <a:solidFill>
                  <a:schemeClr val="tx1"/>
                </a:solidFill>
              </a:rPr>
              <a:t>electric by 2035</a:t>
            </a:r>
            <a:r>
              <a:rPr lang="en-US" sz="2000" dirty="0">
                <a:solidFill>
                  <a:schemeClr val="tx1"/>
                </a:solidFill>
              </a:rPr>
              <a:t>, wiping out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half of all US oil consumption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*Oil consumption will become a </a:t>
            </a:r>
            <a:r>
              <a:rPr lang="en-US" sz="2000" b="1" dirty="0">
                <a:solidFill>
                  <a:schemeClr val="tx1"/>
                </a:solidFill>
              </a:rPr>
              <a:t>China only business</a:t>
            </a:r>
            <a:r>
              <a:rPr lang="en-US" sz="2000" dirty="0">
                <a:solidFill>
                  <a:schemeClr val="tx1"/>
                </a:solidFill>
              </a:rPr>
              <a:t>,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with them already taking 80% of all Persian Gulf output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</a:t>
            </a:r>
            <a:r>
              <a:rPr lang="en-US" sz="2000" b="1" dirty="0"/>
              <a:t>China Slowdown </a:t>
            </a:r>
            <a:r>
              <a:rPr lang="en-US" sz="2000" dirty="0"/>
              <a:t>Could Bring oil and Copper Correction 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</a:t>
            </a:r>
            <a:r>
              <a:rPr lang="en-US" sz="2000" b="1" dirty="0">
                <a:solidFill>
                  <a:schemeClr val="tx1"/>
                </a:solidFill>
              </a:rPr>
              <a:t>Avoid all energy plays like the plague</a:t>
            </a:r>
            <a:r>
              <a:rPr lang="en-US" sz="2000" dirty="0">
                <a:solidFill>
                  <a:schemeClr val="tx1"/>
                </a:solidFill>
              </a:rPr>
              <a:t>, it’s the new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buggy whip industry as the US de-carbonizes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8114AE-9F0A-5F4A-BC10-55EFCB030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4534" y="3657600"/>
            <a:ext cx="4598866" cy="304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246150"/>
      </p:ext>
    </p:extLst>
  </p:cSld>
  <p:clrMapOvr>
    <a:masterClrMapping/>
  </p:clrMapOvr>
  <p:transition spd="slow">
    <p:wip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BD654C-B28C-4EDF-9FE2-373BDC671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914400"/>
            <a:ext cx="778071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10/$9.50-$10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D764FDD-4F8D-4E87-9510-A39A97FE7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616" y="886097"/>
            <a:ext cx="7766184" cy="5943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143353-60C5-4253-B085-A806FB49A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399" y="1066801"/>
            <a:ext cx="7497067" cy="5791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 (HAL)-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078EBDF-4A4C-421D-9913-7F2C86D04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58474"/>
            <a:ext cx="7696200" cy="589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D92CF-F2C3-4C4C-8302-CBEE5CE3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100"/>
            <a:ext cx="10972800" cy="1143000"/>
          </a:xfrm>
        </p:spPr>
        <p:txBody>
          <a:bodyPr/>
          <a:lstStyle/>
          <a:p>
            <a:r>
              <a:rPr lang="en-US" sz="2800" dirty="0"/>
              <a:t>Corona Update – End of the Pandemic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79DE79-C20A-B64C-AAB6-37308D4A9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838200"/>
            <a:ext cx="10972800" cy="5181600"/>
          </a:xfrm>
        </p:spPr>
        <p:txBody>
          <a:bodyPr/>
          <a:lstStyle/>
          <a:p>
            <a:pPr marL="203200" indent="0">
              <a:buNone/>
            </a:pP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*50% of the US population is vaccinated and 10% have had the disease, bringing immunity up to 60%</a:t>
            </a:r>
            <a:br>
              <a:rPr lang="en-US" sz="1800" b="1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*New cases have fallen off a cliff, from </a:t>
            </a:r>
            <a:r>
              <a:rPr lang="en-US" sz="1800" b="1" dirty="0">
                <a:solidFill>
                  <a:schemeClr val="tx1"/>
                </a:solidFill>
              </a:rPr>
              <a:t>250,000 a day to 28,000, down 89%.</a:t>
            </a:r>
            <a:r>
              <a:rPr lang="en-US" sz="1800" dirty="0">
                <a:solidFill>
                  <a:schemeClr val="tx1"/>
                </a:solidFill>
              </a:rPr>
              <a:t> The population is acting like </a:t>
            </a:r>
            <a:r>
              <a:rPr lang="en-US" sz="1800" b="1" dirty="0">
                <a:solidFill>
                  <a:schemeClr val="tx1"/>
                </a:solidFill>
              </a:rPr>
              <a:t>herd immunity has already begun! </a:t>
            </a:r>
            <a:br>
              <a:rPr lang="en-US" sz="1800" b="1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*Unvaccinated workers will be unable to get jobs and board planes or public transport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*Florida, Texas, and Iowa have made mask mandates </a:t>
            </a:r>
            <a:r>
              <a:rPr lang="en-US" sz="1800" b="1" i="1" dirty="0">
                <a:solidFill>
                  <a:srgbClr val="FF0000"/>
                </a:solidFill>
              </a:rPr>
              <a:t>ILLEGAL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*End of mask mandate is bringing a huge stimulus to the economy….and the stock market!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*Variant fear is fading with a peak in cases in India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*Vaccine effectiveness is proving out at 99% in the real world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as opposed to 95% in clinical trials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*US cases top </a:t>
            </a:r>
            <a:r>
              <a:rPr lang="en-US" sz="1800" b="1" dirty="0">
                <a:solidFill>
                  <a:schemeClr val="tx1"/>
                </a:solidFill>
              </a:rPr>
              <a:t>33.1 million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b="1" dirty="0">
                <a:solidFill>
                  <a:schemeClr val="tx1"/>
                </a:solidFill>
              </a:rPr>
              <a:t>deaths topping 590,000 </a:t>
            </a:r>
            <a:r>
              <a:rPr lang="en-US" sz="1800" dirty="0">
                <a:solidFill>
                  <a:schemeClr val="tx1"/>
                </a:solidFill>
              </a:rPr>
              <a:t>and are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down to </a:t>
            </a:r>
            <a:r>
              <a:rPr lang="en-US" sz="1800" b="1" dirty="0">
                <a:solidFill>
                  <a:schemeClr val="tx1"/>
                </a:solidFill>
              </a:rPr>
              <a:t>650 a day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</a:endParaRPr>
          </a:p>
        </p:txBody>
      </p:sp>
      <p:pic>
        <p:nvPicPr>
          <p:cNvPr id="7" name="Picture 6" descr="A close up of a flower&#10;&#10;Description automatically generated">
            <a:extLst>
              <a:ext uri="{FF2B5EF4-FFF2-40B4-BE49-F238E27FC236}">
                <a16:creationId xmlns:a16="http://schemas.microsoft.com/office/drawing/2014/main" id="{D03B3CC6-48A6-5743-A726-F72B3F66D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1600" y="4782012"/>
            <a:ext cx="3204724" cy="180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77589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70C410-A365-4C9C-A092-28DCF8C5B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838200"/>
            <a:ext cx="7871344" cy="6019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513840" y="30480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Back to Life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457200" y="1318419"/>
            <a:ext cx="99822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*Why is the Gold Hedge Working this Time?</a:t>
            </a:r>
            <a:b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 Barbarous relic is finally giving investors the insurance and the downside hedge they need, after failing to do so during the last correction in February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*That’s because interest rates were spiking in the winter but aren’t now. Interest rates are the enemy of all no yielding assets, like precious metals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Long-term rising interest rates remain a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threat to precious metals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*Gold rallies 12% and silver 18% on a flight to safety bid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*Gold will eventually recover when US borrowing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becomes so massive it undermines the value of the 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US dollar, even in the face of higher interest rates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 descr="A person standing in front of a donut shop&#10;&#10;Description automatically generated">
            <a:extLst>
              <a:ext uri="{FF2B5EF4-FFF2-40B4-BE49-F238E27FC236}">
                <a16:creationId xmlns:a16="http://schemas.microsoft.com/office/drawing/2014/main" id="{D4468AD7-8E19-4041-8A13-19A609CF9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3305503"/>
            <a:ext cx="4330261" cy="324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420"/>
      </p:ext>
    </p:extLst>
  </p:cSld>
  <p:clrMapOvr>
    <a:masterClrMapping/>
  </p:clrMapOvr>
  <p:transition spd="slow">
    <p:wip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 Melt Up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8F94103-CFDE-4F31-B12F-4B1662608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247503"/>
            <a:ext cx="7313938" cy="560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C8758B-5BDD-4983-BA4C-29A544267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985452"/>
            <a:ext cx="7620000" cy="585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1/$21-$23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11/$22-$24 call spread</a:t>
            </a: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9593852-A886-42CD-9DE7-CD592C51C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599" y="1143001"/>
            <a:ext cx="742432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$55-60 call spread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30F6B0-AB21-4FE1-A196-207ABAFB7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223554"/>
            <a:ext cx="7367240" cy="562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Silver- (SLV)-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11/$19-$20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94B7799-4A2A-4FF8-A547-7A169FCC5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066800"/>
            <a:ext cx="7527267" cy="581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01597"/>
      </p:ext>
    </p:extLst>
  </p:cSld>
  <p:clrMapOvr>
    <a:masterClrMapping/>
  </p:clrMapOvr>
  <p:transition spd="slow">
    <p:cut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5AE738-7524-4ECA-958C-80CFA77A6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599" y="762000"/>
            <a:ext cx="7922965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Wheaton Precious Metals - (WPM)-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2/$39-41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07C58E5-0479-4E2F-93D1-8EBB103807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4857" y="1066800"/>
            <a:ext cx="7566349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(COPX)-Uptrend at Risk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F86CDCC-7EC5-4FB0-85E7-C0ABF54F7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599" y="990600"/>
            <a:ext cx="7642711" cy="586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13762"/>
      </p:ext>
    </p:extLst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36594</TotalTime>
  <Words>4480</Words>
  <Application>Microsoft Macintosh PowerPoint</Application>
  <PresentationFormat>Widescreen</PresentationFormat>
  <Paragraphs>171</Paragraphs>
  <Slides>105</Slides>
  <Notes>85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105</vt:i4>
      </vt:variant>
    </vt:vector>
  </HeadingPairs>
  <TitlesOfParts>
    <vt:vector size="110" baseType="lpstr">
      <vt:lpstr>Arial</vt:lpstr>
      <vt:lpstr>Calibri</vt:lpstr>
      <vt:lpstr>Helvetica</vt:lpstr>
      <vt:lpstr>Helvetica Neue</vt:lpstr>
      <vt:lpstr>Office Theme</vt:lpstr>
      <vt:lpstr> The Mad Hedge Fund Trader “Bitcoin Blowup”   </vt:lpstr>
      <vt:lpstr>A Free Case of Wine from a Concierge Member</vt:lpstr>
      <vt:lpstr>Mad Hedge Trader &amp; Investors Summit June 8-10</vt:lpstr>
      <vt:lpstr> Trade Alert Performance New All Time Highs! 32 consecutive profitable trade alerts- 57 out of 59 profitable-96.6% success rate in 2021-ony 2 losers   </vt:lpstr>
      <vt:lpstr>PowerPoint Presentation</vt:lpstr>
      <vt:lpstr>PowerPoint Presentation</vt:lpstr>
      <vt:lpstr>PowerPoint Presentation</vt:lpstr>
      <vt:lpstr>The Method to My Madness The Roaring Twenties are Here</vt:lpstr>
      <vt:lpstr>Corona Update – End of the Pandemic</vt:lpstr>
      <vt:lpstr>PowerPoint Presentation</vt:lpstr>
      <vt:lpstr>January 20 Infection Rate</vt:lpstr>
      <vt:lpstr>May 26 Infection Rate </vt:lpstr>
      <vt:lpstr>Greatest Chance of Getting Infected Today Trading lives for jobs - May 26</vt:lpstr>
      <vt:lpstr>The Global Economy –  Roaring</vt:lpstr>
      <vt:lpstr>PowerPoint Presentation</vt:lpstr>
      <vt:lpstr>Stocks –  Home on the Range </vt:lpstr>
      <vt:lpstr>The Mad Hedge Profit Predictor Market Timing Index-Bottom of Range-at a “BUY” An artificial intelligence driven algorithm that analyzes 30 different economic, technical, and momentum driven indicators </vt:lpstr>
      <vt:lpstr> The Mad Hedge Profit Predictor Springboard for a Monster Rally </vt:lpstr>
      <vt:lpstr> Weekly Jobless Claims – Flatlining at record highs  444,000New Pandemic Low </vt:lpstr>
      <vt:lpstr>      S&amp;P 500 – New Highs long 6/$375-$385 call spread long 6/$430-440 put spread        </vt:lpstr>
      <vt:lpstr> ProShares Ultra Short S&amp;P 500 (SDS)-  a Great Hedge for long stocks and bonds Long 2X position has a hedge against longs and bond shorts</vt:lpstr>
      <vt:lpstr>(VIX) – Dying a Slow Death The summer market is early </vt:lpstr>
      <vt:lpstr> (VXX)-  </vt:lpstr>
      <vt:lpstr> Dow Average ($INDU)- Trapped in a Range</vt:lpstr>
      <vt:lpstr>Russell 2000 (IWM)- Trapped in a Longer Range took profits on Long 10/$137-$142 vertical bull call spread took profits on Long 10/$153-$156 vertical bear put spread </vt:lpstr>
      <vt:lpstr>NASDAQ (QQQ) – 9 Month Range with Upside Breakout Coming  long (QQQ) 4/$330-$335 put spread  took profits on long (QQQ) 3/$340-$345 put spread  covered long (QQQ) $325-$330 put spread </vt:lpstr>
      <vt:lpstr>The Barbell Portfolio</vt:lpstr>
      <vt:lpstr>   Microsoft (MSFT)- Earnings beat- Looking for Another Entry Point stop loss on long 12/$230-$240 call spread took profits on long 12/$220-$230 call spread        </vt:lpstr>
      <vt:lpstr>   Facebook (FB)- took profits on Long 9/$290-$300 vertical bear put spread stopped out of Long 9/$190-$200 vertical bear put spread took profits on Long 9/$145-$155 vertical bull call spread took profits on Long 9/$150-$160 vertical bull call spread      </vt:lpstr>
      <vt:lpstr>      Apple (AAPL)- New 5G iPhone Surge-earnings after close Apple car moving forward with KIA took profits on long 7/$320-$330 call spread took profits on long 4/24/$250-$260 call spread took profits on long 5/$250-$260 call spread       </vt:lpstr>
      <vt:lpstr>   Alphabet (GOOGL) – Ad king on economic recovery 15% of search is travel related took profits on long 12/$1,200-$1,230 bull call spread took profits on long 9/$1,030-$1,080 vertical bull call spread    </vt:lpstr>
      <vt:lpstr>          Amazon (AMZN) – Time correction took profits on long 9/$2,800-$2,900 bull call spread           </vt:lpstr>
      <vt:lpstr>        ProShares Ultra Technology (ROM) – Up 163% in 9 Months        </vt:lpstr>
      <vt:lpstr>      PayPal (PYPL)-Fintech Rules took profits on long 4/$90-$95 call spread      </vt:lpstr>
      <vt:lpstr>       Tesla (TSLA)- Blows Away Q1 Deliveries, with a 184,400 print, or 47.5% high than the 2021 rate Q1 earnings +48% QOQ, +104% YOY  took profits on long 2X 4/$450-$500 call spread  took profits on long 3/$400-$450 call spread took profits on long 2/$650-$700 call spread-expires, stopped out of long 3/$600-$650 call spread Took profits on long 2/$600-$650 bull call spread, Took profits on long 2/$550-$600 bull call spread   </vt:lpstr>
      <vt:lpstr>  NVIDIA (NVDA) – The Biggest Chip Deal in History A Mad Hedge 10 bagger – Global Semiconductor Shortage Slows Auto Industry,    </vt:lpstr>
      <vt:lpstr>Palo Alto Networks (PANW)-  Hacking never goes out of fashion</vt:lpstr>
      <vt:lpstr>  Advanced Micro Devices (AMD)- the next ten bagger - buys Xilinx – Programable logic devices took profits on long 2/$75-$80 call spread  </vt:lpstr>
      <vt:lpstr>  Salesforce (CRM)- Massive Online Migration took profits on long 9/$125-$130 vertical bull call spread took profits on long 8/$125-$130 vertical bull call spread took profits on long 2/$105-$115 call spread     </vt:lpstr>
      <vt:lpstr>  Adobe (ADBE)- Cloud play The Quality Non-China tech play   </vt:lpstr>
      <vt:lpstr>The Second Half of the Barbell</vt:lpstr>
      <vt:lpstr>     Boeing (BA) – former LEAP Candidate - The 737 MAX Flies Again! First positive deliveries in 14 months, new orders from (UAL) and (ALK) long 3/$146-$149 call spread took profits on long 2/$150-$160 call spread took profits on long 4/$300-$310 call spread took profits on long 4/$315-$335 call spread      </vt:lpstr>
      <vt:lpstr>  Package Delivery- United Parcel Service (UPS) massive increase in overnight deliveries, announces blowout earnings took profits on long 11/$130-$140 call spread   </vt:lpstr>
      <vt:lpstr>  Caterpillar (CAT)- Ag + Infrastructure + Housing took profits on long 12/$145-$150 call spread took profits on long 11/$125-$135 call spread  </vt:lpstr>
      <vt:lpstr>  Walt Disney (DIS)- Big Recovery Move Disney Plus Streaming top 100 million subscribers in 15 months took profits on long 3/$170-$180 call spread     </vt:lpstr>
      <vt:lpstr>Industrials Sector SPDR (XLI)- (GE), (MMM), (UNP), (UTX), (BA), (HON)</vt:lpstr>
      <vt:lpstr>  US Steel (X) – Commodity Boom   </vt:lpstr>
      <vt:lpstr>  Union Pacific RR (UNP)- More stuff to ship near record earnings announced long 5/$200-$210 call spread – 12 days to expiration took profits on 11/$150-$160 call spread  </vt:lpstr>
      <vt:lpstr>  Wal-Mart (WMT)-New High took profit on Long 11/$125-$130 bear put spread took profit on Long 10/$119-$121 bear put spread took profits on Long 8/$114-$117 bear put spread  </vt:lpstr>
      <vt:lpstr>  Macys’ (M) – Retail Return from the Grave took profits on Long 8/$23-$25 bear put spread  </vt:lpstr>
      <vt:lpstr>Delta Airlines (DAL) –  stopped out of long 6/$40-$43 call spread </vt:lpstr>
      <vt:lpstr>Transports Sector SPDR (XTN)- Worst Hit Sector (ALGT),  (ALK), (JBLU), (LUV), (CHRW), (DAL) </vt:lpstr>
      <vt:lpstr>Health Care Sector (XLV), (RXL) (JNJ), (PFE), (MRK), (GILD), (ACT), (AMGN)  </vt:lpstr>
      <vt:lpstr>Amgen (AMGN) took profits on long 11/$185-$200 bull call spread</vt:lpstr>
      <vt:lpstr>Regeneron (REGN) took profits on long 7/$570-$580 call spread </vt:lpstr>
      <vt:lpstr>CRISPR Therapeutics (CRSP) </vt:lpstr>
      <vt:lpstr>Goldman Sachs (GS) –  took profits on long 6/$310-$320 call spread  took profits on long 5/$310-$320 call spread took profits on long 2/$240-$260 call spread</vt:lpstr>
      <vt:lpstr>Morgan Stanley (MS) – Blowout Earnings took profits on long 2/$55-$60 call spread</vt:lpstr>
      <vt:lpstr> JP Morgan Chase (JPM)-Rising Rates long 5/$135-$140 call spread took profits on long 2/$135-$140 call spread took profits on long 2/$110-$115 call spread took profits on long 12/$100-$105 bull call spread took profits on long 11/$85-$90 bull call spread </vt:lpstr>
      <vt:lpstr>Citigroup (C) – “Recovery” Rotation Play</vt:lpstr>
      <vt:lpstr>Bank of America (BAC) –  took profits on long 2/$28-$30 call spread</vt:lpstr>
      <vt:lpstr> SPDR Metals &amp; Mining ETF (XME) –  long 2/$28-$30 call spread</vt:lpstr>
      <vt:lpstr> Blackrock (BLK)-Asset Collection Boom took profits on long 3/$31-$34 call spread </vt:lpstr>
      <vt:lpstr>Visa (V) – “Touchless” Fintech Play long 5/$195-$205 bull call spread- expires in 12 days took profits on long 9/$180-$185 bull call spread</vt:lpstr>
      <vt:lpstr>Consumer Discretionary SPDR (XLY) (DIS), (AMZN), (HD), (CMCSA), (MCD), (SBUX) </vt:lpstr>
      <vt:lpstr>Berkshire Hathaway (BRKB)- Natural Barbell- Trying to Breakout took profits on long 3/$230-$240 call spread</vt:lpstr>
      <vt:lpstr>Europe Hedged Equity (HEDJ)- </vt:lpstr>
      <vt:lpstr>Japan (DXJ)- </vt:lpstr>
      <vt:lpstr> Emerging Markets (EEM) - Pro trade, Weak Dollar, long recovery Play</vt:lpstr>
      <vt:lpstr>Bonds – Flatlining</vt:lpstr>
      <vt:lpstr>           Treasury ETF (TLT) – Huge Short Play long 5/$143-$146 put spread, long 5/$144-$147 put spread, expires in 7 days 6/$145-$148-expire in 34 days took profits on 2X long 4/$142-$145 put spread, 4/$127-$130 call spread took profits on 2X long 5/$142-$145 put spread, took profits on long 2/$146-$149 put spread               </vt:lpstr>
      <vt:lpstr> Ten Year Treasury Yield ($TNX) – 1.58%  </vt:lpstr>
      <vt:lpstr> Junk Bonds (HYG) 3.33% Yield to Maturity  </vt:lpstr>
      <vt:lpstr>2X Short Treasuries (TBT)-Another run at highs</vt:lpstr>
      <vt:lpstr>Emerging Market Debt (ELD) 4.27% Yield- </vt:lpstr>
      <vt:lpstr>Municipal Bonds (MUB) – 0.93%   Mix of AAA, AA, and A rated bonds </vt:lpstr>
      <vt:lpstr>Foreign Currencies – Dollar Collapse </vt:lpstr>
      <vt:lpstr>   Japanese Yen (FXY), (YCS)   </vt:lpstr>
      <vt:lpstr>   Euro ($XEU), (FXE), (EUO)-    </vt:lpstr>
      <vt:lpstr>   British Pound (FXB)-    </vt:lpstr>
      <vt:lpstr>   Australian Dollar (FXA)- The Global Recovery Play took profits on long 8/$67-$69 call spread    </vt:lpstr>
      <vt:lpstr>Emerging Market Currencies (CEW)   </vt:lpstr>
      <vt:lpstr>Chinese Yuan- (CYB)-  </vt:lpstr>
      <vt:lpstr> Bitcoin- Crash! Down 55% in 6 weeks </vt:lpstr>
      <vt:lpstr>Energy – Ransom Payment</vt:lpstr>
      <vt:lpstr>Oil-($WTIC)</vt:lpstr>
      <vt:lpstr>  United States Oil Fund (USO) long 10/$9.50-$10 Vertical bull call spread  </vt:lpstr>
      <vt:lpstr>Energy Select Sector SPDR (XLE)-No Performance! (XOM), (CVX), (SLB), (KMI), (EOG), (COP) </vt:lpstr>
      <vt:lpstr>Halliburton (HAL)- </vt:lpstr>
      <vt:lpstr>Natural Gas (UNG) - </vt:lpstr>
      <vt:lpstr>Precious Metals – Back to Life</vt:lpstr>
      <vt:lpstr>  Gold (GLD)- Melt Up    </vt:lpstr>
      <vt:lpstr> Market Vectors Gold Miners ETF- (GDX) –   </vt:lpstr>
      <vt:lpstr> Barrick Gold (GOLD) took profits on long 1/$21-$23 call spread took profits on long 11/$22-$24 call spread</vt:lpstr>
      <vt:lpstr> Newmont Mining- (NEM)- took profits on long $55-60 call spread</vt:lpstr>
      <vt:lpstr> Silver- (SLV)- took profits on long 11/$19-$20 call spread </vt:lpstr>
      <vt:lpstr>  Silver Miners - (SIL)-  </vt:lpstr>
      <vt:lpstr>  Wheaton Precious Metals - (WPM)- took profits on long 2/$39-41 call spread </vt:lpstr>
      <vt:lpstr> Copper (COPX)-Uptrend at Risk  </vt:lpstr>
      <vt:lpstr>Real Estate – Diving Sales</vt:lpstr>
      <vt:lpstr>S&amp;P Case Shiller Up 13.2% for March Phoenix +20.0%, San Diego 19.1%, Seattle 18.3%</vt:lpstr>
      <vt:lpstr>Crown Castle International (CCI) – 3.42% yielding cell phone Tower REIT</vt:lpstr>
      <vt:lpstr>US Home Construction Index (ITB) (DHI), (LEN), (PHM), (TOL), (NVR)   </vt:lpstr>
      <vt:lpstr>Trade Sheet- So What Do We Do About All This?</vt:lpstr>
      <vt:lpstr>       Next Strategy Webinar   12:00 EST Wednesday, June 16,  from Lake Tahoe      email me questions at support@madhedgefundtrader.com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John Thomas</cp:lastModifiedBy>
  <cp:revision>7705</cp:revision>
  <cp:lastPrinted>2017-08-31T13:43:13Z</cp:lastPrinted>
  <dcterms:created xsi:type="dcterms:W3CDTF">2015-02-05T17:12:57Z</dcterms:created>
  <dcterms:modified xsi:type="dcterms:W3CDTF">2021-05-26T15:17:50Z</dcterms:modified>
</cp:coreProperties>
</file>