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07"/>
  </p:notesMasterIdLst>
  <p:sldIdLst>
    <p:sldId id="256" r:id="rId2"/>
    <p:sldId id="1128" r:id="rId3"/>
    <p:sldId id="1075" r:id="rId4"/>
    <p:sldId id="888" r:id="rId5"/>
    <p:sldId id="605" r:id="rId6"/>
    <p:sldId id="997" r:id="rId7"/>
    <p:sldId id="664" r:id="rId8"/>
    <p:sldId id="824" r:id="rId9"/>
    <p:sldId id="1106" r:id="rId10"/>
    <p:sldId id="1107" r:id="rId11"/>
    <p:sldId id="1108" r:id="rId12"/>
    <p:sldId id="1109" r:id="rId13"/>
    <p:sldId id="1134" r:id="rId14"/>
    <p:sldId id="1118" r:id="rId15"/>
    <p:sldId id="1110" r:id="rId16"/>
    <p:sldId id="1076" r:id="rId17"/>
    <p:sldId id="695" r:id="rId18"/>
    <p:sldId id="898" r:id="rId19"/>
    <p:sldId id="1113" r:id="rId20"/>
    <p:sldId id="1033" r:id="rId21"/>
    <p:sldId id="1073" r:id="rId22"/>
    <p:sldId id="1074" r:id="rId23"/>
    <p:sldId id="1026" r:id="rId24"/>
    <p:sldId id="570" r:id="rId25"/>
    <p:sldId id="280" r:id="rId26"/>
    <p:sldId id="1057" r:id="rId27"/>
    <p:sldId id="563" r:id="rId28"/>
    <p:sldId id="835" r:id="rId29"/>
    <p:sldId id="613" r:id="rId30"/>
    <p:sldId id="831" r:id="rId31"/>
    <p:sldId id="811" r:id="rId32"/>
    <p:sldId id="1025" r:id="rId33"/>
    <p:sldId id="891" r:id="rId34"/>
    <p:sldId id="1047" r:id="rId35"/>
    <p:sldId id="814" r:id="rId36"/>
    <p:sldId id="1072" r:id="rId37"/>
    <p:sldId id="764" r:id="rId38"/>
    <p:sldId id="765" r:id="rId39"/>
    <p:sldId id="1071" r:id="rId40"/>
    <p:sldId id="1070" r:id="rId41"/>
    <p:sldId id="840" r:id="rId42"/>
    <p:sldId id="1068" r:id="rId43"/>
    <p:sldId id="1069" r:id="rId44"/>
    <p:sldId id="893" r:id="rId45"/>
    <p:sldId id="289" r:id="rId46"/>
    <p:sldId id="730" r:id="rId47"/>
    <p:sldId id="1054" r:id="rId48"/>
    <p:sldId id="994" r:id="rId49"/>
    <p:sldId id="996" r:id="rId50"/>
    <p:sldId id="830" r:id="rId51"/>
    <p:sldId id="481" r:id="rId52"/>
    <p:sldId id="290" r:id="rId53"/>
    <p:sldId id="1008" r:id="rId54"/>
    <p:sldId id="1133" r:id="rId55"/>
    <p:sldId id="1038" r:id="rId56"/>
    <p:sldId id="1009" r:id="rId57"/>
    <p:sldId id="669" r:id="rId58"/>
    <p:sldId id="1079" r:id="rId59"/>
    <p:sldId id="1043" r:id="rId60"/>
    <p:sldId id="1081" r:id="rId61"/>
    <p:sldId id="1083" r:id="rId62"/>
    <p:sldId id="1086" r:id="rId63"/>
    <p:sldId id="1080" r:id="rId64"/>
    <p:sldId id="1049" r:id="rId65"/>
    <p:sldId id="336" r:id="rId66"/>
    <p:sldId id="1084" r:id="rId67"/>
    <p:sldId id="295" r:id="rId68"/>
    <p:sldId id="501" r:id="rId69"/>
    <p:sldId id="539" r:id="rId70"/>
    <p:sldId id="1114" r:id="rId71"/>
    <p:sldId id="654" r:id="rId72"/>
    <p:sldId id="659" r:id="rId73"/>
    <p:sldId id="655" r:id="rId74"/>
    <p:sldId id="656" r:id="rId75"/>
    <p:sldId id="657" r:id="rId76"/>
    <p:sldId id="658" r:id="rId77"/>
    <p:sldId id="1115" r:id="rId78"/>
    <p:sldId id="533" r:id="rId79"/>
    <p:sldId id="756" r:id="rId80"/>
    <p:sldId id="1001" r:id="rId81"/>
    <p:sldId id="786" r:id="rId82"/>
    <p:sldId id="546" r:id="rId83"/>
    <p:sldId id="536" r:id="rId84"/>
    <p:sldId id="777" r:id="rId85"/>
    <p:sldId id="1116" r:id="rId86"/>
    <p:sldId id="388" r:id="rId87"/>
    <p:sldId id="312" r:id="rId88"/>
    <p:sldId id="380" r:id="rId89"/>
    <p:sldId id="747" r:id="rId90"/>
    <p:sldId id="313" r:id="rId91"/>
    <p:sldId id="972" r:id="rId92"/>
    <p:sldId id="907" r:id="rId93"/>
    <p:sldId id="650" r:id="rId94"/>
    <p:sldId id="729" r:id="rId95"/>
    <p:sldId id="737" r:id="rId96"/>
    <p:sldId id="998" r:id="rId97"/>
    <p:sldId id="999" r:id="rId98"/>
    <p:sldId id="1000" r:id="rId99"/>
    <p:sldId id="904" r:id="rId100"/>
    <p:sldId id="1130" r:id="rId101"/>
    <p:sldId id="1132" r:id="rId102"/>
    <p:sldId id="1005" r:id="rId103"/>
    <p:sldId id="1006" r:id="rId104"/>
    <p:sldId id="492" r:id="rId105"/>
    <p:sldId id="335" r:id="rId106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25" autoAdjust="0"/>
    <p:restoredTop sz="94830"/>
  </p:normalViewPr>
  <p:slideViewPr>
    <p:cSldViewPr>
      <p:cViewPr varScale="1">
        <p:scale>
          <a:sx n="121" d="100"/>
          <a:sy n="121" d="100"/>
        </p:scale>
        <p:origin x="456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08284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85188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266806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“Tech Takes Off”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Incline Village,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June 30, 2021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picture containing indoor, yellow, orange&#10;&#10;Description automatically generated">
            <a:extLst>
              <a:ext uri="{FF2B5EF4-FFF2-40B4-BE49-F238E27FC236}">
                <a16:creationId xmlns:a16="http://schemas.microsoft.com/office/drawing/2014/main" id="{5E1BF3EF-912F-6647-84A4-9FA28A278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1219200"/>
            <a:ext cx="4724400" cy="3543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DC0B85-2BF0-8B4A-B0F7-377F785ACDB6}"/>
              </a:ext>
            </a:extLst>
          </p:cNvPr>
          <p:cNvCxnSpPr>
            <a:cxnSpLocks/>
          </p:cNvCxnSpPr>
          <p:nvPr/>
        </p:nvCxnSpPr>
        <p:spPr>
          <a:xfrm>
            <a:off x="9525000" y="2895600"/>
            <a:ext cx="1828800" cy="23254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980C70DF-E481-DF4D-8933-8DD135DD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457200"/>
            <a:ext cx="10744200" cy="6019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ACB54-BBCE-934D-B4DE-79730C871B84}"/>
              </a:ext>
            </a:extLst>
          </p:cNvPr>
          <p:cNvSpPr txBox="1"/>
          <p:nvPr/>
        </p:nvSpPr>
        <p:spPr>
          <a:xfrm>
            <a:off x="4572000" y="694900"/>
            <a:ext cx="4544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Headed to Zero by September</a:t>
            </a:r>
          </a:p>
        </p:txBody>
      </p:sp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Real Estate – New Highs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295400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b="1" i="1" dirty="0"/>
              <a:t>*Housing Starts Up Only 3.6% </a:t>
            </a:r>
            <a:r>
              <a:rPr lang="en-US" sz="2000" dirty="0"/>
              <a:t>in May, to a seasonally adjusted 1.57 million units, with sky high lumber and other materials prices a major drag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dirty="0"/>
              <a:t>New Permits </a:t>
            </a:r>
            <a:r>
              <a:rPr lang="en-US" sz="2000" dirty="0"/>
              <a:t>hit a seven-month low</a:t>
            </a:r>
            <a:br>
              <a:rPr lang="en-US" sz="20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Existing Home Sales </a:t>
            </a:r>
            <a:r>
              <a:rPr lang="en-US" sz="1800" dirty="0"/>
              <a:t>Down for the Fourth Month, down 0.9% to an annualized 5.8 million in May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*Shortage of supply remains the big problem with </a:t>
            </a:r>
            <a:r>
              <a:rPr lang="en-US" sz="1800" b="1" dirty="0"/>
              <a:t>inventories</a:t>
            </a:r>
            <a:r>
              <a:rPr lang="en-US" sz="1800" dirty="0"/>
              <a:t> at an incredible 2.5 months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*Some </a:t>
            </a:r>
            <a:r>
              <a:rPr lang="en-US" sz="1800" b="1" dirty="0"/>
              <a:t>89% of the homes </a:t>
            </a:r>
            <a:r>
              <a:rPr lang="en-US" sz="1800" dirty="0"/>
              <a:t>sold were on the market for less than a month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New Home Sales </a:t>
            </a:r>
            <a:r>
              <a:rPr lang="en-US" sz="1800" dirty="0"/>
              <a:t>Dive 5.9%, thanks to shortage of supply and high prices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*S&amp;P Case Shiller National Home Price Index Hits new high, up 14.6%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B65A4-2A69-444B-B91B-D73C2BB18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3878901"/>
            <a:ext cx="3155498" cy="271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</a:t>
            </a:r>
            <a:br>
              <a:rPr lang="en-US" dirty="0"/>
            </a:br>
            <a:r>
              <a:rPr lang="en-US" sz="2000" dirty="0"/>
              <a:t>Up 14.6% for April</a:t>
            </a:r>
            <a:br>
              <a:rPr lang="en-US" sz="2000" dirty="0"/>
            </a:br>
            <a:r>
              <a:rPr lang="en-US" sz="2000" dirty="0"/>
              <a:t>Phoenix +22.3%, San Diego 21.6%, Seattle 20.2%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97DAFE38-3120-414B-94AC-BB4F42B9A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47800"/>
            <a:ext cx="7975600" cy="498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2.70% yielding 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62B4A759-9723-4499-8CA8-EC566A517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219200"/>
            <a:ext cx="7342602" cy="562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E1D1989-DC36-4CCA-861B-CE8C35D3D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914401"/>
            <a:ext cx="77509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June 30,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icture containing person, engine&#10;&#10;Description automatically generated">
            <a:extLst>
              <a:ext uri="{FF2B5EF4-FFF2-40B4-BE49-F238E27FC236}">
                <a16:creationId xmlns:a16="http://schemas.microsoft.com/office/drawing/2014/main" id="{EBCEC611-BFE5-5142-B6E4-A0E46DE6D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412" y="851412"/>
            <a:ext cx="5468784" cy="410158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January 20 Infection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E4676-D37F-8E46-9524-AE8C7029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348655"/>
            <a:ext cx="9296400" cy="52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29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June 30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33D151F2-3D0D-154C-92A0-2CECA538B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505" y="1066800"/>
            <a:ext cx="8962989" cy="540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June 30 Per Capita Infections</a:t>
            </a:r>
            <a:br>
              <a:rPr lang="en-US" sz="2800" b="1" dirty="0"/>
            </a:br>
            <a:r>
              <a:rPr lang="en-US" sz="2800" b="1" dirty="0"/>
              <a:t>Since 1/1/2020-some counties only 20% vaccinated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37F0961E-89B2-8C46-B6CE-65295BF7F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19200"/>
            <a:ext cx="9189892" cy="547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8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From Strength to Strength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527050" y="1773556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We May Lose Christmas</a:t>
            </a:r>
            <a:r>
              <a:rPr lang="en-US" sz="1800" dirty="0">
                <a:solidFill>
                  <a:schemeClr val="tx1"/>
                </a:solidFill>
              </a:rPr>
              <a:t>, as a lack of containers and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ships makes transport from China problematic.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US Factory Activity Hits Record High</a:t>
            </a:r>
            <a:r>
              <a:rPr lang="en-US" sz="1800" dirty="0"/>
              <a:t>, according to the Markit Flash PMI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Weekly Jobless Claims drop to 411,000</a:t>
            </a:r>
            <a:r>
              <a:rPr lang="en-US" sz="1800" dirty="0"/>
              <a:t>, down from the pandemic</a:t>
            </a:r>
            <a:br>
              <a:rPr lang="en-US" sz="1800" dirty="0"/>
            </a:br>
            <a:r>
              <a:rPr lang="en-US" sz="1800" dirty="0"/>
              <a:t> peak of 900,000 in January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1800" b="1" i="1" dirty="0"/>
              <a:t>The Infrastructure Deal is Done</a:t>
            </a:r>
            <a:r>
              <a:rPr lang="en-US" sz="1800" dirty="0"/>
              <a:t>, at $579 billion in new spending, will provide a further boost to the economy</a:t>
            </a:r>
            <a:br>
              <a:rPr lang="en-US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1800" b="1" i="1" dirty="0"/>
              <a:t>The Fed Takes a Turn</a:t>
            </a:r>
            <a:r>
              <a:rPr lang="en-US" sz="1800" dirty="0"/>
              <a:t>, leaning towards more inflation. It is continuing bond purchases at $120 billion a month. It is still sticking with the “transitory” argument on inflation </a:t>
            </a:r>
            <a:b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1800" b="1" i="1" dirty="0"/>
              <a:t>May Industrial Production</a:t>
            </a:r>
            <a:r>
              <a:rPr lang="en-US" sz="1800" dirty="0"/>
              <a:t> is Up a Strong 0.8%,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Factory Activity Fell in June</a:t>
            </a:r>
            <a:r>
              <a:rPr lang="en-US" sz="1800" dirty="0"/>
              <a:t>, for the second month in a row</a:t>
            </a:r>
            <a:br>
              <a:rPr lang="en-US" sz="1800" dirty="0"/>
            </a:br>
            <a:r>
              <a:rPr lang="en-US" sz="1800" dirty="0"/>
              <a:t> according to the Philly Fed 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FE8684-5E26-2543-9F0D-C1DAAB0B9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3011139"/>
            <a:ext cx="2578100" cy="358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Techs Takeover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Tech Soars,</a:t>
            </a:r>
            <a:r>
              <a:rPr lang="en-US" sz="1800" dirty="0">
                <a:solidFill>
                  <a:schemeClr val="tx1"/>
                </a:solidFill>
              </a:rPr>
              <a:t> getting a new lease on life with the collapse of interest rates this week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Interest rate collapse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sets tech stocks on fire and value and inflation stocks asleep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$1.2 Trillion Poured into Equities in H1</a:t>
            </a:r>
            <a:r>
              <a:rPr lang="en-US" sz="1800" dirty="0"/>
              <a:t>, more than double the previous 2007 record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Corporate share buybacks </a:t>
            </a:r>
            <a:r>
              <a:rPr lang="en-US" sz="1800" dirty="0"/>
              <a:t>are also approaching new highs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*Failure of Facebook </a:t>
            </a:r>
            <a:r>
              <a:rPr lang="en-US" sz="1800" b="1" dirty="0"/>
              <a:t>antitrust </a:t>
            </a:r>
            <a:r>
              <a:rPr lang="en-US" sz="1800" dirty="0"/>
              <a:t>case lights another fire under tech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Microsof</a:t>
            </a:r>
            <a:r>
              <a:rPr lang="en-US" sz="1800" dirty="0"/>
              <a:t>t becomes second $2 trillion company,</a:t>
            </a:r>
            <a:br>
              <a:rPr lang="en-US" sz="1800" dirty="0"/>
            </a:br>
            <a:r>
              <a:rPr lang="en-US" sz="1800" dirty="0"/>
              <a:t> with Amazon close behind</a:t>
            </a:r>
            <a:br>
              <a:rPr lang="en-US" dirty="0"/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Interest rate collapse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sets tech stocks on fire and value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inflation stocks asleep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*Stick with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barbell strategy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we’ll keep rotating back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forth all year between tech &amp; domestic recovery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 could be entering a wide </a:t>
            </a:r>
            <a:r>
              <a:rPr lang="en-US" sz="2000" b="1" dirty="0">
                <a:solidFill>
                  <a:schemeClr val="tx1"/>
                </a:solidFill>
              </a:rPr>
              <a:t>$2,700 - $3,600 </a:t>
            </a:r>
            <a:r>
              <a:rPr lang="en-US" sz="2000" dirty="0">
                <a:solidFill>
                  <a:schemeClr val="tx1"/>
                </a:solidFill>
              </a:rPr>
              <a:t>range until the election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3ADA54-3FDF-2446-ABEA-35974B3E4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939" y="3962400"/>
            <a:ext cx="4921461" cy="276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18737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Stuck in Neutral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5" name="Picture 4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E98C82E1-1B10-D84B-959D-D392981EF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766450"/>
            <a:ext cx="8915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Trapped in a “Do Nothing” Range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067800" y="1791406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8991600" y="45720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5B2C8018-730E-294F-980F-8F4A4829D183}"/>
              </a:ext>
            </a:extLst>
          </p:cNvPr>
          <p:cNvSpPr/>
          <p:nvPr/>
        </p:nvSpPr>
        <p:spPr>
          <a:xfrm>
            <a:off x="9062545" y="333041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Do </a:t>
            </a:r>
            <a:br>
              <a:rPr lang="en-US" sz="1800" dirty="0"/>
            </a:br>
            <a:r>
              <a:rPr lang="en-US" sz="1800" dirty="0"/>
              <a:t>Nothing</a:t>
            </a: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2B92BFD3-EF6F-B542-AE9E-79349368B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592427"/>
            <a:ext cx="8382000" cy="499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Flatlining at record highs</a:t>
            </a:r>
            <a:br>
              <a:rPr lang="en-US" sz="2800" b="1" dirty="0"/>
            </a:br>
            <a:r>
              <a:rPr lang="en-US" sz="2400" dirty="0">
                <a:solidFill>
                  <a:srgbClr val="FF0000"/>
                </a:solidFill>
              </a:rPr>
              <a:t> 411,000 – Slight Increase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3980E48A-65AF-2B42-95F7-C35B4347B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408468"/>
            <a:ext cx="9674913" cy="498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6/$375-$385 bull call spread-expires in 2 days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6/$430-440 bear put spread-expires in 2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290884" y="2721745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414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9829800" y="831242"/>
            <a:ext cx="2209800" cy="1567881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  <a:br>
              <a:rPr lang="en-US" sz="2000" dirty="0"/>
            </a:br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$475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4040858"/>
            <a:ext cx="2664741" cy="2664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68903E-AFA3-1642-BA4C-A6BEE98F1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1615181"/>
            <a:ext cx="6464300" cy="489439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 flipV="1">
            <a:off x="2376368" y="3304561"/>
            <a:ext cx="6672079" cy="2678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7346163" y="1640521"/>
            <a:ext cx="2351028" cy="140747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2E56D6-FBAE-9E47-970D-3EAD4053AAF3}"/>
              </a:ext>
            </a:extLst>
          </p:cNvPr>
          <p:cNvCxnSpPr>
            <a:cxnSpLocks/>
          </p:cNvCxnSpPr>
          <p:nvPr/>
        </p:nvCxnSpPr>
        <p:spPr>
          <a:xfrm>
            <a:off x="6658573" y="2791634"/>
            <a:ext cx="624401" cy="39145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64764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6F96-A2CA-DE4B-85DE-F0546CE4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1,800-pound 16 Inch Shell from the USS New Jersey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942A0-109E-3741-A149-BA5FA81E2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standing on a bench&#10;&#10;Description automatically generated with low confidence">
            <a:extLst>
              <a:ext uri="{FF2B5EF4-FFF2-40B4-BE49-F238E27FC236}">
                <a16:creationId xmlns:a16="http://schemas.microsoft.com/office/drawing/2014/main" id="{A5346E22-096E-3943-A6B1-464F3069D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068" y="1219199"/>
            <a:ext cx="5262442" cy="59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5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507E121-2FB5-462A-8F89-0CFFA1EAB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1295401"/>
            <a:ext cx="728776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Dying a Slow Death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summer market is early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B263B0C-5685-4813-9020-9A399E9FC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990600"/>
            <a:ext cx="769874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0EE07E8-55DD-4F4A-80D7-2B62BB2F3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1066800"/>
            <a:ext cx="757243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 Back to top of range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5009B27-4ABA-4051-A419-E0E9DDADF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064" y="914400"/>
            <a:ext cx="775447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2C43E7B-5412-4BCD-B2AD-67EABAA27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070" y="1371601"/>
            <a:ext cx="711659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 Gone Ballistic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E2620A2-F02F-481C-8F92-826ECF2BA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417638"/>
            <a:ext cx="7141218" cy="543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(MSFT)-Second $2 trillion company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12/$220-$230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60A7380-6C10-4398-8B4F-525D65DE0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684" y="1371601"/>
            <a:ext cx="711994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(FB)-Big Antitrust win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D5C9CEA-39D7-45E1-8083-783EA1441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927" y="1884200"/>
            <a:ext cx="6473474" cy="497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</a:t>
            </a:r>
            <a:r>
              <a:rPr lang="en-US" sz="1800" dirty="0"/>
              <a:t>New 5G iPhone Surge-earnings after close</a:t>
            </a:r>
            <a:br>
              <a:rPr lang="en-US" sz="1800" dirty="0"/>
            </a:br>
            <a:r>
              <a:rPr lang="en-US" sz="1800" dirty="0"/>
              <a:t>Apple car moving forward with KIA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485A86F-51AA-4BE0-A81A-7012A3D8B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116" y="1873175"/>
            <a:ext cx="6477284" cy="499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2EA96-036E-0A48-9AD9-FCA66B85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Mad Hedge Trader &amp; Investors Summit</a:t>
            </a:r>
            <a:br>
              <a:rPr lang="en-US" sz="2800" b="1" dirty="0"/>
            </a:br>
            <a:r>
              <a:rPr lang="en-US" sz="2800" b="1" dirty="0"/>
              <a:t>June 8-10– The Videos are Up!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1F47E-0DB1-074E-B58D-5A7CD05FA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200" b="1" dirty="0"/>
              <a:t>*A collection of the 27 best traders and managers in the world, or 8 a day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*Back-to-back One-hour presentations followed by an</a:t>
            </a:r>
            <a:br>
              <a:rPr lang="en-US" sz="2200" b="1" dirty="0"/>
            </a:br>
            <a:r>
              <a:rPr lang="en-US" sz="2200" b="1" dirty="0"/>
              <a:t> interactive Q&amp;A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*Covering all stocks, bonds, commodities, foreign </a:t>
            </a:r>
            <a:br>
              <a:rPr lang="en-US" sz="2200" b="1" dirty="0"/>
            </a:br>
            <a:r>
              <a:rPr lang="en-US" sz="2200" b="1" dirty="0"/>
              <a:t>exchange, precious metals, and real estate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*It’s the best look at the rest of 2021’s money making </a:t>
            </a:r>
            <a:br>
              <a:rPr lang="en-US" sz="2200" b="1" dirty="0"/>
            </a:br>
            <a:r>
              <a:rPr lang="en-US" sz="2200" b="1" dirty="0"/>
              <a:t>opportunities you will get anywhere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*An invitation will be sent to you shortly</a:t>
            </a:r>
            <a:br>
              <a:rPr lang="en-US" sz="2200" b="1" dirty="0"/>
            </a:br>
            <a:r>
              <a:rPr lang="en-US" sz="2200" b="1" dirty="0"/>
              <a:t> and it is</a:t>
            </a:r>
            <a:r>
              <a:rPr lang="en-US" sz="2200" b="1" dirty="0">
                <a:solidFill>
                  <a:srgbClr val="FF0000"/>
                </a:solidFill>
              </a:rPr>
              <a:t> FREE </a:t>
            </a:r>
            <a:r>
              <a:rPr lang="en-US" sz="2200" b="1" dirty="0"/>
              <a:t>to attend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62A8C4-88F0-6B45-A022-23440EDDD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983" y="2667000"/>
            <a:ext cx="320642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17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15% of search is travel related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BF4B49F-AE87-460A-A30C-0D57575F4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47800"/>
            <a:ext cx="7057852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Next Upside breakout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7FD67EC-C0FA-45FA-BA74-643AC0B11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753637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Up 47% from March Low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589A9E7-EF37-416D-936F-CA6914E88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066800"/>
            <a:ext cx="754530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4A6187F1-5E97-4304-94E5-052742887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1"/>
            <a:ext cx="75188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8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</a:t>
            </a:r>
            <a:r>
              <a:rPr lang="en-US" b="1" i="1" dirty="0"/>
              <a:t> </a:t>
            </a:r>
            <a:r>
              <a:rPr lang="en-US" sz="1800" dirty="0"/>
              <a:t>Blows Away Q1 Deliveries</a:t>
            </a:r>
            <a:r>
              <a:rPr lang="en-US" sz="2400" dirty="0"/>
              <a:t>, </a:t>
            </a:r>
            <a:r>
              <a:rPr lang="en-US" sz="2000" dirty="0"/>
              <a:t>with a 184,400 print, or 47.5% high than the 2021 rate</a:t>
            </a:r>
            <a:br>
              <a:rPr lang="en-US" sz="2000" dirty="0"/>
            </a:br>
            <a:r>
              <a:rPr lang="en-US" sz="2000" dirty="0"/>
              <a:t>Q1 earnings +48% QOQ, +104% YOY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2X 4/$450-$500 call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3/$400-$450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2/$650-$700 call spread-expires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3/$600-$650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2/$600-$650 bull call spread, Took profits on long 2/$550-$600 bull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3AA2262-9C8D-4C88-8477-83D2DABFF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326688"/>
            <a:ext cx="5867400" cy="451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Biggest Chip Deal in History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sz="1800" b="1" i="1" dirty="0"/>
              <a:t> </a:t>
            </a:r>
            <a:r>
              <a:rPr lang="en-US" sz="1800" dirty="0"/>
              <a:t>Semiconductor Shortage Slows Auto Industry,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112FF73-AB3D-4B63-B9BD-EDA72A150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623" y="1350503"/>
            <a:ext cx="7273578" cy="550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9733B5B-61E0-4600-8266-23AEFB563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19200"/>
            <a:ext cx="73406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Google server farms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next ten bagger - buys Xilinx – 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888F014-E025-4DCB-99BB-A6C3186D5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840" y="1486251"/>
            <a:ext cx="6956160" cy="534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0DCEF1D-3330-46DD-B984-342D4B3C5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7800"/>
            <a:ext cx="705039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422DF63-E21E-4B47-A1C0-E8488A522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823" y="1295400"/>
            <a:ext cx="732409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consecutive profitable trade alerts-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95% success rate in 2021-ony 5 losers 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10.21%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+7.93%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+13.28%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+20.60%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7.95%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+15.67%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+1.51%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+20.41%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+0.71% 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*2021 Year to Date +68.60%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+11.89%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+491.15%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42.40%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11 1/2 years, new all time high`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/>
              <a:t>*Bets on a domestic recovery in 2021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*Upside potential in 2021 far greater than tech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*Some of these have not moved for 5 or 10 years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*Focuses on economically sensitive cyclical industries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*Makes a great counterweight to </a:t>
            </a:r>
            <a:br>
              <a:rPr lang="en-US" sz="2400" dirty="0"/>
            </a:br>
            <a:r>
              <a:rPr lang="en-US" sz="2400" dirty="0"/>
              <a:t>high growth technology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*We could spend all of next year rotating</a:t>
            </a:r>
            <a:br>
              <a:rPr lang="en-US" sz="2400" dirty="0"/>
            </a:br>
            <a:r>
              <a:rPr lang="en-US" sz="2400" dirty="0"/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3793878"/>
            <a:ext cx="3962400" cy="276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former LEAP Candidate - The 737 MAX Flies Again!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FAA Certification delay on 777X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4/$300-$310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EA0621A-BBE7-49A6-AF1D-5441150C6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209800"/>
            <a:ext cx="6079214" cy="463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increase in overnight deliveries, announces blowout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B310618-8DC8-4C45-9220-58BFCAF4E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543" y="1447800"/>
            <a:ext cx="710703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AB693D8-D83C-4E57-9602-0C51CDF71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785" y="1600200"/>
            <a:ext cx="6856044" cy="52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Big Recovery Move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Disney Plus Streaming top 100 million subscribers in 15 months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F82E390C-F279-4D5D-86E9-8544D885E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47800"/>
            <a:ext cx="6973145" cy="539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E92961A-9B8D-422C-8403-AE92AB1D5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1143000"/>
            <a:ext cx="7394371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0B28AC2-F5AF-4FE2-81D7-A13885EBC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990601"/>
            <a:ext cx="7660463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More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 – 12 days to expiration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DE99F8D-0B02-4FAE-9AFB-738314039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305" y="1447800"/>
            <a:ext cx="701533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0EB903-6934-4F65-B8DF-F2DAD8C90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524000"/>
            <a:ext cx="6964891" cy="53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Return from the Grave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8371628-87BE-479B-8C76-3BC1EFADA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95401"/>
            <a:ext cx="7242077" cy="554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100% Cash in a low volatility Long Term Bull Market</a:t>
            </a: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50B331-E5D5-084A-ADD2-14BBBEBD3A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4407"/>
              </p:ext>
            </p:extLst>
          </p:nvPr>
        </p:nvGraphicFramePr>
        <p:xfrm>
          <a:off x="1195771" y="1600200"/>
          <a:ext cx="5128829" cy="4525966"/>
        </p:xfrm>
        <a:graphic>
          <a:graphicData uri="http://schemas.openxmlformats.org/drawingml/2006/table">
            <a:tbl>
              <a:tblPr/>
              <a:tblGrid>
                <a:gridCol w="1758482">
                  <a:extLst>
                    <a:ext uri="{9D8B030D-6E8A-4147-A177-3AD203B41FA5}">
                      <a16:colId xmlns:a16="http://schemas.microsoft.com/office/drawing/2014/main" val="3375690364"/>
                    </a:ext>
                  </a:extLst>
                </a:gridCol>
                <a:gridCol w="3370347">
                  <a:extLst>
                    <a:ext uri="{9D8B030D-6E8A-4147-A177-3AD203B41FA5}">
                      <a16:colId xmlns:a16="http://schemas.microsoft.com/office/drawing/2014/main" val="3913173123"/>
                    </a:ext>
                  </a:extLst>
                </a:gridCol>
              </a:tblGrid>
              <a:tr h="282873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Helvetica" pitchFamily="2" charset="0"/>
                        </a:rPr>
                        <a:t>Current Capital at Risk</a:t>
                      </a: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900">
                          <a:effectLst/>
                          <a:latin typeface="Helvetica" pitchFamily="2" charset="0"/>
                        </a:rPr>
                      </a:b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6897519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/>
                      <a:br>
                        <a:rPr lang="en-US" sz="900">
                          <a:effectLst/>
                          <a:latin typeface="Helvetica" pitchFamily="2" charset="0"/>
                        </a:rPr>
                      </a:b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900">
                          <a:effectLst/>
                          <a:latin typeface="Helvetica" pitchFamily="2" charset="0"/>
                        </a:rPr>
                      </a:b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4970322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/>
                      <a:r>
                        <a:rPr lang="en-US" sz="900" b="1" u="sng">
                          <a:effectLst/>
                          <a:latin typeface="Helvetica" pitchFamily="2" charset="0"/>
                        </a:rPr>
                        <a:t>Risk On</a:t>
                      </a: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900">
                          <a:effectLst/>
                          <a:latin typeface="Helvetica" pitchFamily="2" charset="0"/>
                        </a:rPr>
                      </a:b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2755260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Helvetica" pitchFamily="2" charset="0"/>
                        </a:rPr>
                        <a:t>World is Getting Better</a:t>
                      </a: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900">
                          <a:effectLst/>
                          <a:latin typeface="Helvetica" pitchFamily="2" charset="0"/>
                        </a:rPr>
                      </a:b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1000918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Helvetica Neue" panose="02000503000000020004" pitchFamily="2" charset="0"/>
                        </a:rPr>
                        <a:t>No Positions</a:t>
                      </a:r>
                      <a:endParaRPr lang="en-US" sz="900"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31571" marR="31571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Helvetica" pitchFamily="2" charset="0"/>
                        </a:rPr>
                        <a:t>0.00%</a:t>
                      </a: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8216628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br>
                        <a:rPr lang="en-US" sz="900">
                          <a:effectLst/>
                          <a:latin typeface="Helvetica" pitchFamily="2" charset="0"/>
                        </a:rPr>
                      </a:b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900">
                          <a:effectLst/>
                          <a:latin typeface="Helvetica" pitchFamily="2" charset="0"/>
                        </a:rPr>
                      </a:b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9661842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/>
                      <a:r>
                        <a:rPr lang="en-US" sz="900" b="1" u="sng">
                          <a:effectLst/>
                          <a:latin typeface="Helvetica" pitchFamily="2" charset="0"/>
                        </a:rPr>
                        <a:t>Risk Off</a:t>
                      </a: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900">
                          <a:effectLst/>
                          <a:latin typeface="Helvetica" pitchFamily="2" charset="0"/>
                        </a:rPr>
                      </a:b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076493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Helvetica" pitchFamily="2" charset="0"/>
                        </a:rPr>
                        <a:t>World is Getting Worse</a:t>
                      </a: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900">
                          <a:effectLst/>
                          <a:latin typeface="Helvetica" pitchFamily="2" charset="0"/>
                        </a:rPr>
                      </a:b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5427203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/>
                      <a:br>
                        <a:rPr lang="en-US" sz="900">
                          <a:effectLst/>
                          <a:latin typeface="Helvetica" pitchFamily="2" charset="0"/>
                        </a:rPr>
                      </a:b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900">
                          <a:effectLst/>
                          <a:latin typeface="Helvetica" pitchFamily="2" charset="0"/>
                        </a:rPr>
                      </a:b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800792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Helvetica Neue" panose="02000503000000020004" pitchFamily="2" charset="0"/>
                        </a:rPr>
                        <a:t>No Positions</a:t>
                      </a:r>
                      <a:endParaRPr lang="en-US" sz="900"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31571" marR="31571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Helvetica" pitchFamily="2" charset="0"/>
                        </a:rPr>
                        <a:t>0.00%</a:t>
                      </a: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3363025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br>
                        <a:rPr lang="en-US" sz="900">
                          <a:effectLst/>
                          <a:latin typeface="Helvetica Neue" panose="02000503000000020004" pitchFamily="2" charset="0"/>
                        </a:rPr>
                      </a:br>
                      <a:endParaRPr lang="en-US" sz="900"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31571" marR="31571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900">
                          <a:effectLst/>
                          <a:latin typeface="Helvetica" pitchFamily="2" charset="0"/>
                        </a:rPr>
                      </a:b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1351326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br>
                        <a:rPr lang="en-US" sz="900">
                          <a:effectLst/>
                          <a:latin typeface="Helvetica Neue" panose="02000503000000020004" pitchFamily="2" charset="0"/>
                        </a:rPr>
                      </a:br>
                      <a:endParaRPr lang="en-US" sz="900"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31571" marR="31571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900">
                          <a:effectLst/>
                          <a:latin typeface="Helvetica" pitchFamily="2" charset="0"/>
                        </a:rPr>
                      </a:b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1361789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/>
                      <a:br>
                        <a:rPr lang="en-US" sz="900">
                          <a:effectLst/>
                          <a:latin typeface="Helvetica" pitchFamily="2" charset="0"/>
                        </a:rPr>
                      </a:b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900">
                          <a:effectLst/>
                          <a:latin typeface="Helvetica" pitchFamily="2" charset="0"/>
                        </a:rPr>
                      </a:b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4450959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Helvetica" pitchFamily="2" charset="0"/>
                        </a:rPr>
                        <a:t>Total Net Position</a:t>
                      </a: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Helvetica" pitchFamily="2" charset="0"/>
                        </a:rPr>
                        <a:t>0.00%</a:t>
                      </a: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1669392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/>
                      <a:br>
                        <a:rPr lang="en-US" sz="900">
                          <a:effectLst/>
                          <a:latin typeface="Helvetica" pitchFamily="2" charset="0"/>
                        </a:rPr>
                      </a:b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900">
                          <a:effectLst/>
                          <a:latin typeface="Helvetica" pitchFamily="2" charset="0"/>
                        </a:rPr>
                      </a:b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105156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/>
                      <a:br>
                        <a:rPr lang="en-US" sz="900">
                          <a:effectLst/>
                          <a:latin typeface="Helvetica" pitchFamily="2" charset="0"/>
                        </a:rPr>
                      </a:b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900">
                          <a:effectLst/>
                          <a:latin typeface="Helvetica" pitchFamily="2" charset="0"/>
                        </a:rPr>
                      </a:b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154356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/>
                      <a:br>
                        <a:rPr lang="en-US" sz="900">
                          <a:effectLst/>
                          <a:latin typeface="Helvetica" pitchFamily="2" charset="0"/>
                        </a:rPr>
                      </a:b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900">
                          <a:effectLst/>
                          <a:latin typeface="Helvetica" pitchFamily="2" charset="0"/>
                        </a:rPr>
                      </a:b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930088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Helvetica" pitchFamily="2" charset="0"/>
                        </a:rPr>
                        <a:t>Total Aggregate Position</a:t>
                      </a: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effectLst/>
                          <a:latin typeface="Helvetica" pitchFamily="2" charset="0"/>
                        </a:rPr>
                        <a:t>0.00%</a:t>
                      </a:r>
                      <a:endParaRPr lang="en-US" sz="900" dirty="0">
                        <a:effectLst/>
                        <a:latin typeface="Helvetica" pitchFamily="2" charset="0"/>
                      </a:endParaRPr>
                    </a:p>
                  </a:txBody>
                  <a:tcPr marL="31571" marR="31571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6184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Revenge travel is on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C493940-F038-4FBC-A4D1-89B9839F6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838201"/>
            <a:ext cx="7859436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71F73B-94E4-4AC2-BF28-1EFDC768B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143000"/>
            <a:ext cx="740547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ECCFDAF-FB9C-4660-9124-5D4C715AF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7538168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Biogen (BIIB)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you do Biotech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0BED006-5C56-440E-8540-F288C4905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19200"/>
            <a:ext cx="735680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B549324-1BD8-40CF-A65B-F9826311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1"/>
            <a:ext cx="736723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FFE0FF8E-4DEF-4955-810A-E2200EDD8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17468"/>
            <a:ext cx="7620000" cy="584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 – Another reasons to do Biotech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Tie up for Liver Failure Drug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C765D75-7987-4FA5-A718-C9A29EBAA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90601"/>
            <a:ext cx="766934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Back to the office!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6/$310-$320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5/$310-$320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2/$240-$260 call spread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C0F230D-6BF1-41E7-97EB-E3CED69A8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736" y="1676400"/>
            <a:ext cx="673608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Doubled Dividend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435F717-8CB6-45D7-BF73-DA1D5B3E0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778" y="1432560"/>
            <a:ext cx="708244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 buybacks are back!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5/$135-$140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2/$135-$140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2/$110-$115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12/$100-$105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11/$85-$90 bull call spread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7761B7B-B80E-4C35-B46B-32DB9E115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399" y="2057400"/>
            <a:ext cx="625532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EAACF8FC-F582-7948-9EB0-56D9E4576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50" y="393700"/>
            <a:ext cx="92075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“Recovery” Rotation Play</a:t>
            </a: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460C9CF-7248-4F48-B15A-A8422ADE3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0"/>
            <a:ext cx="732451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0341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90227D9-6095-4CB1-B19B-40ECBB9EF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447801"/>
            <a:ext cx="7055358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A8914126-24E8-405B-86DC-9CE08BF65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447800"/>
            <a:ext cx="699327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3/$31-$34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D94ABED-C04C-4091-8A12-2BA7CFABC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064" y="1447800"/>
            <a:ext cx="7069221" cy="54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Fintech Play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5/$195-$205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expires in 12 days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31DF5A8-41E7-4121-B62D-5A56EFFD6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24001"/>
            <a:ext cx="6921308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BA2B1D6-1E54-424C-9FDC-99883AC7D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371" y="1190897"/>
            <a:ext cx="7291258" cy="563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maintaining share buy backs at $25 billion a year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3/$230-$240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C0B197D-1398-48F2-8C24-CD4D36092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1" y="1377162"/>
            <a:ext cx="7238999" cy="548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D48B752-80F1-4B2B-801E-A24CEE8EA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990600"/>
            <a:ext cx="7523663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9F43DC1-00E9-4C22-9287-3CC03B2A0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773568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33B2736-B4C6-4558-ABD1-98337824D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990601"/>
            <a:ext cx="7611543" cy="583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11 1/2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7A82D4D-5074-F140-AB41-EA0862994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50" y="806450"/>
            <a:ext cx="93853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05156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*Retreat from 5% CPI over reaction causes bonds to retreat four points, the maintain a narrow range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*Nobody is taking a 1.40% yield against a 5% inflation rate delivering a negative 3.6% real yield because they think it’s a great deal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*$6 trillion in spending has been approved but not spent so it is piling into banks which must buy bonds for capital reserves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*Wait for the rally to burn out, then add more downside LEAPS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*A 2.00% yield on the ten-year US Treasury bond here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come! This is the quality trade of 2021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$180 a year ago  to $105 by 2023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 Retreat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B465E-84CE-DA40-8357-38538780C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3506152"/>
            <a:ext cx="4431631" cy="315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363200" cy="1828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One Too Many Visits to the Well</a:t>
            </a:r>
            <a:br>
              <a:rPr lang="en-US" sz="1800" dirty="0"/>
            </a:br>
            <a:r>
              <a:rPr lang="en-US" sz="1800" dirty="0">
                <a:solidFill>
                  <a:srgbClr val="FF0000"/>
                </a:solidFill>
              </a:rPr>
              <a:t>stopped out of long 5/$143-$146 put spread, </a:t>
            </a:r>
            <a:r>
              <a:rPr lang="en-US" sz="1800" dirty="0">
                <a:solidFill>
                  <a:srgbClr val="00A64B"/>
                </a:solidFill>
              </a:rPr>
              <a:t>took profits long 5/$143-$146 put spread,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long 5/$144-$147 put spread, took profits on 6/$145-$148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2X long 4/$142-$145 put spread, 4/$127-$130 call spread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took profits on 2X long 5/$142-$145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on long 2/$146-$149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A92270C-2F70-4FD0-9EDF-6E771C043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1" y="1934878"/>
            <a:ext cx="6400800" cy="492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1.42%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0DD24F25-2343-48E3-A012-6F6A4A1E7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990601"/>
            <a:ext cx="760457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3.47%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528CAB1-A1F5-49EF-8DAC-6FCEA179A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0"/>
            <a:ext cx="773384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45CB766-CD35-48CE-9EEB-090544964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10092"/>
            <a:ext cx="7620000" cy="584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77C2997-565C-4C84-94AB-A9CFEC061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38200"/>
            <a:ext cx="7684009" cy="593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0.93%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CEDCC9-1277-4852-B76B-8707D5383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0"/>
            <a:ext cx="733310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Dollar Maintaining Gains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 Dollar maintains recent gains but has lost its momentum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*Long-term fundamentals continue to worsen, a dollar short could be the new ten-year trade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*Massive over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issuance of debt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US government to fund the covid recovery is another nail in the coffin in addition to a n exploding trade deficit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getting positive yield support for the first time in a decade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*Expect more of the same.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 (FXA) and (FXE)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dips.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Bitcoin Battles at $30,000</a:t>
            </a:r>
            <a:r>
              <a:rPr lang="en-US" sz="1800" dirty="0">
                <a:solidFill>
                  <a:schemeClr val="tx1"/>
                </a:solidFill>
              </a:rPr>
              <a:t>, for the fourth time in two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months, at one point falling to a $24,000 low 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Keep selling short all  US dollar rallies,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its yield support is gone forever,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Buy (FXA) and (FXE) on dips.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A09FE0-B770-094C-8B31-D6454D7F5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961" y="3657600"/>
            <a:ext cx="4508939" cy="300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4F272C9-29B7-4D57-B17B-AECE75669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066801"/>
            <a:ext cx="749088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0F9D7F8-B6F4-431B-A43E-8D4DD95A5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0"/>
            <a:ext cx="7763570" cy="601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Tech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takes off and should be the dominant sector for the rest of 2021, ARK funds are back in the spotlight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Commodities Crash</a:t>
            </a:r>
            <a:r>
              <a:rPr lang="en-US" sz="1800" dirty="0">
                <a:solidFill>
                  <a:schemeClr val="tx1"/>
                </a:solidFill>
              </a:rPr>
              <a:t>, on a soaring US dollar and shrinking interest rates, sending all inflation plays to the penalty box, like financials and precious metals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/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*A counter trend spike up in bond prices and down in rates is temporary at best, hold on to your bond shorts</a:t>
            </a: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*The economic recovery is now regional, with China first, now the US, and Europe last</a:t>
            </a: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*Bitcoin head and shoulders is in, look for the next bottom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at $10,000-$20,000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collapses to $14, showing the summer market is here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4343400"/>
            <a:ext cx="3505201" cy="233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1152B7-74F8-4D0B-8C3E-2DF80F8CC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38201"/>
            <a:ext cx="7823007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CE258D0-6CFC-4360-9D8B-0AE22D773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1"/>
            <a:ext cx="743555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7F8E6C0-B53D-409F-819F-176DA5349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7342487" cy="576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4DEFC78-1F8F-4410-9586-29B2D83FF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990601"/>
            <a:ext cx="7542534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Head and Shoulders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$10,000 in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3886F20C-6485-0C48-A0A1-32EC92BF8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45924"/>
            <a:ext cx="10134600" cy="50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Peaking Out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228600" y="723900"/>
            <a:ext cx="11701548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*Oil hits solid resistance at $76, a new one year high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*Extreme economic strength could keep it high for a while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*The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 of oil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upon us, but it may take 30 years to unwind existing infrastructure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*All US car production will be </a:t>
            </a:r>
            <a:r>
              <a:rPr lang="en-US" sz="2000" b="1" dirty="0">
                <a:solidFill>
                  <a:schemeClr val="tx1"/>
                </a:solidFill>
              </a:rPr>
              <a:t>electric by 2035</a:t>
            </a:r>
            <a:r>
              <a:rPr lang="en-US" sz="2000" dirty="0">
                <a:solidFill>
                  <a:schemeClr val="tx1"/>
                </a:solidFill>
              </a:rPr>
              <a:t>, wiping out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half of all US oil consumption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*Oil consumption will become a </a:t>
            </a:r>
            <a:r>
              <a:rPr lang="en-US" sz="2000" b="1" dirty="0">
                <a:solidFill>
                  <a:schemeClr val="tx1"/>
                </a:solidFill>
              </a:rPr>
              <a:t>China only business</a:t>
            </a:r>
            <a:r>
              <a:rPr lang="en-US" sz="2000" dirty="0">
                <a:solidFill>
                  <a:schemeClr val="tx1"/>
                </a:solidFill>
              </a:rPr>
              <a:t>,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with them already taking 80% of all Persian Gulf output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</a:t>
            </a:r>
            <a:r>
              <a:rPr lang="en-US" sz="2000" b="1" dirty="0">
                <a:solidFill>
                  <a:schemeClr val="tx1"/>
                </a:solidFill>
              </a:rPr>
              <a:t>China Slowdown </a:t>
            </a:r>
            <a:r>
              <a:rPr lang="en-US" sz="2000" dirty="0">
                <a:solidFill>
                  <a:schemeClr val="tx1"/>
                </a:solidFill>
              </a:rPr>
              <a:t>Could Bring oil and Copper Correction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</a:t>
            </a:r>
            <a:r>
              <a:rPr lang="en-US" sz="2000" b="1" dirty="0">
                <a:solidFill>
                  <a:schemeClr val="tx1"/>
                </a:solidFill>
              </a:rPr>
              <a:t>Avoid all energy plays like the plague</a:t>
            </a:r>
            <a:r>
              <a:rPr lang="en-US" sz="2000" dirty="0">
                <a:solidFill>
                  <a:schemeClr val="tx1"/>
                </a:solidFill>
              </a:rPr>
              <a:t>, it’s the new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buggy whip industry as the US de-carbonizes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FCC59E-640E-AC46-AF29-82F93FE86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3756796"/>
            <a:ext cx="4704005" cy="310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201D94C-D88D-40DA-980F-987EE4995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849198"/>
            <a:ext cx="7848601" cy="600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313523C-89B8-4877-A3A9-B5AD7A6AD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74247"/>
            <a:ext cx="7696200" cy="588375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A82E6910-3410-4CAF-ABA8-8C98EC9A8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7529433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28832A-301F-477C-BD6C-0AA593384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762001"/>
            <a:ext cx="794047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End of the Pandemic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38200"/>
            <a:ext cx="109728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*50% of the US population is vaccinated and 10% have had the disease, bringing immunity up to 60%. Washington state is offering free joints and McDonalds Big Macs to get vaccinated because rate is slowing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*New cases have fallen off a cliff, from </a:t>
            </a:r>
            <a:r>
              <a:rPr lang="en-US" sz="1800" b="1" dirty="0">
                <a:solidFill>
                  <a:schemeClr val="tx1"/>
                </a:solidFill>
              </a:rPr>
              <a:t>250,000 a day to 12,000, down 94%.</a:t>
            </a:r>
            <a:r>
              <a:rPr lang="en-US" sz="1800" dirty="0">
                <a:solidFill>
                  <a:schemeClr val="tx1"/>
                </a:solidFill>
              </a:rPr>
              <a:t> The population is acting like </a:t>
            </a:r>
            <a:r>
              <a:rPr lang="en-US" sz="1800" b="1" dirty="0">
                <a:solidFill>
                  <a:schemeClr val="tx1"/>
                </a:solidFill>
              </a:rPr>
              <a:t>herd immunity has already begun! 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*The way this ends is that a 50% fatal variants comes back to the US to kill off the non vaccinated portion of the US population, as it did in 1918, stampeding the rest to vaccinating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*Unvaccinated workers will be unable to get jobs and board planes or public transport, with mass firings taking place of unvaccinated workers in a hospital in Houston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*End of mask mandate is bringing a huge stimulus to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the economy….and the stock market!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cases top </a:t>
            </a:r>
            <a:r>
              <a:rPr lang="en-US" sz="1800" b="1" dirty="0">
                <a:solidFill>
                  <a:schemeClr val="tx1"/>
                </a:solidFill>
              </a:rPr>
              <a:t>33.7 million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b="1" dirty="0">
                <a:solidFill>
                  <a:schemeClr val="tx1"/>
                </a:solidFill>
              </a:rPr>
              <a:t>deaths topping 605,000 </a:t>
            </a:r>
            <a:r>
              <a:rPr lang="en-US" sz="1800" dirty="0">
                <a:solidFill>
                  <a:schemeClr val="tx1"/>
                </a:solidFill>
              </a:rPr>
              <a:t>and are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down to </a:t>
            </a:r>
            <a:r>
              <a:rPr lang="en-US" sz="1800" b="1" dirty="0">
                <a:solidFill>
                  <a:schemeClr val="tx1"/>
                </a:solidFill>
              </a:rPr>
              <a:t>400 a day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4439362"/>
            <a:ext cx="3814324" cy="2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244D6FB-D50A-424C-B610-FCCF24CCE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762000"/>
            <a:ext cx="7943273" cy="6096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Trying to Bottom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*Fed’s promise of an end to inflation delivers a hit for gold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*5% CPI knocks the wind out of precious metals and all commodities, with lumber down by half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Long-term rising interest rates remain a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threat to precious metals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*Silver is still the bigger and better long term play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*Every EV needs 2 ounces of silver, and production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will soar from 700,000 units in 2020 to 25 million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by 2030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*Gold will eventually recover when US borrowing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becomes so massive it undermines the value of the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 dollar, even in the face of higher interest rates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person standing in front of a donut shop&#10;&#10;Description automatically generated">
            <a:extLst>
              <a:ext uri="{FF2B5EF4-FFF2-40B4-BE49-F238E27FC236}">
                <a16:creationId xmlns:a16="http://schemas.microsoft.com/office/drawing/2014/main" id="{D4468AD7-8E19-4041-8A13-19A609CF9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305503"/>
            <a:ext cx="4330261" cy="324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Meltdown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0C05279-00F9-42E3-98BC-E0A9BFF81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0"/>
            <a:ext cx="7387398" cy="567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A420656-D9E3-42BA-8A39-DE4551A25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1"/>
            <a:ext cx="769700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6975B89-385F-4F1E-94C6-B0E6E8665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3733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105AA4DB-9B10-415E-80F2-B507DA1A0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55463" cy="57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B87975-0E6A-499E-8E22-C70EF31BD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066800"/>
            <a:ext cx="756365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E0F600F-EC69-427C-B459-EA327F6FA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838201"/>
            <a:ext cx="790497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216A3F8-1599-4DA7-B1CA-430845EF3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556" y="1034143"/>
            <a:ext cx="7577181" cy="582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(COPX)-Uptrend Resumes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93A10AF-3FCE-471D-B0EE-AAC036E41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0"/>
            <a:ext cx="7843982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37350</TotalTime>
  <Words>4445</Words>
  <Application>Microsoft Macintosh PowerPoint</Application>
  <PresentationFormat>Widescreen</PresentationFormat>
  <Paragraphs>167</Paragraphs>
  <Slides>105</Slides>
  <Notes>86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1" baseType="lpstr">
      <vt:lpstr>Arial</vt:lpstr>
      <vt:lpstr>Calibri</vt:lpstr>
      <vt:lpstr>Helvetica</vt:lpstr>
      <vt:lpstr>Helvetica Neue</vt:lpstr>
      <vt:lpstr>Times New Roman</vt:lpstr>
      <vt:lpstr>Office Theme</vt:lpstr>
      <vt:lpstr> The Mad Hedge Fund Trader “Tech Takes Off”   </vt:lpstr>
      <vt:lpstr>1,800-pound 16 Inch Shell from the USS New Jersey</vt:lpstr>
      <vt:lpstr>Mad Hedge Trader &amp; Investors Summit June 8-10– The Videos are Up!</vt:lpstr>
      <vt:lpstr> Trade Alert Performance New All Time Highs! 32 consecutive profitable trade alerts- 95% success rate in 2021-ony 5 losers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End of the Pandemic</vt:lpstr>
      <vt:lpstr>PowerPoint Presentation</vt:lpstr>
      <vt:lpstr>January 20 Infection Rate</vt:lpstr>
      <vt:lpstr>June 30 Infection Rate </vt:lpstr>
      <vt:lpstr>June 30 Per Capita Infections Since 1/1/2020-some counties only 20% vaccinated </vt:lpstr>
      <vt:lpstr>The Global Economy – From Strength to Strength</vt:lpstr>
      <vt:lpstr>Stocks – Techs Takeover  </vt:lpstr>
      <vt:lpstr>The Mad Hedge Profit Predictor Market Timing Index – Stuck in Neutral An artificial intelligence driven algorithm that analyzes 30 different economic, technical, and momentum driven indicators </vt:lpstr>
      <vt:lpstr> The Mad Hedge Profit Predictor Trapped in a “Do Nothing” Range </vt:lpstr>
      <vt:lpstr> Weekly Jobless Claims – Flatlining at record highs  411,000 – Slight Increase </vt:lpstr>
      <vt:lpstr>      S&amp;P 500 – New Highs long 6/$375-$385 bull call spread-expires in 2 days long 6/$430-440 bear put spread-expires in 2 days        </vt:lpstr>
      <vt:lpstr> ProShares Ultra Short S&amp;P 500 (SDS)-  a Great Hedge for long stocks and bonds Long 2X position has a hedge against longs and bond shorts</vt:lpstr>
      <vt:lpstr>(VIX) – Dying a Slow Death The summer market is early </vt:lpstr>
      <vt:lpstr> (VXX)-  </vt:lpstr>
      <vt:lpstr> Dow Average ($INDU)- Back to top of range</vt:lpstr>
      <vt:lpstr>Russell 2000 (IWM)-  took profits on Long 10/$137-$142 vertical bull call spread took profits on Long 10/$153-$156 vertical bear put spread </vt:lpstr>
      <vt:lpstr>NASDAQ (QQQ) – Gone Ballistic  long (QQQ) 4/$330-$335 put spread  took profits on long (QQQ) 3/$340-$345 put spread  covered long (QQQ) $325-$330 put spread </vt:lpstr>
      <vt:lpstr>The Barbell Portfolio</vt:lpstr>
      <vt:lpstr>   Microsoft (MSFT)-Second $2 trillion company took profits on long 12/$220-$230 call spread stop loss on long 12/$170-$180 call spread  took profits on long 12/$135-$138 call spread      </vt:lpstr>
      <vt:lpstr>   Facebook (FB)-Big Antitrust win took profits on Long 9/$290-$300 vertical bear put spread stopped out of Long 9/$190-$200 vertical bear put spread took profits on Long 9/$145-$155 vertical bull call spread took profits on Long 9/$150-$160 vertical bull call spread      </vt:lpstr>
      <vt:lpstr>      Apple (AAPL)- New 5G iPhone Surge-earnings after close Apple car moving forward with KIA took profits on long 7/$320-$330 call spread took profits on long 4/24/$250-$260 call spread took profits on long 5/$250-$260 call spread       </vt:lpstr>
      <vt:lpstr>   Alphabet (GOOGL) – Ad king on economic recovery 15% of search is travel related took profits on long 12/$1,200-$1,230 bull call spread took profits on long 9/$1,030-$1,080 vertical bull call spread    </vt:lpstr>
      <vt:lpstr>          Amazon (AMZN) – Next Upside breakout took profits on long 9/$2,800-$2,900 bull call spread           </vt:lpstr>
      <vt:lpstr>        ProShares Ultra Technology (ROM) – Up 47% from March Low        </vt:lpstr>
      <vt:lpstr>      PayPal (PYPL)-Fintech Rules took profits on long 4/$90-$95 call spread      </vt:lpstr>
      <vt:lpstr>       Tesla (TSLA)- Blows Away Q1 Deliveries, with a 184,400 print, or 47.5% high than the 2021 rate Q1 earnings +48% QOQ, +104% YOY  took profits on long 2X 4/$450-$500 call spread  took profits on long 3/$400-$450 call spread took profits on long 2/$650-$700 call spread-expires, stopped out of long 3/$600-$650 call spread Took profits on long 2/$600-$650 bull call spread, Took profits on long 2/$550-$600 bull call spread   </vt:lpstr>
      <vt:lpstr>  NVIDIA (NVDA) – The Biggest Chip Deal in History A Mad Hedge 10 bagger – Global Semiconductor Shortage Slows Auto Industry,    </vt:lpstr>
      <vt:lpstr>Palo Alto Networks (PANW)-  Hacking never goes out of fashion</vt:lpstr>
      <vt:lpstr>  Advanced Micro Devices (AMD)- Google server farms the next ten bagger - buys Xilinx –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The Second Half of the Barbell</vt:lpstr>
      <vt:lpstr>     Boeing (BA) – former LEAP Candidate - The 737 MAX Flies Again! FAA Certification delay on 777X long 3/$146-$149 call spread took profits on long 2/$150-$160 call spread took profits on long 4/$300-$310 call spread took profits on long 4/$315-$335 call spread      </vt:lpstr>
      <vt:lpstr>  Package Delivery- United Parcel Service (UPS) massive increase in overnight deliveries, announces blowout earnings took profits on long 11/$130-$140 call spread   </vt:lpstr>
      <vt:lpstr>  Caterpillar (CAT)- Ag + Infrastructure + Housing took profits on long 12/$145-$150 call spread took profits on long 11/$125-$135 call spread  </vt:lpstr>
      <vt:lpstr>  Walt Disney (DIS)- Big Recovery Move Disney Plus Streaming top 100 million subscribers in 15 months took profits on long 3/$170-$180 call spread     </vt:lpstr>
      <vt:lpstr>Industrials Sector SPDR (XLI)- (GE), (MMM), (UNP), (UTX), (BA), (HON)</vt:lpstr>
      <vt:lpstr>  US Steel (X) – Commodity Boom   </vt:lpstr>
      <vt:lpstr>  Union Pacific RR (UNP)- More stuff to ship near record earnings announced long 5/$200-$210 call spread – 12 days to expiration took profits on 11/$150-$160 call spread  </vt:lpstr>
      <vt:lpstr>  Wal-Mart (WMT)-New High took profit on Long 11/$125-$130 bear put spread took profit on Long 10/$119-$121 bear put spread took profits on Long 8/$114-$117 bear put spread  </vt:lpstr>
      <vt:lpstr>  Macys’ (M) – Retail Return from the Grave took profits on Long 8/$23-$25 bear put spread  </vt:lpstr>
      <vt:lpstr>Delta Airlines (DAL) – Revenge travel is on   </vt:lpstr>
      <vt:lpstr>Transports Sector SPDR (XTN)- Worst Hit Sector (ALGT),  (ALK), (JBLU), (LUV), (CHRW), (DAL) </vt:lpstr>
      <vt:lpstr>Health Care Sector (XLV), (RXL) (JNJ), (PFE), (MRK), (GILD), (ACT), (AMGN)  </vt:lpstr>
      <vt:lpstr>Biogen (BIIB) Why you do Biotech</vt:lpstr>
      <vt:lpstr>Amgen (AMGN) took profits on long 11/$185-$200 bull call spread</vt:lpstr>
      <vt:lpstr>Regeneron (REGN) took profits on long 7/$570-$580 call spread </vt:lpstr>
      <vt:lpstr> CRISPR Therapeutics (CRSP) – Another reasons to do Biotech New Tie up for Liver Failure Drug  </vt:lpstr>
      <vt:lpstr>Goldman Sachs (GS) – Back to the office! took profits on long 6/$310-$320 call spread  took profits on long 5/$310-$320 call spread took profits on long 2/$240-$260 call spread</vt:lpstr>
      <vt:lpstr>Morgan Stanley (MS) – Doubled Dividend took profits on long 2/$55-$60 call spread</vt:lpstr>
      <vt:lpstr> JP Morgan Chase (JPM)-Share buybacks are back! long 5/$135-$140 call spread took profits on long 2/$135-$140 call spread took profits on long 2/$110-$115 call spread took profits on long 12/$100-$105 bull call spread took profits on long 11/$85-$90 bull call spread </vt:lpstr>
      <vt:lpstr>Citigroup (C) – “Recovery” Rotation Play</vt:lpstr>
      <vt:lpstr>Bank of America (BAC) –  took profits on long 2/$28-$30 call spread</vt:lpstr>
      <vt:lpstr> SPDR Metals &amp; Mining ETF (XME) –  long 2/$28-$30 call spread</vt:lpstr>
      <vt:lpstr> Blackrock (BLK)-Asset Collection Boom took profits on long 3/$31-$34 call spread </vt:lpstr>
      <vt:lpstr>Visa (V) – “Touchless” Fintech Play long 5/$195-$205 bull call spread- expires in 12 days took profits on long 9/$180-$185 bull call spread</vt:lpstr>
      <vt:lpstr>Consumer Discretionary SPDR (XLY) (DIS), (AMZN), (HD), (CMCSA), (MCD), (SBUX) </vt:lpstr>
      <vt:lpstr>Berkshire Hathaway (BRKB)- Natural Barbell maintaining share buy backs at $25 billion a year took profits on long 3/$230-$240 call spread</vt:lpstr>
      <vt:lpstr>Europe Hedged Equity (HEDJ)- </vt:lpstr>
      <vt:lpstr>Japan (DXJ)- </vt:lpstr>
      <vt:lpstr> Emerging Markets (EEM) - Pro trade, Weak Dollar, long recovery Play</vt:lpstr>
      <vt:lpstr>Bonds –  Retreat</vt:lpstr>
      <vt:lpstr>           Treasury ETF (TLT) – One Too Many Visits to the Well stopped out of long 5/$143-$146 put spread, took profits long 5/$143-$146 put spread, took profits long 5/$144-$147 put spread, took profits on 6/$145-$148 took profits on 2X long 4/$142-$145 put spread, 4/$127-$130 call spread took profits on 2X long 5/$142-$145 put spread, took profits on long 2/$146-$149 put spread               </vt:lpstr>
      <vt:lpstr> Ten Year Treasury Yield ($TNX) – 1.42%  </vt:lpstr>
      <vt:lpstr> Junk Bonds (HYG) 3.47% Yield to Maturity  </vt:lpstr>
      <vt:lpstr>2X Short Treasuries (TBT)-Another run at highs</vt:lpstr>
      <vt:lpstr>Emerging Market Debt (ELD) 4.27% Yield- </vt:lpstr>
      <vt:lpstr>Municipal Bonds (MUB) – 0.93%   Mix of AAA, AA, and A rated bonds </vt:lpstr>
      <vt:lpstr>Foreign Currencies – Dollar Maintaining Gains 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Bitcoin- Head and Shoulders Top $10,000 in play </vt:lpstr>
      <vt:lpstr>Energy – Peaking Out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Trying to Bottom</vt:lpstr>
      <vt:lpstr>  Gold (GLD)- Meltdown 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(COPX)-Uptrend Resumes  </vt:lpstr>
      <vt:lpstr>Real Estate – New Highs</vt:lpstr>
      <vt:lpstr>S&amp;P Case Shiller Up 14.6% for April Phoenix +22.3%, San Diego 21.6%, Seattle 20.2%</vt:lpstr>
      <vt:lpstr>Crown Castle International (CCI) – 2.70% yielding cell phone Tower REIT</vt:lpstr>
      <vt:lpstr>US Home Construction Index (ITB) (DHI), (LEN), (PHM), (TOL), (NVR)   </vt:lpstr>
      <vt:lpstr>Trade Sheet- So What Do We Do About All This?</vt:lpstr>
      <vt:lpstr>       Next Strategy Webinar   12:00 EST Wednesday, June 30,  from Lake Tahoe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7747</cp:revision>
  <cp:lastPrinted>2017-08-31T13:43:13Z</cp:lastPrinted>
  <dcterms:created xsi:type="dcterms:W3CDTF">2015-02-05T17:12:57Z</dcterms:created>
  <dcterms:modified xsi:type="dcterms:W3CDTF">2021-06-30T15:30:55Z</dcterms:modified>
</cp:coreProperties>
</file>