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7"/>
  </p:notesMasterIdLst>
  <p:sldIdLst>
    <p:sldId id="256" r:id="rId2"/>
    <p:sldId id="1128" r:id="rId3"/>
    <p:sldId id="1075" r:id="rId4"/>
    <p:sldId id="888" r:id="rId5"/>
    <p:sldId id="605" r:id="rId6"/>
    <p:sldId id="997" r:id="rId7"/>
    <p:sldId id="664" r:id="rId8"/>
    <p:sldId id="824" r:id="rId9"/>
    <p:sldId id="1106" r:id="rId10"/>
    <p:sldId id="1107" r:id="rId11"/>
    <p:sldId id="1108" r:id="rId12"/>
    <p:sldId id="1109" r:id="rId13"/>
    <p:sldId id="1134" r:id="rId14"/>
    <p:sldId id="1118" r:id="rId15"/>
    <p:sldId id="1110" r:id="rId16"/>
    <p:sldId id="1076" r:id="rId17"/>
    <p:sldId id="695" r:id="rId18"/>
    <p:sldId id="898" r:id="rId19"/>
    <p:sldId id="1113" r:id="rId20"/>
    <p:sldId id="1033" r:id="rId21"/>
    <p:sldId id="1073" r:id="rId22"/>
    <p:sldId id="1074" r:id="rId23"/>
    <p:sldId id="1026" r:id="rId24"/>
    <p:sldId id="570" r:id="rId25"/>
    <p:sldId id="280" r:id="rId26"/>
    <p:sldId id="1057" r:id="rId27"/>
    <p:sldId id="563" r:id="rId28"/>
    <p:sldId id="835" r:id="rId29"/>
    <p:sldId id="613" r:id="rId30"/>
    <p:sldId id="831" r:id="rId31"/>
    <p:sldId id="811" r:id="rId32"/>
    <p:sldId id="1025" r:id="rId33"/>
    <p:sldId id="891" r:id="rId34"/>
    <p:sldId id="1047" r:id="rId35"/>
    <p:sldId id="814" r:id="rId36"/>
    <p:sldId id="1072" r:id="rId37"/>
    <p:sldId id="764" r:id="rId38"/>
    <p:sldId id="765" r:id="rId39"/>
    <p:sldId id="1071" r:id="rId40"/>
    <p:sldId id="1070" r:id="rId41"/>
    <p:sldId id="840" r:id="rId42"/>
    <p:sldId id="1068" r:id="rId43"/>
    <p:sldId id="1069" r:id="rId44"/>
    <p:sldId id="893" r:id="rId45"/>
    <p:sldId id="289" r:id="rId46"/>
    <p:sldId id="730" r:id="rId47"/>
    <p:sldId id="1054" r:id="rId48"/>
    <p:sldId id="994" r:id="rId49"/>
    <p:sldId id="996" r:id="rId50"/>
    <p:sldId id="830" r:id="rId51"/>
    <p:sldId id="481" r:id="rId52"/>
    <p:sldId id="290" r:id="rId53"/>
    <p:sldId id="1008" r:id="rId54"/>
    <p:sldId id="1133" r:id="rId55"/>
    <p:sldId id="1038" r:id="rId56"/>
    <p:sldId id="1009" r:id="rId57"/>
    <p:sldId id="669" r:id="rId58"/>
    <p:sldId id="1079" r:id="rId59"/>
    <p:sldId id="1043" r:id="rId60"/>
    <p:sldId id="1081" r:id="rId61"/>
    <p:sldId id="1083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114" r:id="rId71"/>
    <p:sldId id="654" r:id="rId72"/>
    <p:sldId id="659" r:id="rId73"/>
    <p:sldId id="655" r:id="rId74"/>
    <p:sldId id="656" r:id="rId75"/>
    <p:sldId id="657" r:id="rId76"/>
    <p:sldId id="658" r:id="rId77"/>
    <p:sldId id="1115" r:id="rId78"/>
    <p:sldId id="533" r:id="rId79"/>
    <p:sldId id="756" r:id="rId80"/>
    <p:sldId id="1001" r:id="rId81"/>
    <p:sldId id="786" r:id="rId82"/>
    <p:sldId id="546" r:id="rId83"/>
    <p:sldId id="536" r:id="rId84"/>
    <p:sldId id="777" r:id="rId85"/>
    <p:sldId id="1116" r:id="rId86"/>
    <p:sldId id="388" r:id="rId87"/>
    <p:sldId id="312" r:id="rId88"/>
    <p:sldId id="380" r:id="rId89"/>
    <p:sldId id="747" r:id="rId90"/>
    <p:sldId id="313" r:id="rId91"/>
    <p:sldId id="972" r:id="rId92"/>
    <p:sldId id="907" r:id="rId93"/>
    <p:sldId id="650" r:id="rId94"/>
    <p:sldId id="729" r:id="rId95"/>
    <p:sldId id="737" r:id="rId96"/>
    <p:sldId id="998" r:id="rId97"/>
    <p:sldId id="999" r:id="rId98"/>
    <p:sldId id="1000" r:id="rId99"/>
    <p:sldId id="904" r:id="rId100"/>
    <p:sldId id="1130" r:id="rId101"/>
    <p:sldId id="1132" r:id="rId102"/>
    <p:sldId id="1005" r:id="rId103"/>
    <p:sldId id="1006" r:id="rId104"/>
    <p:sldId id="492" r:id="rId105"/>
    <p:sldId id="335" r:id="rId10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4" autoAdjust="0"/>
    <p:restoredTop sz="94830"/>
  </p:normalViewPr>
  <p:slideViewPr>
    <p:cSldViewPr>
      <p:cViewPr varScale="1">
        <p:scale>
          <a:sx n="121" d="100"/>
          <a:sy n="121" d="100"/>
        </p:scale>
        <p:origin x="42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85188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Barbell is Working”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July 14,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D9A2C-0A91-6A4E-AC64-2C9133864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939798"/>
            <a:ext cx="4470400" cy="297840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>
            <a:off x="9525000" y="2895600"/>
            <a:ext cx="1828800" cy="2325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980C70DF-E481-DF4D-8933-8DD135DD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457200"/>
            <a:ext cx="10744200" cy="601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572000" y="694900"/>
            <a:ext cx="4544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Headed to Zero by September</a:t>
            </a:r>
          </a:p>
        </p:txBody>
      </p: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Priced Out of the Market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29540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*New Listings up 4% YOY, first increase in a year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*But 30-year fixed rate mortgage rate falls below 2.90%, keeping the pot boiling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*Florida condo market takes a hit on Surfside building collapse. How many more are there?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*Home construction costs soar, even with a 50% plunge in lumber prices, but still up 60% YOY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*Demographics will keep the housing boom</a:t>
            </a:r>
            <a:br>
              <a:rPr lang="en-US" sz="1800" dirty="0"/>
            </a:br>
            <a:r>
              <a:rPr lang="en-US" sz="1800" dirty="0"/>
              <a:t> going for years, if not a decade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*Houses will remain easy to sell but hard</a:t>
            </a:r>
            <a:br>
              <a:rPr lang="en-US" sz="1800" dirty="0"/>
            </a:br>
            <a:r>
              <a:rPr lang="en-US" sz="1800" dirty="0"/>
              <a:t> to build for the foreseeable future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*Getting materials and labor is still a huge headache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8DDFF-438D-CD45-BCD4-F9D1CC396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3834908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14.6% for April</a:t>
            </a:r>
            <a:br>
              <a:rPr lang="en-US" sz="2000" dirty="0"/>
            </a:br>
            <a:r>
              <a:rPr lang="en-US" sz="2000" dirty="0"/>
              <a:t>Phoenix +22.3%, San Diego 21.6%, Seattle 20.2%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7DAFE38-3120-414B-94AC-BB4F42B9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7975600" cy="498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C9750CE-49E4-4F0B-A0A2-F18B5C7E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143001"/>
            <a:ext cx="745021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FB0054E-0793-4DE4-846C-CC09F5B47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14400"/>
            <a:ext cx="7656105" cy="590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July 28,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FBB1F56-D9E0-7441-8D55-1B7B5770B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713531"/>
            <a:ext cx="3509082" cy="47022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July 14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1029AD0-6882-9C45-9317-6145F92B8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90600"/>
            <a:ext cx="9601200" cy="538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9E70-6679-2C42-90C5-B61F0E7C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Least Vaccinated States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55E01-4947-4141-A64B-C55A6392F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27A01D0-1324-0249-849A-AB6AAB08C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9525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Powering On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527050" y="177355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527050" y="1528479"/>
            <a:ext cx="9683750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*June </a:t>
            </a:r>
            <a:r>
              <a:rPr lang="en-US" sz="1800" b="1" dirty="0"/>
              <a:t>Nonfarm Payroll Report </a:t>
            </a:r>
            <a:r>
              <a:rPr lang="en-US" sz="1800" dirty="0"/>
              <a:t>Comes in Hot, up 850,000, an eye popping 150,000 better than expected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headline </a:t>
            </a:r>
            <a:r>
              <a:rPr lang="en-US" sz="1800" b="1" dirty="0"/>
              <a:t>Unemployment Rate </a:t>
            </a:r>
            <a:r>
              <a:rPr lang="en-US" sz="1800" dirty="0"/>
              <a:t>moved up slightly to 5.9%.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</a:rPr>
              <a:t>Fed Minutes </a:t>
            </a:r>
            <a:r>
              <a:rPr lang="en-US" sz="1800" dirty="0">
                <a:latin typeface="+mj-lt"/>
              </a:rPr>
              <a:t>Turn Dovish, citing that the “Standard of national progress in the economy has not been met”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dirty="0"/>
              <a:t>Fed Ends </a:t>
            </a:r>
            <a:r>
              <a:rPr lang="en-US" sz="1800" b="1" dirty="0"/>
              <a:t>Emergency Commercial Paper Program</a:t>
            </a:r>
            <a:r>
              <a:rPr lang="en-US" sz="1800" dirty="0"/>
              <a:t>, turning it back to the private sector. Is this a stealth taper? 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*May </a:t>
            </a:r>
            <a:r>
              <a:rPr lang="en-US" sz="1800" b="1" dirty="0">
                <a:latin typeface="+mj-lt"/>
                <a:ea typeface="Times New Roman" panose="02020603050405020304" pitchFamily="18" charset="0"/>
              </a:rPr>
              <a:t>Factory Orders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Up 1.7%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Tokyo Bans </a:t>
            </a:r>
            <a:r>
              <a:rPr lang="en-US" sz="1800" b="1" dirty="0">
                <a:solidFill>
                  <a:schemeClr val="tx1"/>
                </a:solidFill>
              </a:rPr>
              <a:t>Olympic Spectators </a:t>
            </a:r>
            <a:r>
              <a:rPr lang="en-US" sz="1800" dirty="0">
                <a:solidFill>
                  <a:schemeClr val="tx1"/>
                </a:solidFill>
              </a:rPr>
              <a:t>on Covid delta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variant fears, crushing the economy there</a:t>
            </a:r>
            <a:br>
              <a:rPr lang="en-US" sz="1800" dirty="0">
                <a:solidFill>
                  <a:srgbClr val="FF0000"/>
                </a:solidFill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 Weekly Jobless Claims </a:t>
            </a:r>
            <a:r>
              <a:rPr lang="en-US" sz="1800" dirty="0">
                <a:solidFill>
                  <a:schemeClr val="tx1"/>
                </a:solidFill>
              </a:rPr>
              <a:t>Rise to 373,000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dirty="0"/>
              <a:t> </a:t>
            </a:r>
            <a:r>
              <a:rPr lang="en-US" sz="1800" b="1" dirty="0"/>
              <a:t>US Hotel Occupancy </a:t>
            </a:r>
            <a:r>
              <a:rPr lang="en-US" sz="1800" dirty="0"/>
              <a:t>Returns to Pre Covid-Levels </a:t>
            </a: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4DF5A-D3C9-2B46-A9D6-B8591B92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019" y="3733801"/>
            <a:ext cx="4931756" cy="278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The Asset Class of Choice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*Now both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domestic recovery stocks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rising at the same time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*FANGS are playing catch up and may continue for the rest of the year, but may take a short term hit on month end earnings announcements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*Constant sector rotation is going on in the background, keeping the index rising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dirty="0"/>
              <a:t>Here is the </a:t>
            </a:r>
            <a:r>
              <a:rPr lang="en-US" sz="1800" b="1" dirty="0"/>
              <a:t>Next Market Top</a:t>
            </a:r>
            <a:r>
              <a:rPr lang="en-US" sz="1800" dirty="0"/>
              <a:t>, at least for the short term.</a:t>
            </a:r>
            <a:br>
              <a:rPr lang="en-US" sz="1800" dirty="0"/>
            </a:br>
            <a:r>
              <a:rPr lang="en-US" sz="1800" dirty="0"/>
              <a:t> That’s because for the last year, stocks have a nasty habit</a:t>
            </a:r>
            <a:br>
              <a:rPr lang="en-US" sz="1800" dirty="0"/>
            </a:br>
            <a:r>
              <a:rPr lang="en-US" sz="1800" dirty="0"/>
              <a:t> of selling off after quarterly earnings reports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latin typeface="+mj-lt"/>
              </a:rPr>
              <a:t>China </a:t>
            </a:r>
            <a:r>
              <a:rPr lang="en-US" sz="1800" dirty="0">
                <a:latin typeface="+mj-lt"/>
              </a:rPr>
              <a:t>Steps Up War on its US Listed Stocks,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 promising a new raft of stringent regulations, Didi is a disaster,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down 40% since IPO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erson riding a bull&#10;&#10;Description automatically generated with low confidence">
            <a:extLst>
              <a:ext uri="{FF2B5EF4-FFF2-40B4-BE49-F238E27FC236}">
                <a16:creationId xmlns:a16="http://schemas.microsoft.com/office/drawing/2014/main" id="{269FF4E6-BC56-0249-BB4A-E3BDBC67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952" y="3200400"/>
            <a:ext cx="3011854" cy="34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8737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Stuck in Neutral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8C3B203E-96EA-CB49-9832-EA4001BE0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95900"/>
            <a:ext cx="7924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Trapped in a “Do Nothing” Range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067800" y="17914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89916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062545" y="333041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97AF8FB6-71AC-D14A-ADA3-C30EB008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628185"/>
            <a:ext cx="8255000" cy="49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373,000 – Better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33AB401-C665-4D41-832E-FDEC49C0C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72550"/>
            <a:ext cx="9753608" cy="48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6/$430-440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290884" y="2721745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415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4040858"/>
            <a:ext cx="2664741" cy="26647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7346163" y="1640523"/>
            <a:ext cx="2351028" cy="117661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5E8EBA3-4ECC-2840-8144-4DA0C4A66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59" y="1213291"/>
            <a:ext cx="6502400" cy="492324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721762" y="2437020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302760" y="3124200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erson, outdoor, standing, people&#10;&#10;Description automatically generated">
            <a:extLst>
              <a:ext uri="{FF2B5EF4-FFF2-40B4-BE49-F238E27FC236}">
                <a16:creationId xmlns:a16="http://schemas.microsoft.com/office/drawing/2014/main" id="{D2BE8D94-9FF0-4243-A2A8-497D8913D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987" y="0"/>
            <a:ext cx="593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FD6633B-4212-43EE-9798-60B16FAC9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0"/>
            <a:ext cx="716624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summer market is early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E2D8D1F-CC3D-4128-AB9E-D337254F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66801"/>
            <a:ext cx="7575318" cy="581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275525B-4396-4E6C-8C07-1BB23C592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4080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C49CAA3-D6BE-4B41-9BB5-9EC997ED2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5488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9A61AC6-5704-490B-A5F7-AD2646858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371600"/>
            <a:ext cx="7173805" cy="550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3381BAA-E959-4370-AB19-6FC5EE18D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570369"/>
            <a:ext cx="6858000" cy="523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</a:t>
            </a:r>
            <a:r>
              <a:rPr lang="en-US" sz="1800" dirty="0"/>
              <a:t>Pentagon Cancels Microsoft Jedi Cloud Deal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F3B3257-F4AB-4896-858C-0A7B6E8D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447801"/>
            <a:ext cx="706354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B5B48B1-B62D-483C-BA68-A2E61A52A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828364"/>
            <a:ext cx="656900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Surge-earnings after close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8BBCD57-114E-48F1-9770-53C5105E0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97882"/>
            <a:ext cx="6546147" cy="50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 &amp; Investors Summit</a:t>
            </a:r>
            <a:br>
              <a:rPr lang="en-US" sz="2800" b="1" dirty="0"/>
            </a:br>
            <a:r>
              <a:rPr lang="en-US" sz="2800" b="1" dirty="0"/>
              <a:t>June 8-10– The Videos are Up!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200" b="1" dirty="0"/>
              <a:t>*A collection of the 27 best traders and managers in the world, or 8 a day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*Back-to-back One-hour presentations followed by an</a:t>
            </a:r>
            <a:br>
              <a:rPr lang="en-US" sz="2200" b="1" dirty="0"/>
            </a:br>
            <a:r>
              <a:rPr lang="en-US" sz="2200" b="1" dirty="0"/>
              <a:t> interactive Q&amp;A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*Covering all stocks, bonds, commodities, foreign </a:t>
            </a:r>
            <a:br>
              <a:rPr lang="en-US" sz="2200" b="1" dirty="0"/>
            </a:br>
            <a:r>
              <a:rPr lang="en-US" sz="2200" b="1" dirty="0"/>
              <a:t>exchange, precious metals, and real estate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*It’s the best look at the rest of 2021’s money making </a:t>
            </a:r>
            <a:br>
              <a:rPr lang="en-US" sz="2200" b="1" dirty="0"/>
            </a:br>
            <a:r>
              <a:rPr lang="en-US" sz="2200" b="1" dirty="0"/>
              <a:t>opportunities you will get anywhere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*An invitation will be sent to you shortly</a:t>
            </a:r>
            <a:br>
              <a:rPr lang="en-US" sz="2200" b="1" dirty="0"/>
            </a:br>
            <a:r>
              <a:rPr lang="en-US" sz="2200" b="1" dirty="0"/>
              <a:t> and it is</a:t>
            </a:r>
            <a:r>
              <a:rPr lang="en-US" sz="2200" b="1" dirty="0">
                <a:solidFill>
                  <a:srgbClr val="FF0000"/>
                </a:solidFill>
              </a:rPr>
              <a:t> FREE </a:t>
            </a:r>
            <a:r>
              <a:rPr lang="en-US" sz="22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081E960-A66C-4044-A839-856437290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494" y="1600200"/>
            <a:ext cx="6815375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Time correction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9B87A54-9B48-41DC-A63C-AC3304F22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50471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163% in 9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166DC2A-68FE-4CA7-9F04-61FE35E8B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4035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CE69879-CAF7-4E05-8103-EE114A0CD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0"/>
            <a:ext cx="7425233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b="1" i="1" dirty="0"/>
              <a:t> </a:t>
            </a:r>
            <a:r>
              <a:rPr lang="en-US" sz="1800" dirty="0"/>
              <a:t>Blows Away reporting 201,250 vehicles sold in Q1 </a:t>
            </a:r>
            <a:r>
              <a:rPr lang="en-US" sz="2000" dirty="0"/>
              <a:t>, or 47.5% high than the 2021</a:t>
            </a:r>
            <a:br>
              <a:rPr lang="en-US" sz="2000" dirty="0"/>
            </a:br>
            <a:r>
              <a:rPr lang="en-US" sz="2000" dirty="0"/>
              <a:t>Q1 earnings +48% QOQ, +104% YOY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77C22AD-F1F8-4498-9F59-BCFEA0D0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2211600"/>
            <a:ext cx="6019800" cy="46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D85748D-E1F3-4C13-BE41-C9B0D8331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36791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2992A52-98BE-4054-8D7D-DDBBB29BB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39612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A7FEE24-4F70-48DD-9698-2EB87D7E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0"/>
            <a:ext cx="709883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3D6F17A-A0AB-48E5-A782-2B40427E3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47801"/>
            <a:ext cx="711738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AAE61EE-E559-4CE2-8AE7-12EE25E41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295400"/>
            <a:ext cx="726577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95% success rate in 2021-ony 5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+1.79%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+70.39%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+13.30%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+492.94%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42.40%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years, new all time high`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3793878"/>
            <a:ext cx="3962400" cy="27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FAA Certification delay on 777X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192A18-3DDC-4B2D-9949-13458908D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295261"/>
            <a:ext cx="5962936" cy="454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FBE46B9-4C63-455F-BB3B-70B9241A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95" y="1447801"/>
            <a:ext cx="704470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9C31C8-D32B-40B6-81DE-962D0FF4D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215" y="1600201"/>
            <a:ext cx="686146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Disney Plus Streaming top 100 million subscribers in 15 months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8AE822-EE31-44C2-8744-9DEDBAE3B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47800"/>
            <a:ext cx="7016846" cy="539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52BE66A-C6FB-4883-981E-9B46C23C4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1"/>
            <a:ext cx="7567051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77A170F-EEF9-49AB-8C0F-9B9C22558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7739590" cy="593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B1B87C-EFC9-4C1F-B1E7-DA4B83A17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0"/>
            <a:ext cx="707487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208435D-1C0B-4AF0-BAE8-8293000B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676" y="1507435"/>
            <a:ext cx="6990648" cy="535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B8858E-8F3D-4B72-84DD-ADE415E2D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726509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80% Cash in a low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4AA25B-3653-434F-9819-E940B776A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016253"/>
              </p:ext>
            </p:extLst>
          </p:nvPr>
        </p:nvGraphicFramePr>
        <p:xfrm>
          <a:off x="914400" y="1600200"/>
          <a:ext cx="4588135" cy="452595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90974">
                  <a:extLst>
                    <a:ext uri="{9D8B030D-6E8A-4147-A177-3AD203B41FA5}">
                      <a16:colId xmlns:a16="http://schemas.microsoft.com/office/drawing/2014/main" val="144573725"/>
                    </a:ext>
                  </a:extLst>
                </a:gridCol>
                <a:gridCol w="1197161">
                  <a:extLst>
                    <a:ext uri="{9D8B030D-6E8A-4147-A177-3AD203B41FA5}">
                      <a16:colId xmlns:a16="http://schemas.microsoft.com/office/drawing/2014/main" val="2465883929"/>
                    </a:ext>
                  </a:extLst>
                </a:gridCol>
              </a:tblGrid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47733504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Better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99482035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26843750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(JPM) $140-$145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420686390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$152-$155 put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49297048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56812545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726653249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Worse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55185954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38987732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No Positions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7828328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3210120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58033272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73912675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26005559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846461390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29455941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29105160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Aggregate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813447455"/>
                  </a:ext>
                </a:extLst>
              </a:tr>
            </a:tbl>
          </a:graphicData>
        </a:graphic>
      </p:graphicFrame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A66D232D-FE60-8D43-A8F2-13AD9FF49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327400"/>
            <a:ext cx="28421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E271764-C3DF-4FB6-A095-A6FE521F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7207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7BF8CC1-09EB-462C-8BE8-833088010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6679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DAA061-58D8-40F0-A8D4-B60386BDF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741966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do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A1980E1-0FAD-4DB0-86DE-F272D7120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37906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0F8D40D-50F0-4FFB-A4CF-5CB2533B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215" y="1192696"/>
            <a:ext cx="7331570" cy="56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CE30671-25FA-43B1-9F92-468DDCEFD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066800"/>
            <a:ext cx="7534694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Tie up for Liver Failure Drug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DA54EC9-4EF3-48C2-9AB0-226143119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72866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6/$310-$320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5/$310-$320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C5FF70A-686B-4CD2-A090-CE2672B7C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981" y="1676400"/>
            <a:ext cx="6758037" cy="51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8F6DCE-E37F-4955-8945-3811F632A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0"/>
            <a:ext cx="716624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5/$140-$145 call spread – expires in two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62212CE-2A0D-4199-920D-C9B48A133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979440"/>
            <a:ext cx="6391061" cy="48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268DA51-D0F3-9A49-AE12-5DE36C574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387350"/>
            <a:ext cx="965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44EC12C-0E3B-4FFD-B0D2-E2BA191BD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95400"/>
            <a:ext cx="727352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1A762D0-6421-41F2-B8D5-9ACAAE3F7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1"/>
            <a:ext cx="703653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09B7241-56A9-4343-9450-60F1FEED3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1"/>
            <a:ext cx="71190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497193F-48C9-47FF-8D6F-3EFADFA83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24001"/>
            <a:ext cx="695598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5/$195-$205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expires in 12 days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D0C5546-BCCB-431E-A441-E1E7F6BA6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10948"/>
            <a:ext cx="7010400" cy="53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582CE8F-1208-4A02-8FF1-7E58339B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603" y="1143000"/>
            <a:ext cx="7449446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maintaining share buy backs at $25 billion a year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DFE4E01-130C-4746-8CA2-4EA94EE39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484" y="1371600"/>
            <a:ext cx="720503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04E680F-CA27-4383-9598-D6317D273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89616"/>
            <a:ext cx="7543800" cy="586838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BB4F0D-34B9-4623-A01B-459BEA4DF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0"/>
            <a:ext cx="766482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9A883A5-3E5E-4055-BFB0-3D350CD36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7086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CFE7CB-0C04-DA45-9E3F-467E461B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88" y="838200"/>
            <a:ext cx="10197824" cy="54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*Panic capitulation short covering delivers final top in a four-month bond market rally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*Multi year bear market in bonds will resume in fall with Fed taper.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*Nobody is taking a 1.40% yield against a 5% inflation rate delivering a negative 3.6% real yield because they think it’s a great deal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*Add more downside LEAPS NOW, the January 2022 (TLT) $145-$150 vertical bear put spread delivers a 75% profit in six months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come! This is the quality trade of 2021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*Only non-economic buyers in the market, like central banks,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banks, foreign investors, and life insurance companies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$180 a year ago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Topped 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B4843F-65C7-4548-BE76-294A75CE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842" y="3733800"/>
            <a:ext cx="4274858" cy="284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363200" cy="16764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One Too Many Visits to the Well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7/$152-$155 put spread – expires in two days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5/$143-$146 put spread, </a:t>
            </a:r>
            <a:r>
              <a:rPr lang="en-US" sz="1800" dirty="0">
                <a:solidFill>
                  <a:srgbClr val="00A64B"/>
                </a:solidFill>
              </a:rPr>
              <a:t>took profits long 5/$143-$146 put spread,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long 5/$144-$147 put spread, took profits on 6/$145-$148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2X long 4/$142-$145 put spread, 4/$127-$130 call spread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2X long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6A9EA78-7906-49F6-B76C-DF951165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1905000"/>
            <a:ext cx="647930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1.42%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8F1DB83-3E95-4183-83ED-87BB8D24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14400"/>
            <a:ext cx="77176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3.47%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63B286F-B210-4E93-8922-0B39F52C1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60195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24C77A4-BC26-4E55-B5F6-59A69B91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0"/>
            <a:ext cx="740547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4F7A618-CE52-4E71-9CD9-7C8FBCEA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55906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9D8ACC-B330-4AB8-AF73-4289D41B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71601"/>
            <a:ext cx="70349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Doldrums 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Dollar maintains recent gains but has lost its momentum and could be peaking here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fundamentals continue to worsen, a dollar short could be the new ten-year trade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*Massive over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issuance of debt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US government to fund the covid recovery is another nail in the coffin in addition to an exploding trade deficit. The budget deficit came in at $2.24 trillion for the first 9 months, on track for over $3 trillion </a:t>
            </a:r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full year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getting positive yield support for the first time in a decade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*Expect more of the same.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(FXA) and (FXE)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dips.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Bitcoin Battles at $30,000</a:t>
            </a:r>
            <a:r>
              <a:rPr lang="en-US" sz="1800" dirty="0">
                <a:solidFill>
                  <a:schemeClr val="tx1"/>
                </a:solidFill>
              </a:rPr>
              <a:t>, for the fourth time in two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months, at one point falling to a $24,000 low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Keep selling short all  US dollar rallies,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its yield support is gone forever,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Buy (FXA) and (FXE) on dips.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76C610-683E-E545-8BCE-A0F133107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810000"/>
            <a:ext cx="4763814" cy="26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22F0AD7-5F60-4581-B516-8D3E507B6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59223"/>
            <a:ext cx="7620000" cy="58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84E4501-4B75-4AF3-89F5-0244978A0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0"/>
            <a:ext cx="774233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/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*Bond prices have peaked, and interest rates bottomed. Next to come is a multiyear bear market in bonds.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*Inflation plays are making a comeback, like banks, and commodities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*Keep your tech stocks, as outer year earnings are being wildly underestimated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*Medium term, both sides of the barbell are working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*The economic recovery is now regional, with China first, now the US, and Europe last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continues to fight the battle at $30,000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collapses to $15, showing the summer market is here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787" y="4724400"/>
            <a:ext cx="2933014" cy="19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3BA2AB9-CF27-47BB-891F-178583BB1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838200"/>
            <a:ext cx="777101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FC75A3A-D77A-4F34-ADFB-6510C7D28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3269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0B51B06-D854-40AE-A133-398F3C9EA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066801"/>
            <a:ext cx="742955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F50889-07A0-48D3-92BE-5EADDB39B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84677"/>
            <a:ext cx="7543800" cy="58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Head and Shoulders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$10,000 in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66F6B0F-6686-A741-9E41-D7FD1EAD9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85161"/>
            <a:ext cx="10210800" cy="566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OPEC Struggle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OPEC Battle Spikes Oil</a:t>
            </a:r>
            <a:r>
              <a:rPr lang="en-US" sz="1800" dirty="0">
                <a:solidFill>
                  <a:schemeClr val="tx1"/>
                </a:solidFill>
              </a:rPr>
              <a:t>, sending prices up to $78 a barrel, a six year high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400,000 b/d increase was agreed to for two years, then reneged on by the UAE, as is the way at OPEC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micro country was angry because it felt it was carrying an unfair share of the burden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 deal means much higher prices and even an oil shock, possibly taking oil to $100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*Extreme economic strength could keep oil high for a while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*All US car production will be </a:t>
            </a:r>
            <a:r>
              <a:rPr lang="en-US" sz="1800" b="1" dirty="0">
                <a:solidFill>
                  <a:schemeClr val="tx1"/>
                </a:solidFill>
              </a:rPr>
              <a:t>electric by 2035</a:t>
            </a:r>
            <a:r>
              <a:rPr lang="en-US" sz="1800" dirty="0">
                <a:solidFill>
                  <a:schemeClr val="tx1"/>
                </a:solidFill>
              </a:rPr>
              <a:t>, wiping out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half of all US oil consumption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</a:rPr>
              <a:t>, it’s the new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buggy whip industry as the US de-carbonizes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6D023-1D58-8D40-B597-9321EA544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511" y="3733800"/>
            <a:ext cx="4444889" cy="29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7A33F89-E7A9-47D5-8A10-B21576D75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77392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D52CCD3-2CB1-4239-8E42-EAC7E0AE2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990601"/>
            <a:ext cx="7660463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29FE48-D03B-4BE1-84CD-5EFC3B74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89981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7FB96CF-6AE2-44A8-BBBE-F4F19AB1C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762000"/>
            <a:ext cx="7890345" cy="60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End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*68% of the US population is vaccinated and 10% have had the disease, bringing immunity up to 78%.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cases have fallen off a cliff, from </a:t>
            </a:r>
            <a:r>
              <a:rPr lang="en-US" sz="1800" b="1" dirty="0">
                <a:solidFill>
                  <a:schemeClr val="tx1"/>
                </a:solidFill>
              </a:rPr>
              <a:t>250,000 a day to 12,000, down 94%.</a:t>
            </a:r>
            <a:r>
              <a:rPr lang="en-US" sz="1800" dirty="0">
                <a:solidFill>
                  <a:schemeClr val="tx1"/>
                </a:solidFill>
              </a:rPr>
              <a:t> The population is acting like </a:t>
            </a:r>
            <a:r>
              <a:rPr lang="en-US" sz="1800" b="1" dirty="0">
                <a:solidFill>
                  <a:schemeClr val="tx1"/>
                </a:solidFill>
              </a:rPr>
              <a:t>herd immunity has already begun!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*99.5% of new cases are among the unvaccinated, making Covid a disease of Trump supporters only, killing about 2,000 voters a week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*San Francisco, with the toughest mask mandates in the country, has had no deaths for 3 days, total deaths at 5,000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*Tokyo Olympics bans spectators, sending Dow down 500 points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*Pfizer vaccine will be available for 5-11 years olds before school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starts in August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33.9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607,000 </a:t>
            </a:r>
            <a:r>
              <a:rPr lang="en-US" sz="1800" dirty="0">
                <a:solidFill>
                  <a:schemeClr val="tx1"/>
                </a:solidFill>
              </a:rPr>
              <a:t>and deaths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down to </a:t>
            </a:r>
            <a:r>
              <a:rPr lang="en-US" sz="1800" b="1" dirty="0">
                <a:solidFill>
                  <a:schemeClr val="tx1"/>
                </a:solidFill>
              </a:rPr>
              <a:t>250 a day, down 95.6% from peak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439362"/>
            <a:ext cx="3814324" cy="2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B8C015D-B507-4A09-9C0B-C25F43F9C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62001"/>
            <a:ext cx="7964577" cy="609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Trying to Bottom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*Fed’s promise of an end to inflation delivers a hit for gold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*5% CPI knocks the wind out of precious metals and all commodities, with lumber down by half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Long-term rising interest rates remain 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threat to precious metals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*Silver is still the bigger and better long 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*Every EV needs 2 ounces of silver, and production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will soar from 700,000 units in 2020 to 25 million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by 2030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person standing in front of a donut shop&#10;&#10;Description automatically generated">
            <a:extLst>
              <a:ext uri="{FF2B5EF4-FFF2-40B4-BE49-F238E27FC236}">
                <a16:creationId xmlns:a16="http://schemas.microsoft.com/office/drawing/2014/main" id="{D4468AD7-8E19-4041-8A13-19A609CF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305503"/>
            <a:ext cx="4330261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73FDEDC-B3E8-4ED5-B07A-3EBA41159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50955" cy="5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A592F42-3E63-4A9C-9DAE-43936717B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838201"/>
            <a:ext cx="792271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82EDB0-A22D-4C67-A4C1-802BC3A1B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46484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8A01C57-6066-4636-805D-EA0C7CEA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609188" cy="578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72CDF15-7E04-40BE-923C-EB5B1300C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6365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2F67C4F-71C9-4ED4-8FDD-2D6541AE0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1"/>
            <a:ext cx="786502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C847C5-13E7-4BE5-8D13-823B74BD3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4080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100 Million EV’s by 2040</a:t>
            </a:r>
            <a:r>
              <a:rPr lang="en-US" sz="1800" dirty="0"/>
              <a:t>, 25 million by 2026, compared to only 1 million now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51764E1-CAB0-4DF4-9D60-56B32EBD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03227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37482</TotalTime>
  <Words>4434</Words>
  <Application>Microsoft Macintosh PowerPoint</Application>
  <PresentationFormat>Widescreen</PresentationFormat>
  <Paragraphs>165</Paragraphs>
  <Slides>105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Arial</vt:lpstr>
      <vt:lpstr>Calibri</vt:lpstr>
      <vt:lpstr>Helvetica</vt:lpstr>
      <vt:lpstr>Helvetica Neue</vt:lpstr>
      <vt:lpstr>Times New Roman</vt:lpstr>
      <vt:lpstr>Office Theme</vt:lpstr>
      <vt:lpstr>   The Mad Hedge Fund Trader “The Barbell is Working”   </vt:lpstr>
      <vt:lpstr>PowerPoint Presentation</vt:lpstr>
      <vt:lpstr>Mad Hedge Trader &amp; Investors Summit June 8-10– The Videos are Up!</vt:lpstr>
      <vt:lpstr> Trade Alert Performance New All Time Highs! 32 consecutive profitable trade alerts- 95% success rate in 2021-ony 5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End of the Pandemic</vt:lpstr>
      <vt:lpstr>PowerPoint Presentation</vt:lpstr>
      <vt:lpstr>January 20 Infection Rate</vt:lpstr>
      <vt:lpstr>July 14 Infection Rate </vt:lpstr>
      <vt:lpstr>Least Vaccinated States</vt:lpstr>
      <vt:lpstr>The Global Economy – Powering On</vt:lpstr>
      <vt:lpstr>Stocks – The Asset Class of Choice   </vt:lpstr>
      <vt:lpstr>The Mad Hedge Profit Predictor Market Timing Index – Stuck in Neutral An artificial intelligence driven algorithm that analyzes 30 different economic, technical, and momentum driven indicators </vt:lpstr>
      <vt:lpstr> The Mad Hedge Profit Predictor Trapped in a “Do Nothing” Range </vt:lpstr>
      <vt:lpstr> Weekly Jobless Claims – Flatlining at record highs  373,000 – Better </vt:lpstr>
      <vt:lpstr>      S&amp;P 500 – New Highs took profits on long 6/$375-$385 bull call spread took profits on long 6/$430-440 bear put spread        </vt:lpstr>
      <vt:lpstr> ProShares Ultra Short S&amp;P 500 (SDS)-  a Great Hedge for long stocks and bonds Long 2X position has a hedge against longs and bond shorts</vt:lpstr>
      <vt:lpstr>(VIX) – Dying a Slow Death The summer market is early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   Microsoft (MSFT)- Pentagon Cancels Microsoft Jedi Cloud Deal  took profits on long 12/$220-$230 call spread stop loss on long 12/$170-$180 call spread  took profits on long 12/$135-$138 call spread      </vt:lpstr>
      <vt:lpstr>   Facebook (FB)-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Surge-earnings after close Apple car moving forward with KIA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Time correction took profits on long 9/$2,800-$2,900 bull call spread           </vt:lpstr>
      <vt:lpstr>        ProShares Ultra Technology (ROM) – Up 163% in 9 Months        </vt:lpstr>
      <vt:lpstr>      PayPal (PYPL)-Fintech Rules took profits on long 4/$90-$95 call spread      </vt:lpstr>
      <vt:lpstr>       Tesla (TSLA)- Blows Away reporting 201,250 vehicles sold in Q1 , or 47.5% high than the 2021 Q1 earnings +48% QOQ, +104% YOY 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The Biggest Chip Deal in History A Mad Hedge 10 bagger – Global Semiconductor Shortage Slows Auto Industry,    </vt:lpstr>
      <vt:lpstr>Palo Alto Networks (PANW)-  Hacking never goes out of fashion</vt:lpstr>
      <vt:lpstr>  Advanced Micro Devices (AMD)- the next ten bagger - buys Xilinx –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- The 737 MAX Flies Again! FAA Certification delay on 777X long 3/$146-$149 call spread took profits on long 2/$150-$160 call spread took profits on long 4/$300-$310 call spread took profits on long 4/$315-$335 call spread      </vt:lpstr>
      <vt:lpstr>  Package Delivery- United Parcel Service (UPS) massive increase in overnight deliveries, announces blowout earnings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Disney Plus Streaming top 100 million subscribers in 15 months took profits on long 3/$170-$180 call spread     </vt:lpstr>
      <vt:lpstr>Industrials Sector SPDR (XLI)- (GE), (MMM), (UNP), (UTX), (BA), (HON)</vt:lpstr>
      <vt:lpstr>  US Steel (X) – Commodity Boom   </vt:lpstr>
      <vt:lpstr>  Union Pacific RR (UNP)- More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do Biotech</vt:lpstr>
      <vt:lpstr>Amgen (AMGN) took profits on long 11/$185-$200 bull call spread</vt:lpstr>
      <vt:lpstr>Regeneron (REGN) took profits on long 7/$570-$580 call spread </vt:lpstr>
      <vt:lpstr> CRISPR Therapeutics (CRSP) New Tie up for Liver Failure Drug  </vt:lpstr>
      <vt:lpstr>Goldman Sachs (GS) –  took profits on long 6/$310-$320 call spread  took profits on long 5/$310-$320 call spread took profits on long 2/$240-$260 call spread</vt:lpstr>
      <vt:lpstr>Morgan Stanley (MS) – Doubled Dividend took profits on long 2/$55-$60 call spread</vt:lpstr>
      <vt:lpstr> JP Morgan Chase (JPM)-Back to Life long 5/$140-$145 call spread – expires in two days took profits on long 5/$135-$140 call spread took profits on long 2/$135-$140 call spread took profits on long 2/$110-$115 call spread 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long 5/$195-$205 bull call spread- expires in 12 days took profits on long 9/$180-$185 bull call spread</vt:lpstr>
      <vt:lpstr>Consumer Discretionary SPDR (XLY) (DIS), (AMZN), (HD), (CMCSA), (MCD), (SBUX) </vt:lpstr>
      <vt:lpstr>Berkshire Hathaway (BRKB)- Natural Barbell maintaining share buy backs at $25 billion a year took profits on long 3/$230-$240 call spread</vt:lpstr>
      <vt:lpstr>Europe Hedged Equity (HEDJ)- </vt:lpstr>
      <vt:lpstr>Japan (DXJ)- </vt:lpstr>
      <vt:lpstr> Emerging Markets (EEM) - Pro trade, Weak Dollar, long recovery Play</vt:lpstr>
      <vt:lpstr>Bonds –  Topped Out</vt:lpstr>
      <vt:lpstr>           Treasury ETF (TLT) – One Too Many Visits to the Well long 7/$152-$155 put spread – expires in two days stopped out of long 5/$143-$146 put spread, took profits long 5/$143-$146 put spread, took profits long 5/$144-$147 put spread, took profits on 6/$145-$148 took profits on 2X long 4/$142-$145 put spread, 4/$127-$130 call spread took profits on 2X long               </vt:lpstr>
      <vt:lpstr> Ten Year Treasury Yield ($TNX) – 1.42%  </vt:lpstr>
      <vt:lpstr> Junk Bonds (HYG) 3.47%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Foreign Currencies – Summer Doldrums  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Head and Shoulders Top $10,000 in play </vt:lpstr>
      <vt:lpstr>Energy – OPEC Struggle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Trying to Bottom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100 Million EV’s by 2040, 25 million by 2026, compared to only 1 million now  </vt:lpstr>
      <vt:lpstr>Real Estate – Priced Out of the Market</vt:lpstr>
      <vt:lpstr>S&amp;P Case Shiller Up 14.6% for April Phoenix +22.3%, San Diego 21.6%, Seattle 20.2%</vt:lpstr>
      <vt:lpstr>Crown Castle International (CCI) – 2.70%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July 28,  from Lake Tahoe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7774</cp:revision>
  <cp:lastPrinted>2017-08-31T13:43:13Z</cp:lastPrinted>
  <dcterms:created xsi:type="dcterms:W3CDTF">2015-02-05T17:12:57Z</dcterms:created>
  <dcterms:modified xsi:type="dcterms:W3CDTF">2021-07-14T14:35:23Z</dcterms:modified>
</cp:coreProperties>
</file>