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0"/>
  </p:notesMasterIdLst>
  <p:sldIdLst>
    <p:sldId id="256" r:id="rId2"/>
    <p:sldId id="1128" r:id="rId3"/>
    <p:sldId id="1075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18" r:id="rId14"/>
    <p:sldId id="1138" r:id="rId15"/>
    <p:sldId id="1139" r:id="rId16"/>
    <p:sldId id="1110" r:id="rId17"/>
    <p:sldId id="1076" r:id="rId18"/>
    <p:sldId id="695" r:id="rId19"/>
    <p:sldId id="898" r:id="rId20"/>
    <p:sldId id="1140" r:id="rId21"/>
    <p:sldId id="1113" r:id="rId22"/>
    <p:sldId id="1033" r:id="rId23"/>
    <p:sldId id="1073" r:id="rId24"/>
    <p:sldId id="1074" r:id="rId25"/>
    <p:sldId id="1026" r:id="rId26"/>
    <p:sldId id="570" r:id="rId27"/>
    <p:sldId id="280" r:id="rId28"/>
    <p:sldId id="1057" r:id="rId29"/>
    <p:sldId id="563" r:id="rId30"/>
    <p:sldId id="835" r:id="rId31"/>
    <p:sldId id="613" r:id="rId32"/>
    <p:sldId id="831" r:id="rId33"/>
    <p:sldId id="811" r:id="rId34"/>
    <p:sldId id="1025" r:id="rId35"/>
    <p:sldId id="891" r:id="rId36"/>
    <p:sldId id="1047" r:id="rId37"/>
    <p:sldId id="814" r:id="rId38"/>
    <p:sldId id="1072" r:id="rId39"/>
    <p:sldId id="764" r:id="rId40"/>
    <p:sldId id="765" r:id="rId41"/>
    <p:sldId id="1071" r:id="rId42"/>
    <p:sldId id="1070" r:id="rId43"/>
    <p:sldId id="840" r:id="rId44"/>
    <p:sldId id="1068" r:id="rId45"/>
    <p:sldId id="1069" r:id="rId46"/>
    <p:sldId id="893" r:id="rId47"/>
    <p:sldId id="289" r:id="rId48"/>
    <p:sldId id="730" r:id="rId49"/>
    <p:sldId id="1054" r:id="rId50"/>
    <p:sldId id="994" r:id="rId51"/>
    <p:sldId id="996" r:id="rId52"/>
    <p:sldId id="830" r:id="rId53"/>
    <p:sldId id="481" r:id="rId54"/>
    <p:sldId id="290" r:id="rId55"/>
    <p:sldId id="1008" r:id="rId56"/>
    <p:sldId id="1133" r:id="rId57"/>
    <p:sldId id="1038" r:id="rId58"/>
    <p:sldId id="1009" r:id="rId59"/>
    <p:sldId id="669" r:id="rId60"/>
    <p:sldId id="1079" r:id="rId61"/>
    <p:sldId id="1043" r:id="rId62"/>
    <p:sldId id="1081" r:id="rId63"/>
    <p:sldId id="1083" r:id="rId64"/>
    <p:sldId id="1086" r:id="rId65"/>
    <p:sldId id="1080" r:id="rId66"/>
    <p:sldId id="1049" r:id="rId67"/>
    <p:sldId id="336" r:id="rId68"/>
    <p:sldId id="1084" r:id="rId69"/>
    <p:sldId id="295" r:id="rId70"/>
    <p:sldId id="501" r:id="rId71"/>
    <p:sldId id="539" r:id="rId72"/>
    <p:sldId id="1114" r:id="rId73"/>
    <p:sldId id="654" r:id="rId74"/>
    <p:sldId id="659" r:id="rId75"/>
    <p:sldId id="655" r:id="rId76"/>
    <p:sldId id="656" r:id="rId77"/>
    <p:sldId id="657" r:id="rId78"/>
    <p:sldId id="658" r:id="rId79"/>
    <p:sldId id="1115" r:id="rId80"/>
    <p:sldId id="533" r:id="rId81"/>
    <p:sldId id="756" r:id="rId82"/>
    <p:sldId id="1001" r:id="rId83"/>
    <p:sldId id="786" r:id="rId84"/>
    <p:sldId id="546" r:id="rId85"/>
    <p:sldId id="536" r:id="rId86"/>
    <p:sldId id="777" r:id="rId87"/>
    <p:sldId id="1116" r:id="rId88"/>
    <p:sldId id="388" r:id="rId89"/>
    <p:sldId id="312" r:id="rId90"/>
    <p:sldId id="380" r:id="rId91"/>
    <p:sldId id="747" r:id="rId92"/>
    <p:sldId id="313" r:id="rId93"/>
    <p:sldId id="972" r:id="rId94"/>
    <p:sldId id="907" r:id="rId95"/>
    <p:sldId id="650" r:id="rId96"/>
    <p:sldId id="729" r:id="rId97"/>
    <p:sldId id="737" r:id="rId98"/>
    <p:sldId id="998" r:id="rId99"/>
    <p:sldId id="999" r:id="rId100"/>
    <p:sldId id="1000" r:id="rId101"/>
    <p:sldId id="904" r:id="rId102"/>
    <p:sldId id="1130" r:id="rId103"/>
    <p:sldId id="1137" r:id="rId104"/>
    <p:sldId id="1132" r:id="rId105"/>
    <p:sldId id="1005" r:id="rId106"/>
    <p:sldId id="1006" r:id="rId107"/>
    <p:sldId id="492" r:id="rId108"/>
    <p:sldId id="335" r:id="rId109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9" autoAdjust="0"/>
    <p:restoredTop sz="96400"/>
  </p:normalViewPr>
  <p:slideViewPr>
    <p:cSldViewPr>
      <p:cViewPr varScale="1">
        <p:scale>
          <a:sx n="88" d="100"/>
          <a:sy n="88" d="100"/>
        </p:scale>
        <p:origin x="192" y="7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68120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“Navigating the Markets”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July 28,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3D4FF089-C118-D549-8DD3-B4F351A2F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39614"/>
            <a:ext cx="4141345" cy="33459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80C70DF-E481-DF4D-8933-8DD135DD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57200"/>
            <a:ext cx="9105900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0" y="518433"/>
            <a:ext cx="390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 flipV="1">
            <a:off x="9677400" y="4724400"/>
            <a:ext cx="914400" cy="9970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629900" y="4776750"/>
            <a:ext cx="1066800" cy="12430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1C247CD-7DF7-3847-8C2A-B55C5935DE1F}"/>
              </a:ext>
            </a:extLst>
          </p:cNvPr>
          <p:cNvSpPr txBox="1"/>
          <p:nvPr/>
        </p:nvSpPr>
        <p:spPr>
          <a:xfrm>
            <a:off x="9677400" y="3821101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Next Peak</a:t>
            </a:r>
          </a:p>
        </p:txBody>
      </p: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ABDE70-70F6-AD43-AFCD-01DC5C66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87" y="1066800"/>
            <a:ext cx="7642225" cy="56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100 Million EV’s by 2040</a:t>
            </a:r>
            <a:r>
              <a:rPr lang="en-US" sz="1800" dirty="0"/>
              <a:t>, 25 Million by 2026, Compared to Only 1 Million Now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FCE18D-10CC-E44F-BF82-57C9246E0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1099305"/>
            <a:ext cx="7556500" cy="55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Priced Out of the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*30-year fixed rate </a:t>
            </a:r>
            <a:r>
              <a:rPr lang="en-US" sz="1800" b="1" dirty="0"/>
              <a:t>mortgage rate </a:t>
            </a:r>
            <a:r>
              <a:rPr lang="en-US" sz="1800" dirty="0"/>
              <a:t>falls below 2.90%, keeping the pot boiling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Existing Home Sales are up 1.4%</a:t>
            </a:r>
            <a:r>
              <a:rPr lang="en-US" sz="1800" dirty="0"/>
              <a:t> in June, to 5.86 million units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New Home Sales </a:t>
            </a:r>
            <a:r>
              <a:rPr lang="en-US" sz="1800" dirty="0"/>
              <a:t>6.6%, but prices are up 6%.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are down 18.8% YOY to 1.25 million units to a</a:t>
            </a:r>
            <a:br>
              <a:rPr lang="en-US" sz="1800" dirty="0"/>
            </a:br>
            <a:r>
              <a:rPr lang="en-US" sz="1800" dirty="0"/>
              <a:t> 2.6-month supply. The Northeast was the leader, up 2.8%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Median home prices </a:t>
            </a:r>
            <a:r>
              <a:rPr lang="en-US" sz="1800" dirty="0"/>
              <a:t>are still soaring, to $363,000</a:t>
            </a:r>
            <a:br>
              <a:rPr lang="en-US" sz="1800" dirty="0"/>
            </a:br>
            <a:r>
              <a:rPr lang="en-US" sz="1800" dirty="0"/>
              <a:t> and up an eye-popping 23.4% YOY.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*Sales of homes priced </a:t>
            </a:r>
            <a:r>
              <a:rPr lang="en-US" sz="1800" b="1" dirty="0"/>
              <a:t>over $1 million </a:t>
            </a:r>
            <a:r>
              <a:rPr lang="en-US" sz="1800" dirty="0"/>
              <a:t>are up </a:t>
            </a:r>
            <a:r>
              <a:rPr lang="en-US" sz="1800" b="1" dirty="0"/>
              <a:t>147%.</a:t>
            </a:r>
            <a:br>
              <a:rPr lang="en-US" sz="1800" dirty="0"/>
            </a:br>
            <a:r>
              <a:rPr lang="en-US" sz="1800" dirty="0"/>
              <a:t> Some </a:t>
            </a:r>
            <a:r>
              <a:rPr lang="en-US" sz="1800" b="1" dirty="0"/>
              <a:t>14%</a:t>
            </a:r>
            <a:r>
              <a:rPr lang="en-US" sz="1800" dirty="0"/>
              <a:t> of homes are now sold to</a:t>
            </a:r>
            <a:r>
              <a:rPr lang="en-US" sz="1800" b="1" dirty="0"/>
              <a:t> investors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b="1" dirty="0"/>
              <a:t>while 23% were to all cash buyers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S&amp;P </a:t>
            </a:r>
            <a:r>
              <a:rPr lang="en-US" sz="1800" b="1" dirty="0"/>
              <a:t>Case Shiller </a:t>
            </a:r>
            <a:r>
              <a:rPr lang="en-US" sz="1800" dirty="0"/>
              <a:t>Smashes all Records, up 17% YOY </a:t>
            </a:r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A9E2C-957C-B941-9BEF-BFDB39C7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429001"/>
            <a:ext cx="4736278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AD471E8-2AB2-6D4F-8352-251FA7E6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3" y="936308"/>
            <a:ext cx="10217733" cy="54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64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14.6% for April</a:t>
            </a:r>
            <a:br>
              <a:rPr lang="en-US" sz="2000"/>
            </a:br>
            <a:r>
              <a:rPr lang="en-US"/>
              <a:t>Phoenix (25.9%), San Diego (24.7%), and Seattle (23.4%)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7DAFE38-3120-414B-94AC-BB4F42B9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7975600" cy="49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46C18D7-82EA-8949-BD51-083FCEC4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703"/>
            <a:ext cx="7181850" cy="53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2A1C06-C16E-1242-83C6-55219998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25" y="1066800"/>
            <a:ext cx="7550150" cy="56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11,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mountain, outdoor, nature, hillside&#10;&#10;Description automatically generated">
            <a:extLst>
              <a:ext uri="{FF2B5EF4-FFF2-40B4-BE49-F238E27FC236}">
                <a16:creationId xmlns:a16="http://schemas.microsoft.com/office/drawing/2014/main" id="{26AFC34C-EA3D-434A-BD45-B8B6F2797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87137"/>
            <a:ext cx="5181600" cy="3886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28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1029AD0-6882-9C45-9317-6145F92B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9601200" cy="53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Powering 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27050" y="177355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815520" y="1769927"/>
            <a:ext cx="10309679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*Senate Agrees to $3.5 Trillion Spending Plan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providing great news for stocks and terrible news for bonds</a:t>
            </a: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Any Tightening is a Ways Off</a:t>
            </a:r>
            <a:r>
              <a:rPr lang="en-US" sz="1800" dirty="0"/>
              <a:t>, says Fed governor Jerome Powell in his congressional testimony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Producer Prices Show Biggest Gain Since 2008</a:t>
            </a:r>
            <a:r>
              <a:rPr lang="en-US" sz="1800" dirty="0"/>
              <a:t>, the index up a hot 1.0%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Retail Sales Come Rocketing Back</a:t>
            </a:r>
            <a:r>
              <a:rPr lang="en-US" sz="1800" dirty="0"/>
              <a:t>, with a 0.6% gain  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Bank of America Lowers US GDP from 7.0% to 6.5%,</a:t>
            </a:r>
            <a:br>
              <a:rPr lang="en-US" sz="1800" b="1" i="1" dirty="0"/>
            </a:br>
            <a:r>
              <a:rPr lang="en-US" sz="1800" dirty="0"/>
              <a:t> and 2022 to 5.5%</a:t>
            </a:r>
            <a:br>
              <a:rPr lang="en-US" sz="18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That was the Shortest Recession in History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 in 2020, lasting only two months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*Next to come: Synchronized global recovery in 2020</a:t>
            </a:r>
            <a:br>
              <a:rPr lang="en-US" sz="2000" dirty="0"/>
            </a:br>
            <a:r>
              <a:rPr lang="en-US" sz="2000" dirty="0"/>
              <a:t>and another year of bull market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5DC8D-7E10-CC44-8977-A3F62D35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825721"/>
            <a:ext cx="4337050" cy="28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A380B-F6BE-5F4F-9E2F-5F513E6D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99999-A2C3-9D4E-8D77-1A28583D7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3E179A7-F5BB-2943-8F1F-27B7B62F31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94900"/>
            <a:ext cx="8839200" cy="546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57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F7B22DA-A4DE-8541-BAB6-9E7FD4EF3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10439400" cy="554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49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Grinding Up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*Dow </a:t>
            </a:r>
            <a:r>
              <a:rPr lang="en-US" sz="1800" b="1" i="1" dirty="0"/>
              <a:t>That Was the Worst Day of the Year</a:t>
            </a:r>
            <a:r>
              <a:rPr lang="en-US" sz="1800" dirty="0"/>
              <a:t>, down 725 points on the day and 1,000 at the lows. It’s just another correction in a long-term bull market that still has years to run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*$17 trillion sitting in bank accounts and $4.5 trillion in money market funds waiting to go into equities and the </a:t>
            </a:r>
            <a:r>
              <a:rPr lang="en-US" sz="1800" b="1" dirty="0"/>
              <a:t>balances are increasing at a rapid rate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The Four Biggest US Banks Deliver Spectacular Earnings</a:t>
            </a:r>
            <a:r>
              <a:rPr lang="en-US" sz="1800" dirty="0"/>
              <a:t>, posting a combined $33 billion in profits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Share Buy Backs are Turbocharging this Market</a:t>
            </a:r>
            <a:r>
              <a:rPr lang="en-US" sz="1800" dirty="0"/>
              <a:t>, which could reach an eye-popping record $2 trillion in 2021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*FANGS are now leading the market  and may continue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rest of the year, but may take a short term hit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month end earnings announcements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China to Ban US Listing,</a:t>
            </a:r>
            <a:r>
              <a:rPr lang="en-US" sz="1800" dirty="0"/>
              <a:t> preferring Hong Kong instead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179C62-23F2-5947-89C9-76B6B4DE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925032"/>
            <a:ext cx="4191000" cy="27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Stuck in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C777B448-CA74-A147-85FE-9E5FBC9B0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1905000"/>
            <a:ext cx="8719457" cy="4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C7876AE-CAA9-DA4A-90F3-1B50511E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5" y="1820500"/>
            <a:ext cx="8057055" cy="43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419,000, up 51,000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33AB401-C665-4D41-832E-FDEC49C0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2550"/>
            <a:ext cx="9753608" cy="4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yellow airplane&#10;&#10;Description automatically generated with low confidence">
            <a:extLst>
              <a:ext uri="{FF2B5EF4-FFF2-40B4-BE49-F238E27FC236}">
                <a16:creationId xmlns:a16="http://schemas.microsoft.com/office/drawing/2014/main" id="{B6D07578-C185-684A-BED4-4AE39A89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4900"/>
            <a:ext cx="9144000" cy="61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Palpitations!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*Dow </a:t>
            </a:r>
            <a:r>
              <a:rPr lang="en-US" sz="1800" dirty="0"/>
              <a:t>That Was </a:t>
            </a:r>
            <a:r>
              <a:rPr lang="en-US" sz="1800" b="1" i="1" dirty="0"/>
              <a:t>the Worst Day of the Year</a:t>
            </a:r>
            <a:r>
              <a:rPr lang="en-US" sz="1800" dirty="0"/>
              <a:t>, down 725 points on the day and 1,000 at the lows. It’s just another correction in a long-term bull market that still has years to run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The Four Biggest US Banks Deliver Spectacular Earnings</a:t>
            </a:r>
            <a:r>
              <a:rPr lang="en-US" sz="1800" dirty="0"/>
              <a:t>, posting a combined $33 billion in profits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Share Buy Backs are Turbocharging this Market</a:t>
            </a:r>
            <a:r>
              <a:rPr lang="en-US" sz="1800" dirty="0"/>
              <a:t>, which could reach an eye-popping record $2 trillion in 2021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Smart Phones Will Deliver the Next Big Chip Shortage</a:t>
            </a:r>
            <a:r>
              <a:rPr lang="en-US" sz="1800" dirty="0"/>
              <a:t>, even if the chip shortage for cars abates. The bad news? There are 22 times more phones produced each year that cars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*FANGS are playing catch up and may continue for the rest of the year,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may take a short term hit on month end earnings announcements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China to Ban US Listing,</a:t>
            </a:r>
            <a:r>
              <a:rPr lang="en-US" sz="1800" dirty="0"/>
              <a:t> preferring Hong Kong instead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EF539-59E4-3A41-9C2F-E97486FD8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141696"/>
            <a:ext cx="3784600" cy="2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423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90884" y="2721745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202983" y="1640524"/>
            <a:ext cx="2494208" cy="14063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D10297-52E1-3D49-A75B-1E3A435B6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68234"/>
            <a:ext cx="6672078" cy="505171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578582" y="2655418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270102" y="327660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4A3C81-C6F6-E446-9B1C-B27E565F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24000"/>
            <a:ext cx="655305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4F3C09-B919-294C-AE26-07780BF2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1143000"/>
            <a:ext cx="7397750" cy="56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7412FA-1808-E842-8241-4C290223C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45586"/>
            <a:ext cx="7454900" cy="56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712FFB-663B-F84E-9324-0F95A7757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1143000"/>
            <a:ext cx="7264400" cy="54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9138B0-91E7-5043-8094-5A3717EA4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1447800"/>
            <a:ext cx="7105650" cy="53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6525849-FB55-8D47-8280-030BDAB9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00200"/>
            <a:ext cx="6902450" cy="51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/>
              <a:t>Pentagon Cancels Microsoft Jedi Cloud Deal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2C0807-F744-BA41-99D9-1D1ED280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76" y="1571665"/>
            <a:ext cx="6995647" cy="52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June 8-10– The Videos are 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*A collection of the 27 best traders and managers in the world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*Back-to-back One-hour presentations followed by an</a:t>
            </a:r>
            <a:br>
              <a:rPr lang="en-US" sz="2200" b="1" dirty="0"/>
            </a:br>
            <a:r>
              <a:rPr lang="en-US" sz="2200" b="1" dirty="0"/>
              <a:t> interactive Q&amp;A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*Covering all stocks, bonds, commodities, foreign </a:t>
            </a:r>
            <a:br>
              <a:rPr lang="en-US" sz="2200" b="1" dirty="0"/>
            </a:br>
            <a:r>
              <a:rPr lang="en-US" sz="2200" b="1" dirty="0"/>
              <a:t>exchange, precious metals, and real estate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*It’s the best look at the rest of 2021’s money making </a:t>
            </a:r>
            <a:br>
              <a:rPr lang="en-US" sz="2200" b="1" dirty="0"/>
            </a:br>
            <a:r>
              <a:rPr lang="en-US" sz="2200" b="1" dirty="0"/>
              <a:t>opportunities you will get anywhere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*An invitation will be sent to you shortly</a:t>
            </a:r>
            <a:br>
              <a:rPr lang="en-US" sz="2200" b="1" dirty="0"/>
            </a:br>
            <a:r>
              <a:rPr lang="en-US" sz="2200" b="1" dirty="0"/>
              <a:t> and it is</a:t>
            </a:r>
            <a:r>
              <a:rPr lang="en-US" sz="2200" b="1" dirty="0">
                <a:solidFill>
                  <a:srgbClr val="FF0000"/>
                </a:solidFill>
              </a:rPr>
              <a:t> FREE </a:t>
            </a:r>
            <a:r>
              <a:rPr lang="en-US" sz="22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2781300" y="381000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A782ECF-1E57-3444-AB12-ADD028DB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299" y="1676400"/>
            <a:ext cx="6820061" cy="51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A9A587-1FEB-2845-A288-37DE9E9D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75" y="1998148"/>
            <a:ext cx="6470650" cy="48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BC585F-148F-1241-8CEB-E6BF5B598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72228"/>
            <a:ext cx="6889750" cy="521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D3203F-E5B7-9F4F-8F3F-1744F24E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086600" cy="5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DC4F43-5E38-C44B-84F6-F5A4101B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219200"/>
            <a:ext cx="7124700" cy="53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715015-8276-2A43-91A3-9A54BA39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08517"/>
            <a:ext cx="751183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CCCF52-151E-9F4E-9701-3023434B1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057400"/>
            <a:ext cx="6248400" cy="46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028028-FE7A-E841-82FD-2CB49A121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219200"/>
            <a:ext cx="7289800" cy="54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00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05D6E8-0A1D-B842-A9E1-2AD0D7970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990600"/>
            <a:ext cx="7302500" cy="55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1CD8CF-0C9A-3B49-9B7D-101C5C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500317"/>
            <a:ext cx="6946900" cy="52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95% Success Rate in 2021-Only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+1.79%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+70.39%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+13.30%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+492.94%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42.25%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5AAA3E-8127-E74D-86A3-43127F4A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6997700" cy="52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8849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586645-5C89-1E49-95AF-F5DC8C1C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25" y="1143000"/>
            <a:ext cx="7270750" cy="54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high-growth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0B1E39-BADE-EB41-A9B6-C443B60D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637274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7620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AE4CCF-EEA7-A440-95E8-C08D0BA8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05000"/>
            <a:ext cx="6432550" cy="48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D3EF33-18DC-774E-A2B1-986A9B28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604211"/>
            <a:ext cx="6807200" cy="50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AC7007-1270-9341-906C-51F3B003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0"/>
            <a:ext cx="6661150" cy="506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F08CFB-9A95-444C-A3A8-D9D7E7D2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79358"/>
            <a:ext cx="6985000" cy="52585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5ABA71C-F2C6-D540-B950-7A67DC320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66962"/>
            <a:ext cx="7346950" cy="54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099F0C-DD80-A840-B25B-0D97EC858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480116"/>
            <a:ext cx="6851650" cy="51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04EE3F-78AB-5649-BD92-C098307BC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08525"/>
              </p:ext>
            </p:extLst>
          </p:nvPr>
        </p:nvGraphicFramePr>
        <p:xfrm>
          <a:off x="1066800" y="1676400"/>
          <a:ext cx="4346654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12501">
                  <a:extLst>
                    <a:ext uri="{9D8B030D-6E8A-4147-A177-3AD203B41FA5}">
                      <a16:colId xmlns:a16="http://schemas.microsoft.com/office/drawing/2014/main" val="2772396340"/>
                    </a:ext>
                  </a:extLst>
                </a:gridCol>
                <a:gridCol w="1134153">
                  <a:extLst>
                    <a:ext uri="{9D8B030D-6E8A-4147-A177-3AD203B41FA5}">
                      <a16:colId xmlns:a16="http://schemas.microsoft.com/office/drawing/2014/main" val="3579559916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74278578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62511258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62341841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46911537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8/$157-$160 put psread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01703045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(JPM) 8/$300-$320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93780739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57416145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14108861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08503586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93627495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8/$445-$450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7015309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8/$445-$450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16645923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75998455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43143090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96956892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41996378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01413376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42656390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40.00%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973528980"/>
                  </a:ext>
                </a:extLst>
              </a:tr>
            </a:tbl>
          </a:graphicData>
        </a:graphic>
      </p:graphicFrame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F0C30C33-76B7-8C47-809B-4AF02089C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429000"/>
            <a:ext cx="3365500" cy="298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76.96%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4A016F-9363-3D47-A50C-1BFF479E7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0"/>
            <a:ext cx="6832600" cy="51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DFD270-3A14-484C-86A3-7825E382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305093"/>
            <a:ext cx="7042150" cy="53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FB0A44-EA0D-6E42-96F8-128202BE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76096"/>
            <a:ext cx="7772400" cy="57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C9C17C-3E93-5B40-90E6-494185760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39139"/>
            <a:ext cx="7588250" cy="54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8FD398-387A-7E44-8DDB-48043EF9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784" y="1007645"/>
            <a:ext cx="7652432" cy="55816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DB1F9A-C902-E94D-968B-B7E83DBE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223211"/>
            <a:ext cx="7289800" cy="54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72F886-6258-594B-8BAC-8F545F25E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1219200"/>
            <a:ext cx="7480300" cy="54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438B67-0D91-3043-8EC1-4B1A7812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75" y="990600"/>
            <a:ext cx="7766050" cy="56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Tie up for Liver Failure Drug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61C23E-461F-BB48-963F-1A86834E4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5" y="981008"/>
            <a:ext cx="7461250" cy="55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F7FC247-5F60-9B4B-B2F5-EE96F38B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676400"/>
            <a:ext cx="6781800" cy="509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EB00FA7-541A-EB48-AC51-485077599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36" y="846137"/>
            <a:ext cx="9867709" cy="57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8437EE-614A-CB40-9CBD-94529224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325" y="1524000"/>
            <a:ext cx="6737350" cy="51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A6C132D-A021-7F44-941F-FB505066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2133600"/>
            <a:ext cx="6146800" cy="46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DFAE88-57DC-B947-BB3E-A771B0812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1295400"/>
            <a:ext cx="7245350" cy="53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AD14D9-4484-D340-BD73-FAF9FC9E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5" y="1524000"/>
            <a:ext cx="6889750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F42FFC-77B6-F74F-B902-C2D4F812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75" y="1447800"/>
            <a:ext cx="7004050" cy="51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BFC7EA-9C48-544E-A52E-BE708B74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524001"/>
            <a:ext cx="7039695" cy="5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EDD6E1-EC7F-C346-8696-D322D847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225" y="1570101"/>
            <a:ext cx="6813550" cy="50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43AFC0-E0A5-DA48-B8C9-4089FEE1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75" y="1371600"/>
            <a:ext cx="7156450" cy="52752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share buy backs at $25 billion a year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398C4E-B13A-9B42-91B2-2B9A3FE5C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1447800"/>
            <a:ext cx="7016750" cy="526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F01912-5C10-B84D-A3C2-D7AA0C56E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50" y="933072"/>
            <a:ext cx="7531100" cy="56963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F475AC1-4E86-B54F-940F-37ABB83C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66801"/>
            <a:ext cx="9624646" cy="55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BCA16D-9B98-0C4A-B84C-C312914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575" y="914400"/>
            <a:ext cx="7816850" cy="57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1D6D50-0F29-F34A-A23E-08BC331B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39631"/>
            <a:ext cx="7912100" cy="58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*Panic capitulation short covering delivers final top in a four-month bond market rally, 30 year bond auction was a complete disaster, much was stuck with dealers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*Multi-year bear market in bonds will resume in fall with Fed taper.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*Nobody is taking a 1.10% yield against a 5.4% inflation rate delivering a negative 4.3% real yield because they think it’s a great deal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(TLT) $145-$150 vertical bear put spread delivers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*Only non-economic buyers in the market, like central banks,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banks, foreign investors, and life insurance companies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Topped Out</a:t>
            </a:r>
          </a:p>
        </p:txBody>
      </p:sp>
      <p:pic>
        <p:nvPicPr>
          <p:cNvPr id="4" name="Picture 3" descr="A person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F59494F2-86AD-AB40-8CFD-4AB3347CE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625735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16764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The Top is In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8/$157-$160 put spread, </a:t>
            </a:r>
            <a:r>
              <a:rPr lang="en-US" sz="1800" dirty="0">
                <a:solidFill>
                  <a:srgbClr val="00A64B"/>
                </a:solidFill>
              </a:rPr>
              <a:t>took profits on long 7/$152-$155 put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spread,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long 5/$144-$147 put spread, took profits on 6/$145-$148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77CF1F5-78B3-9B47-A246-9C52CCC5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25" y="1676400"/>
            <a:ext cx="7016750" cy="49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41ABD4C-E53B-8E42-AE1A-7C24E51B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870046"/>
            <a:ext cx="7848600" cy="57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AF48158-17E9-6B4C-A218-CA1BE954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983785"/>
            <a:ext cx="7715250" cy="57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68B73A-C7BD-504F-A4F6-0B9700BF5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49620"/>
            <a:ext cx="7416800" cy="55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3561A8-448C-2E4A-AA96-0548BB95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27961"/>
            <a:ext cx="7727950" cy="58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9E4A6-2A6D-934B-9C9D-1403C950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15200" cy="54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Topping Out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Dollar maintains recent gains but has lost its momentum and could be peaking here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fundamentals continue to worsen, a dollar short could be the new ten-year trade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 in addition to a n exploding trade deficit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getting positive yield support for the first time in a decade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*Expect more of the same.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Battles at $30,000</a:t>
            </a:r>
            <a:r>
              <a:rPr lang="en-US" sz="1800" dirty="0">
                <a:solidFill>
                  <a:schemeClr val="tx1"/>
                </a:solidFill>
              </a:rPr>
              <a:t>, for the fourth time in two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months, at one point falling to a $24,000 low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Keep selling short all  US dollar rallies,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its yield support is gone forever,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Buy (FXA) and (FXE) 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icture containing outdoor, rock, person, person&#10;&#10;Description automatically generated">
            <a:extLst>
              <a:ext uri="{FF2B5EF4-FFF2-40B4-BE49-F238E27FC236}">
                <a16:creationId xmlns:a16="http://schemas.microsoft.com/office/drawing/2014/main" id="{8F214D1B-B1CA-5945-AEF1-4E28D4073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have peaked, and interest rates bottomed. Next to come is a multiyear bear market in bonds.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*Inflation plays are stalling, like banks, and commodities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*Keep your tech stocks, as outer year earnings are being wildly underestimated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*Median term, both sides of the barbell are working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economic recovery is now regional, with China first,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now the US, and Europe last, but goes global in 2020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continues to fight the battle at $30,000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collapses to $15, showing the summer market is here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836012"/>
            <a:ext cx="4267201" cy="28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38283-4801-9441-92EC-B5D9913B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540" y="882650"/>
            <a:ext cx="7574919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FD4AF1-9FD4-E445-97E0-A5178575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850574"/>
            <a:ext cx="7581900" cy="57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40AF1E-974E-EB4B-A707-BCE552B7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040743"/>
            <a:ext cx="7239000" cy="5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998105-364C-EC43-A8BB-0A5F500C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563" y="1143000"/>
            <a:ext cx="7473950" cy="55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D62BB6-1192-6040-AA8C-FF8C82EB8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1219200"/>
            <a:ext cx="7245350" cy="551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8EBFDC-A0BD-FA41-A194-4C157527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211" y="899188"/>
            <a:ext cx="7975600" cy="58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Head and Shoulders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$10,000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57302E55-867C-4A4E-AF5C-20EAC111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10134600" cy="54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OPEC Struggle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/>
              <a:t>OPEC Deal Crushes Oil</a:t>
            </a:r>
            <a:r>
              <a:rPr lang="en-US" sz="2000" dirty="0"/>
              <a:t>, sending Texas tea down 6%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agreement will phase out the 5.4 million barrels a day in Covid cuts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*OPEC also wants to head off a rise in US fracking and this is the best way to do it.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oil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upon us, but it may take 30 years to unwind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existing infrastructure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US car production will be </a:t>
            </a:r>
            <a:r>
              <a:rPr lang="en-US" sz="2000" b="1" dirty="0">
                <a:solidFill>
                  <a:schemeClr val="tx1"/>
                </a:solidFill>
              </a:rPr>
              <a:t>electric by 2035</a:t>
            </a:r>
            <a:r>
              <a:rPr lang="en-US" sz="2000" dirty="0">
                <a:solidFill>
                  <a:schemeClr val="tx1"/>
                </a:solidFill>
              </a:rPr>
              <a:t>, wiping out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half of all US oil consumption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Avoid all energy plays like the plague</a:t>
            </a:r>
            <a:r>
              <a:rPr lang="en-US" sz="2000" dirty="0">
                <a:solidFill>
                  <a:schemeClr val="tx1"/>
                </a:solidFill>
              </a:rPr>
              <a:t>, it’s the new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0D2C7-E6D5-504F-9983-2BC03052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114800"/>
            <a:ext cx="457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5127BA0-4347-6044-9992-ED5EFCA8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75" y="838200"/>
            <a:ext cx="7893050" cy="58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1568CA-2D59-684D-B946-56B32EBE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75" y="1062789"/>
            <a:ext cx="7537450" cy="56610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*70% of the US population is vaccinated and 10% have had the disease, bringing immunity up to 78%.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</a:t>
            </a:r>
            <a:r>
              <a:rPr lang="en-US" sz="1800" b="1" dirty="0">
                <a:solidFill>
                  <a:schemeClr val="tx1"/>
                </a:solidFill>
              </a:rPr>
              <a:t> tripled</a:t>
            </a:r>
            <a:r>
              <a:rPr lang="en-US" sz="1800" dirty="0">
                <a:solidFill>
                  <a:schemeClr val="tx1"/>
                </a:solidFill>
              </a:rPr>
              <a:t>, from 15,000 a day to 45,000</a:t>
            </a:r>
            <a:r>
              <a:rPr lang="en-US" sz="1800" b="1" dirty="0">
                <a:solidFill>
                  <a:schemeClr val="tx1"/>
                </a:solidFill>
              </a:rPr>
              <a:t>. </a:t>
            </a:r>
            <a:r>
              <a:rPr lang="en-US" sz="1800" dirty="0">
                <a:solidFill>
                  <a:schemeClr val="tx1"/>
                </a:solidFill>
              </a:rPr>
              <a:t>And are up </a:t>
            </a:r>
            <a:r>
              <a:rPr lang="en-US" sz="1800" b="1" dirty="0">
                <a:solidFill>
                  <a:schemeClr val="tx1"/>
                </a:solidFill>
              </a:rPr>
              <a:t>800% </a:t>
            </a:r>
            <a:r>
              <a:rPr lang="en-US" sz="1800" dirty="0">
                <a:solidFill>
                  <a:schemeClr val="tx1"/>
                </a:solidFill>
              </a:rPr>
              <a:t>in the least vaccinated states like Alabama overwhelming hospitals, but could peal in a month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*Need for booster shot is rising among the earliest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Fourth wave has triggered panic vaccinations in the Midwest with 500,000 in one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*98% of new cases are among the unvaccinated, making Covid a disease of Trump supporters and children only, killing about 2,000 voters a week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*Tokyo Olympics bans spectators, sending Dow down 500 points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vaccine will be available for 5-11 years olds before school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starts in August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33.9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607,000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</a:t>
            </a:r>
            <a:r>
              <a:rPr lang="en-US" sz="1800" b="1" dirty="0">
                <a:solidFill>
                  <a:schemeClr val="tx1"/>
                </a:solidFill>
              </a:rPr>
              <a:t>250 a day, down 95.6% from peak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469F40-4B9E-FF40-8E15-16738717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995024"/>
            <a:ext cx="7569200" cy="56343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4DEEEB-E307-C346-9EEF-B66C6589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762000"/>
            <a:ext cx="7797800" cy="58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2CC9AC-5058-6D48-A8B0-3C0FAAA8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0"/>
            <a:ext cx="7607300" cy="56893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Trying to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*Fed’s promise of an end to inflation delivers a hit for gold, the next big move in inflation will be down from the current 5.4%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*Every EV needs 2 ounces of silver, and production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will soar from 700,000 units in 2020 to 25 million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2030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40ED9D-BB3D-BC48-94C8-416D07A9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057942"/>
            <a:ext cx="7505700" cy="55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5A4A9A-21F6-874C-B3BB-54B0655E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5" y="795535"/>
            <a:ext cx="8096250" cy="59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11E5BB-FF90-AC4C-B926-DA00D3C56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225" y="1219200"/>
            <a:ext cx="7321550" cy="54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C117924-6C6F-F542-B705-258986CD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25" y="1143000"/>
            <a:ext cx="7626350" cy="55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B6BCAD-E673-CC42-BA54-32AE0FC7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620000" cy="56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FDE3F1-EE26-5940-B90A-83ADF0CB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50" y="838200"/>
            <a:ext cx="7861300" cy="58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38946</TotalTime>
  <Words>4642</Words>
  <Application>Microsoft Macintosh PowerPoint</Application>
  <PresentationFormat>Widescreen</PresentationFormat>
  <Paragraphs>172</Paragraphs>
  <Slides>108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“Navigating the Markets”   </vt:lpstr>
      <vt:lpstr>PowerPoint Presentation</vt:lpstr>
      <vt:lpstr>Mad Hedge Trader &amp; Investors Summit June 8-10– The Videos are Up!</vt:lpstr>
      <vt:lpstr> Trade Alert Performance New All Time Highs! 32 Consecutive Profitable Trade Alerts- 95% Success Rate in 2021-Only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July 28 Infection Rate </vt:lpstr>
      <vt:lpstr>The Global Economy – Powering On</vt:lpstr>
      <vt:lpstr>PowerPoint Presentation</vt:lpstr>
      <vt:lpstr>PowerPoint Presentation</vt:lpstr>
      <vt:lpstr>Stocks – Grinding Up   </vt:lpstr>
      <vt:lpstr>The Mad Hedge Profit Predictor Market Timing Index – Stuck in Neutral An artificial intelligence driven algorithm that analyzes 30 different economic, technical, and momentum driven indicators </vt:lpstr>
      <vt:lpstr> The Mad Hedge Profit Predictor Moving into a “BUY” Range </vt:lpstr>
      <vt:lpstr> Weekly Jobless Claims – Flatlining at Record Highs  419,000, up 51,000  </vt:lpstr>
      <vt:lpstr>Stocks – Palpitations!  </vt:lpstr>
      <vt:lpstr>      S&amp;P 500 – New Highs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Microsoft (MSFT)- Pentagon Cancels Microsoft Jedi Cloud Deal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New Highs took profits on long 9/$2,800-$2,900 bull call spread           </vt:lpstr>
      <vt:lpstr>        ProShares Ultra Technology (ROM) – New Highs        </vt:lpstr>
      <vt:lpstr>      PayPal (PYPL)-Fintech Rules-New Highs took profits on long 4/$90-$95 call spread      </vt:lpstr>
      <vt:lpstr>       Tesla (TSLA)-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New Highs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New Tie up for Liver Failure Drug  </vt:lpstr>
      <vt:lpstr>Goldman Sachs (GS) – 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long 8/$140-$145 call spread took profits on long 7/$140-$145 call spread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Maintaining share buy backs at $25 billion a year took profits on long 3/$230-$240 call spread</vt:lpstr>
      <vt:lpstr>Europe Hedged Equity (HEDJ)- </vt:lpstr>
      <vt:lpstr>Japan (DXJ)- </vt:lpstr>
      <vt:lpstr> Emerging Markets (EEM) - Pro trade, Weak Dollar, Long Recovery Play</vt:lpstr>
      <vt:lpstr>Bonds –  Topped Out</vt:lpstr>
      <vt:lpstr>           Treasury ETF (TLT) – The Top is In long 8/$157-$160 put spread, took profits on long 7/$152-$155 put spread stopped out of long 5/$143-$146 put spread, took profits long 5/$143-$146 put spread, took profits long 5/$144-$147 put spread, took profits on 6/$145-$148                </vt:lpstr>
      <vt:lpstr> Ten Year Treasury Yield ($TNX) – 1.42%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Dollar Topping Out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Head and Shoulders Top $10,000 in play </vt:lpstr>
      <vt:lpstr>Energy – OPEC Struggle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Trying to Bottom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100 Million EV’s by 2040, 25 Million by 2026, Compared to Only 1 Million Now  </vt:lpstr>
      <vt:lpstr>Real Estate – Priced Out of the Market</vt:lpstr>
      <vt:lpstr>PowerPoint Presentation</vt:lpstr>
      <vt:lpstr>S&amp;P Case Shiller Up 14.6% for April Phoenix (25.9%), San Diego (24.7%), and Seattle (23.4%) lead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August 11,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Cate O'Brien</cp:lastModifiedBy>
  <cp:revision>7809</cp:revision>
  <cp:lastPrinted>2017-08-31T13:43:13Z</cp:lastPrinted>
  <dcterms:created xsi:type="dcterms:W3CDTF">2015-02-05T17:12:57Z</dcterms:created>
  <dcterms:modified xsi:type="dcterms:W3CDTF">2021-07-28T18:12:34Z</dcterms:modified>
</cp:coreProperties>
</file>