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7"/>
  </p:notesMasterIdLst>
  <p:sldIdLst>
    <p:sldId id="256" r:id="rId2"/>
    <p:sldId id="1128" r:id="rId3"/>
    <p:sldId id="888" r:id="rId4"/>
    <p:sldId id="605" r:id="rId5"/>
    <p:sldId id="997" r:id="rId6"/>
    <p:sldId id="664" r:id="rId7"/>
    <p:sldId id="824" r:id="rId8"/>
    <p:sldId id="1106" r:id="rId9"/>
    <p:sldId id="1144" r:id="rId10"/>
    <p:sldId id="1107" r:id="rId11"/>
    <p:sldId id="1108" r:id="rId12"/>
    <p:sldId id="1109" r:id="rId13"/>
    <p:sldId id="1143" r:id="rId14"/>
    <p:sldId id="1118" r:id="rId15"/>
    <p:sldId id="1076" r:id="rId16"/>
    <p:sldId id="695" r:id="rId17"/>
    <p:sldId id="898" r:id="rId18"/>
    <p:sldId id="1142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057" r:id="rId27"/>
    <p:sldId id="563" r:id="rId28"/>
    <p:sldId id="835" r:id="rId29"/>
    <p:sldId id="613" r:id="rId30"/>
    <p:sldId id="831" r:id="rId31"/>
    <p:sldId id="811" r:id="rId32"/>
    <p:sldId id="1025" r:id="rId33"/>
    <p:sldId id="891" r:id="rId34"/>
    <p:sldId id="1047" r:id="rId35"/>
    <p:sldId id="814" r:id="rId36"/>
    <p:sldId id="1072" r:id="rId37"/>
    <p:sldId id="764" r:id="rId38"/>
    <p:sldId id="765" r:id="rId39"/>
    <p:sldId id="1071" r:id="rId40"/>
    <p:sldId id="1070" r:id="rId41"/>
    <p:sldId id="840" r:id="rId42"/>
    <p:sldId id="1068" r:id="rId43"/>
    <p:sldId id="1069" r:id="rId44"/>
    <p:sldId id="893" r:id="rId45"/>
    <p:sldId id="289" r:id="rId46"/>
    <p:sldId id="730" r:id="rId47"/>
    <p:sldId id="1054" r:id="rId48"/>
    <p:sldId id="994" r:id="rId49"/>
    <p:sldId id="996" r:id="rId50"/>
    <p:sldId id="830" r:id="rId51"/>
    <p:sldId id="481" r:id="rId52"/>
    <p:sldId id="290" r:id="rId53"/>
    <p:sldId id="1008" r:id="rId54"/>
    <p:sldId id="1133" r:id="rId55"/>
    <p:sldId id="1038" r:id="rId56"/>
    <p:sldId id="1009" r:id="rId57"/>
    <p:sldId id="669" r:id="rId58"/>
    <p:sldId id="1079" r:id="rId59"/>
    <p:sldId id="1043" r:id="rId60"/>
    <p:sldId id="1081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114" r:id="rId71"/>
    <p:sldId id="654" r:id="rId72"/>
    <p:sldId id="659" r:id="rId73"/>
    <p:sldId id="655" r:id="rId74"/>
    <p:sldId id="656" r:id="rId75"/>
    <p:sldId id="657" r:id="rId76"/>
    <p:sldId id="658" r:id="rId77"/>
    <p:sldId id="1115" r:id="rId78"/>
    <p:sldId id="533" r:id="rId79"/>
    <p:sldId id="756" r:id="rId80"/>
    <p:sldId id="1001" r:id="rId81"/>
    <p:sldId id="786" r:id="rId82"/>
    <p:sldId id="546" r:id="rId83"/>
    <p:sldId id="536" r:id="rId84"/>
    <p:sldId id="777" r:id="rId85"/>
    <p:sldId id="1116" r:id="rId86"/>
    <p:sldId id="388" r:id="rId87"/>
    <p:sldId id="312" r:id="rId88"/>
    <p:sldId id="380" r:id="rId89"/>
    <p:sldId id="747" r:id="rId90"/>
    <p:sldId id="313" r:id="rId91"/>
    <p:sldId id="972" r:id="rId92"/>
    <p:sldId id="907" r:id="rId93"/>
    <p:sldId id="650" r:id="rId94"/>
    <p:sldId id="729" r:id="rId95"/>
    <p:sldId id="737" r:id="rId96"/>
    <p:sldId id="998" r:id="rId97"/>
    <p:sldId id="999" r:id="rId98"/>
    <p:sldId id="1000" r:id="rId99"/>
    <p:sldId id="904" r:id="rId100"/>
    <p:sldId id="1130" r:id="rId101"/>
    <p:sldId id="1132" r:id="rId102"/>
    <p:sldId id="1005" r:id="rId103"/>
    <p:sldId id="1006" r:id="rId104"/>
    <p:sldId id="492" r:id="rId105"/>
    <p:sldId id="335" r:id="rId10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16" autoAdjust="0"/>
    <p:restoredTop sz="96400"/>
  </p:normalViewPr>
  <p:slideViewPr>
    <p:cSldViewPr>
      <p:cViewPr varScale="1">
        <p:scale>
          <a:sx n="120" d="100"/>
          <a:sy n="120" d="100"/>
        </p:scale>
        <p:origin x="200" y="3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“Goodbye Delta”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Reno,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25,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4" name="Picture 3" descr="A person wearing a yellow dress&#10;&#10;Description automatically generated with medium confidence">
            <a:extLst>
              <a:ext uri="{FF2B5EF4-FFF2-40B4-BE49-F238E27FC236}">
                <a16:creationId xmlns:a16="http://schemas.microsoft.com/office/drawing/2014/main" id="{A369C763-8423-D34A-B32F-3E79CB6E9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700" y="1676400"/>
            <a:ext cx="3479800" cy="33459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3283132" y="518433"/>
            <a:ext cx="6333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r>
              <a:rPr lang="en-US" sz="2400" b="1" dirty="0"/>
              <a:t>the Fourth Wave – The Self-Inflicted Injury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 flipV="1">
            <a:off x="9818493" y="4262428"/>
            <a:ext cx="735055" cy="3776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A44BFD81-3F1A-E149-AB73-BF497EB5E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1500"/>
            <a:ext cx="10439400" cy="47371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855911" y="4193232"/>
            <a:ext cx="995396" cy="18197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1C247CD-7DF7-3847-8C2A-B55C5935DE1F}"/>
              </a:ext>
            </a:extLst>
          </p:cNvPr>
          <p:cNvSpPr txBox="1"/>
          <p:nvPr/>
        </p:nvSpPr>
        <p:spPr>
          <a:xfrm>
            <a:off x="9751580" y="3581400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Next Peak</a:t>
            </a:r>
          </a:p>
        </p:txBody>
      </p: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Leveling 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219200"/>
            <a:ext cx="99060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</a:t>
            </a:r>
            <a:r>
              <a:rPr lang="en-US" sz="1800" b="1" dirty="0"/>
              <a:t>Homebuilder Sentiment </a:t>
            </a:r>
            <a:r>
              <a:rPr lang="en-US" sz="1800" dirty="0"/>
              <a:t>Dives, down 5 points to 75, as high prices cure high prices. Anything above 50 is still positive 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dirty="0"/>
              <a:t> </a:t>
            </a:r>
            <a:r>
              <a:rPr lang="en-US" sz="1800" b="1" i="1" dirty="0"/>
              <a:t>Housing Starts Hit Three Month Low</a:t>
            </a:r>
            <a:r>
              <a:rPr lang="en-US" sz="1800" dirty="0"/>
              <a:t>, down 7% in July to 1.53 million units. Materials and labor shortages are the issue. 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dirty="0"/>
              <a:t>*Second largest mortgage lender, United Wholesale Mortgage, now accepting </a:t>
            </a:r>
            <a:r>
              <a:rPr lang="en-US" sz="1800" b="1" dirty="0"/>
              <a:t>Bitcoin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Existing Home Sales Rise 2%</a:t>
            </a:r>
            <a:r>
              <a:rPr lang="en-US" sz="1800" dirty="0"/>
              <a:t> in July for the second month in a row and,1.5% YOY.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Inventories</a:t>
            </a:r>
            <a:r>
              <a:rPr lang="en-US" sz="1800" dirty="0"/>
              <a:t> are down 12%.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Prices</a:t>
            </a:r>
            <a:r>
              <a:rPr lang="en-US" sz="1800" dirty="0"/>
              <a:t> are up 18% YOY 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 New Home Sales are Up 708,000</a:t>
            </a:r>
            <a:r>
              <a:rPr lang="en-US" sz="1800" dirty="0"/>
              <a:t>, while inventories</a:t>
            </a:r>
            <a:br>
              <a:rPr lang="en-US" sz="1800" dirty="0"/>
            </a:br>
            <a:r>
              <a:rPr lang="en-US" sz="1800" dirty="0"/>
              <a:t> are back to a normal 6.5 months. 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S&amp;P </a:t>
            </a:r>
            <a:r>
              <a:rPr lang="en-US" sz="1800" b="1" dirty="0"/>
              <a:t>Case Shiller </a:t>
            </a:r>
            <a:r>
              <a:rPr lang="en-US" sz="1800" dirty="0"/>
              <a:t>Smashes all Records, up 17% YOY </a:t>
            </a:r>
            <a:endParaRPr lang="en-US" sz="1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97D13-C03B-0D45-803B-816C6B66A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224" y="4038600"/>
            <a:ext cx="3670576" cy="24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16.6% for May</a:t>
            </a:r>
            <a:br>
              <a:rPr lang="en-US" sz="2000" dirty="0"/>
            </a:br>
            <a:r>
              <a:rPr lang="en-US" dirty="0"/>
              <a:t>Phoenix (25.9%), San Diego (24.7%), and Seattle (23.4%)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8B06EC22-E6B9-3B4F-A9E8-FA848A66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169857"/>
            <a:ext cx="7429500" cy="54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C166F0A-9A6B-B24A-9ACD-615995574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70753"/>
            <a:ext cx="7467600" cy="55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September 8,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itting on a beach&#10;&#10;Description automatically generated with medium confidence">
            <a:extLst>
              <a:ext uri="{FF2B5EF4-FFF2-40B4-BE49-F238E27FC236}">
                <a16:creationId xmlns:a16="http://schemas.microsoft.com/office/drawing/2014/main" id="{32108204-C071-3B44-B1F5-EC63E84B9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762000"/>
            <a:ext cx="4292902" cy="38393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August 25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43BD16EA-BFAC-E740-A919-31B5BD7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62" y="1062814"/>
            <a:ext cx="8958075" cy="57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AE12-4046-144C-A01E-6D5D3D2D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DE4F-23DF-084A-B5C0-F6605BDC9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3B2076D-BCE3-D34F-B47B-FE6FAC4C0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71200"/>
            <a:ext cx="11402219" cy="56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1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Delta Blues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527050" y="177355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527050" y="1528479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2A8E-928A-3146-B2A4-865D16396CCA}"/>
              </a:ext>
            </a:extLst>
          </p:cNvPr>
          <p:cNvSpPr/>
          <p:nvPr/>
        </p:nvSpPr>
        <p:spPr>
          <a:xfrm>
            <a:off x="679450" y="1543719"/>
            <a:ext cx="105156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/>
              <a:t>Fed Minutes </a:t>
            </a:r>
            <a:r>
              <a:rPr lang="en-US" sz="1800" dirty="0"/>
              <a:t>Show a Taper is in the Works, almost certainly cutting monthly bond purchases before yearend </a:t>
            </a:r>
            <a:br>
              <a:rPr lang="en-US" dirty="0"/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*$550 Billion</a:t>
            </a:r>
            <a:r>
              <a:rPr lang="en-US" sz="1800" b="1" dirty="0">
                <a:latin typeface="+mj-lt"/>
                <a:ea typeface="Times New Roman" panose="02020603050405020304" pitchFamily="18" charset="0"/>
              </a:rPr>
              <a:t> Infrastructure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Bill Passes Senate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latin typeface="+mj-lt"/>
              </a:rPr>
              <a:t>Industrial Production Jumps</a:t>
            </a:r>
            <a:r>
              <a:rPr lang="en-US" sz="1800" dirty="0">
                <a:latin typeface="+mj-lt"/>
              </a:rPr>
              <a:t>, up 0.9%, the best since March. </a:t>
            </a:r>
            <a:r>
              <a:rPr lang="en-US" sz="1800" b="1" dirty="0">
                <a:latin typeface="+mj-lt"/>
              </a:rPr>
              <a:t>Capacity Utilization</a:t>
            </a:r>
            <a:r>
              <a:rPr lang="en-US" sz="1800" dirty="0">
                <a:latin typeface="+mj-lt"/>
              </a:rPr>
              <a:t> soars to 76.1%, the best in 18 months, </a:t>
            </a:r>
            <a:b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dirty="0"/>
              <a:t>July </a:t>
            </a:r>
            <a:r>
              <a:rPr lang="en-US" sz="1800" b="1" dirty="0"/>
              <a:t>Inflation</a:t>
            </a:r>
            <a:r>
              <a:rPr lang="en-US" sz="1800" dirty="0"/>
              <a:t> Read at a Hot 5.4%, </a:t>
            </a:r>
            <a:b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dirty="0"/>
              <a:t>US </a:t>
            </a:r>
            <a:r>
              <a:rPr lang="en-US" sz="1800" b="1" dirty="0"/>
              <a:t>Budget Deficit </a:t>
            </a:r>
            <a:r>
              <a:rPr lang="en-US" sz="1800" dirty="0"/>
              <a:t>Hits a Record $302 Billion in July </a:t>
            </a:r>
            <a:b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dirty="0"/>
              <a:t>US </a:t>
            </a:r>
            <a:r>
              <a:rPr lang="en-US" sz="1800" b="1" dirty="0"/>
              <a:t>Consumer Sentiment </a:t>
            </a:r>
            <a:r>
              <a:rPr lang="en-US" sz="1800" dirty="0"/>
              <a:t>Dives to ten year low </a:t>
            </a:r>
            <a:b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dirty="0"/>
              <a:t>July </a:t>
            </a:r>
            <a:r>
              <a:rPr lang="en-US" sz="1800" b="1" dirty="0"/>
              <a:t>Retail Sales </a:t>
            </a:r>
            <a:r>
              <a:rPr lang="en-US" sz="1800" dirty="0"/>
              <a:t>Disappoints, down 1.1%</a:t>
            </a:r>
            <a:b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DF807-B933-D743-AE85-6BB3BF4A3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523662"/>
            <a:ext cx="4089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Waiting for a Selloff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B680981B-AF8A-4C4C-A5A4-4B969A52E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76400"/>
            <a:ext cx="8915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Moving into a “BUY” Range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7800" y="17914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9062545" y="46482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5" y="333041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FACEF06A-46D5-4142-A685-2CB71AFF0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92" y="1573192"/>
            <a:ext cx="8178800" cy="505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348,000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33AB401-C665-4D41-832E-FDEC49C0C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72550"/>
            <a:ext cx="9753608" cy="48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Indecisive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/>
              <a:t>*US corporate profits to soar from $1.9 trillion in 2020 to $10 trillion in 2021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*Equity Mutual Funds </a:t>
            </a:r>
            <a:r>
              <a:rPr lang="en-US" sz="1800" dirty="0"/>
              <a:t>See Third Week of Inflows, some $2.67 billion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Share Buy Back </a:t>
            </a:r>
            <a:r>
              <a:rPr lang="en-US" sz="1800" dirty="0"/>
              <a:t>Companies are Beating the Market, and total will top $1 trillion in 2020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Delta surge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have only days to run, and when it ends, all asset classes will surge with an “everything” rally. Bitcoin’s recent 50% rally is front running this move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*(SPY) Multiples hit 28X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are like to get more expensive that cheaper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FANGS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now leading the market  and may continue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rest of the year, but may take a short term hit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month end earnings announcements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A5EB81-2BFF-D84E-9D4A-6922108F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759200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Highs and No Pullback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6/$430-440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258300" y="2756744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420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4040858"/>
            <a:ext cx="2664741" cy="2664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92784B-0F70-3E4D-B6CA-431CB5107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21" y="1295400"/>
            <a:ext cx="6883400" cy="521171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548121" y="3429000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7391400" y="1710938"/>
            <a:ext cx="2514600" cy="133177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812499" y="2694365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6251"/>
            <a:ext cx="10972800" cy="1143000"/>
          </a:xfrm>
        </p:spPr>
        <p:txBody>
          <a:bodyPr/>
          <a:lstStyle/>
          <a:p>
            <a:r>
              <a:rPr lang="en-US" sz="2800" b="1" dirty="0"/>
              <a:t>The Cow Won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CA6C527-0F95-F847-A267-76BBCAEE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67000" y="914400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93C76C-E6CE-3644-A911-E06D37DF5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92250"/>
            <a:ext cx="6996497" cy="52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E79D8B-D339-7049-92B1-B95A90448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825" y="1269749"/>
            <a:ext cx="7118350" cy="53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44D69F1-3C96-3844-9F7D-79E6AADE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69815"/>
            <a:ext cx="7321550" cy="54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BB477D7-B16D-644C-92F0-9ACB012CC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90292"/>
            <a:ext cx="7378700" cy="55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9BC630D-3FD4-7C40-9248-8A1904B4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79179"/>
            <a:ext cx="6934200" cy="512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DBF1A14-ACA7-6D4F-9C49-1EC80F412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50" y="1600200"/>
            <a:ext cx="7023100" cy="513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/>
              <a:t>Pentagon Cancels Microsoft Jedi Cloud Deal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32B98F-2314-AF4A-A090-3518FB4CF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25" y="1526209"/>
            <a:ext cx="6889750" cy="517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Wins antitrust suit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582CBCD-13C3-CB42-A5F9-FDE0E3681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25" y="1981200"/>
            <a:ext cx="6254750" cy="47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Surge-earnings after close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8AD2068-909D-1342-A2A9-16477A9D3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0" y="1828800"/>
            <a:ext cx="6375400" cy="48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93.5% success rate in 2021-ony 5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b="1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+6.96%</a:t>
            </a:r>
            <a:r>
              <a:rPr lang="en-US" sz="2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+76.17%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+14.78%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+498.72%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42.76%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high`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30821-5065-3E46-BAF9-AB52BBCD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799123"/>
            <a:ext cx="6743700" cy="50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819999-AF25-B34E-A635-943FF2992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525" y="1266497"/>
            <a:ext cx="7346950" cy="53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B139E9-5C83-CB45-BFD0-90BFE1EB7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181850" cy="54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4C507DC-E66F-FC40-9301-FA1204C9B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0680"/>
            <a:ext cx="7639050" cy="56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Feds Investigate Autopilot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3D9932-E192-224E-A201-C15EB70F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81200"/>
            <a:ext cx="6292850" cy="4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New Highs on Great Earnings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C0471DB-9213-6041-BFE8-204BB4448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398199"/>
            <a:ext cx="7308850" cy="54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510E219-9FDE-9743-9E63-3C4486989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13" y="1255986"/>
            <a:ext cx="729557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73E7296-926D-1F4B-8E17-B3B2E55D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52600"/>
            <a:ext cx="6406055" cy="465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FFE2964-35D8-E144-B49C-CD4F084E1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4000"/>
            <a:ext cx="6965950" cy="51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95F3F-D270-3D44-AA4A-9181914BF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1524000"/>
            <a:ext cx="6896100" cy="499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80% Cash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77.44%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8D1BEE-9DF4-9644-AEF0-D869FE967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636681"/>
              </p:ext>
            </p:extLst>
          </p:nvPr>
        </p:nvGraphicFramePr>
        <p:xfrm>
          <a:off x="914400" y="1447800"/>
          <a:ext cx="4129321" cy="467824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051876">
                  <a:extLst>
                    <a:ext uri="{9D8B030D-6E8A-4147-A177-3AD203B41FA5}">
                      <a16:colId xmlns:a16="http://schemas.microsoft.com/office/drawing/2014/main" val="922857710"/>
                    </a:ext>
                  </a:extLst>
                </a:gridCol>
                <a:gridCol w="1077445">
                  <a:extLst>
                    <a:ext uri="{9D8B030D-6E8A-4147-A177-3AD203B41FA5}">
                      <a16:colId xmlns:a16="http://schemas.microsoft.com/office/drawing/2014/main" val="1894019722"/>
                    </a:ext>
                  </a:extLst>
                </a:gridCol>
              </a:tblGrid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94158684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11938819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62671504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Better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59924749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486156331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9/$155-$158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426227585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9/$410-$420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58080040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65490810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560767566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Worse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56786661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23686333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42624704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No positions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301077494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50382725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899546986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149532974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215704396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51242328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56258898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Aggregate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20.00%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981465606"/>
                  </a:ext>
                </a:extLst>
              </a:tr>
            </a:tbl>
          </a:graphicData>
        </a:graphic>
      </p:graphicFrame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F0F2F390-F277-4945-B5F2-7E8DA60CD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429000"/>
            <a:ext cx="33147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high-growth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– Headaches again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65A5878-FE7C-BD42-8783-77CC015B5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981200"/>
            <a:ext cx="6426200" cy="47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6858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7DC2E9C-090D-F348-AB8D-4C2E316D2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02524"/>
            <a:ext cx="6737350" cy="49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95FDC5E-D8A0-B046-9536-07CD2985B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1563414"/>
            <a:ext cx="7010400" cy="5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 4th Wave Delta Drag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E267796-9273-6641-81F6-032458DCE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1600200"/>
            <a:ext cx="6642100" cy="50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196510F-4955-664C-BA62-E840D9959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1308538"/>
            <a:ext cx="7289800" cy="54775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3B0F563-DA6E-F94A-A078-AD5572A68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595" y="990600"/>
            <a:ext cx="730480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317D9A3-FD14-7146-BB6D-63FC01A79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571696"/>
            <a:ext cx="6731000" cy="50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134E25-AB4B-D743-8636-488802184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1635567"/>
            <a:ext cx="6724650" cy="49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39A750-B749-3F4F-86D0-31E1570EE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1183000"/>
            <a:ext cx="7391400" cy="55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0A798E7-95DF-1344-9869-358EEE762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279400"/>
            <a:ext cx="100203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10EB0E-EFA5-1A42-805C-42621B014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0" y="780393"/>
            <a:ext cx="7658100" cy="55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5368FAE-79E1-4B45-A024-01ECE4771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0" y="1266497"/>
            <a:ext cx="7404100" cy="54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02D72A9-138B-DD4F-B9AD-C7DA38438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1" y="1752600"/>
            <a:ext cx="5957629" cy="446405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2EDBB9B-0CB6-814A-8228-486FD0991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52600"/>
            <a:ext cx="5882141" cy="44640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do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54A9FD1-CB62-8048-B2F9-FE71AEAB3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81897"/>
            <a:ext cx="7353300" cy="53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95EC4CD-4F46-1B49-A933-B504D551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325" y="1237593"/>
            <a:ext cx="7499350" cy="542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6F7E35C-9D7A-4040-B06D-50873BD6F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50" y="1066800"/>
            <a:ext cx="7683500" cy="56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A86840-C971-D540-8AFF-849E1016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825" y="841013"/>
            <a:ext cx="7626350" cy="573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8/$325-$335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6/$310-$320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5/$310-$320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5F89B9-6F50-194E-B2C6-81E230B9E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05000"/>
            <a:ext cx="6553200" cy="48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B0D4D3A-F625-C440-A243-CCF4B8E3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975" y="1524000"/>
            <a:ext cx="6750050" cy="5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0322420-2E1E-9247-BC2A-B55CC3B66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850" y="2286000"/>
            <a:ext cx="5956300" cy="44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D256DB6-5262-4A43-9D7B-763B85A64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31" y="7898"/>
            <a:ext cx="11947631" cy="66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63CAB21-7404-4C4A-883E-74ED3BAB0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0" y="1447800"/>
            <a:ext cx="7073900" cy="524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E752E85-9148-C645-829B-3C6A1D18A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536700"/>
            <a:ext cx="709177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1B81766-D8DB-DA46-9505-24A895BF3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24000"/>
            <a:ext cx="7016750" cy="52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E051D60-34EA-8448-971C-AA8D55FED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676400"/>
            <a:ext cx="6781800" cy="49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0A373DD-41D2-374E-8EDA-6EC930DB7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1828800"/>
            <a:ext cx="6438900" cy="48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DE28CC8-DD25-604D-B633-13EFD5BA7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321676"/>
            <a:ext cx="7124700" cy="527866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 back buy backs at $6 billion a year, announced spectacular earnings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A5B3521-6787-D948-A3F1-F85ECD5A5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24000"/>
            <a:ext cx="6965950" cy="51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1C17C9F-11AF-B048-907E-A0FD7E19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675" y="1066800"/>
            <a:ext cx="7232650" cy="529120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07E9DB-8814-F843-95C3-CF7D500E0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429500" cy="564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6AA2E81-E723-A540-BAC9-DF2C99999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09532"/>
            <a:ext cx="7600950" cy="57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*Markets see the delta variant peaking now, and the the next bull market in everything has begun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*Bond prices have peaked, and interest rates bottomed. Next to come is a multiyear bear market in bonds.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*Keep your tech stocks, as outer year earnings are being wildly underestimated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*Medium term, both sides of the barbell are working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*The economic recovery is now regional, with China first,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now the US, and Europe last, but goes global in 2022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wins the battle at $30,000, rockets 50%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still at $15, showing the summer market persists,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but could go lower in an “everything” rally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*All eyes are on Jackson Hole and any Fed tapering hints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*Ballistic July Nonfarm Payroll report brings forward taper of $120 billion a month in Fed bond buying. One more hot month in September and they’ll do it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*Nobody is taking a 1.30% yield against a 5.4% inflation rate delivering a negative 4.1% real yield because they think it’s a great deal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*Add more downside LEAPS NOW, the January 2022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(TLT) $155-$150 vertical bear put spread delivers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75% profit in six months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come! This is the quality trade for the rest of 2021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</a:t>
            </a:r>
            <a:r>
              <a:rPr lang="en-US" sz="2400" dirty="0"/>
              <a:t>Hanging on Jackson Hole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C4BAC-C277-3840-A37B-B681465C4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581400"/>
            <a:ext cx="418419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The Top is In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9/$155-$157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8/$157-$160 put spread, took profits on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7/$152-$155 put spread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5/$143-$146 put spread, </a:t>
            </a:r>
            <a:r>
              <a:rPr lang="en-US" sz="1800" dirty="0">
                <a:solidFill>
                  <a:srgbClr val="00A64B"/>
                </a:solidFill>
              </a:rPr>
              <a:t>took profits long 5/$143-$146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07E3380-FD49-894C-89AB-21E9B16CA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905000"/>
            <a:ext cx="6565900" cy="48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1.25%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B885081-A9C1-D54C-B6D2-D46DE527D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75" y="1051779"/>
            <a:ext cx="7461250" cy="56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2C33EA3-02FA-DB47-8FF9-1ADEBCADB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5" y="1066800"/>
            <a:ext cx="7448550" cy="55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D1A9E52-0079-D043-B27B-13C87BE19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90930"/>
            <a:ext cx="7467600" cy="55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5C5519-B6A3-3F48-AE58-55B1B2F02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475" y="1139282"/>
            <a:ext cx="7385050" cy="54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008D2D-AD71-FB4A-8E68-1B48E70D3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19200"/>
            <a:ext cx="7289800" cy="541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Bitcoin Surge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*US Dollar hits four month high on impending delta rebound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continue to worsen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 new ten-year trade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US government to fund the covid recovery is another nail in the coffin in addition </a:t>
            </a: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an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exploding trade deficit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 and yen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to new 2021 lows, British pound and Australian dollar lose steam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for now, then buy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(FXA) and (FXE)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dips.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challenging $50,000, putting a double top at $66,000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play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BC9F41-E35A-C943-867E-8F16014E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987800"/>
            <a:ext cx="3962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6DDF5F2-3668-CC44-9049-381DF12A9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27" y="1905000"/>
            <a:ext cx="5491753" cy="4122682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F363745-C7A1-0A42-BCC6-98C3817D4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85116"/>
            <a:ext cx="574266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823C130-F1B8-5F4A-A7F0-1F41B1B71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17" y="1411766"/>
            <a:ext cx="4146550" cy="3054149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FB0576C-C30A-E34F-A938-5263D1665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06511"/>
            <a:ext cx="4146550" cy="3092441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FCC688C-F700-AE48-8F73-CE1396EA7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983" y="1538402"/>
            <a:ext cx="4025900" cy="29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End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*Pfizer Shots get full FDA approval, allowing national vaccine mandates by governments and private companies, 3</a:t>
            </a:r>
            <a:r>
              <a:rPr lang="en-US" sz="1800" baseline="30000" dirty="0">
                <a:solidFill>
                  <a:schemeClr val="tx1"/>
                </a:solidFill>
              </a:rPr>
              <a:t>rd</a:t>
            </a:r>
            <a:r>
              <a:rPr lang="en-US" sz="1800" dirty="0">
                <a:solidFill>
                  <a:schemeClr val="tx1"/>
                </a:solidFill>
              </a:rPr>
              <a:t> booster shot for immunocompromised and everyone in months 6 months after 1</a:t>
            </a:r>
            <a:r>
              <a:rPr lang="en-US" sz="1800" baseline="30000" dirty="0">
                <a:solidFill>
                  <a:schemeClr val="tx1"/>
                </a:solidFill>
              </a:rPr>
              <a:t>st</a:t>
            </a:r>
            <a:r>
              <a:rPr lang="en-US" sz="1800" dirty="0">
                <a:solidFill>
                  <a:schemeClr val="tx1"/>
                </a:solidFill>
              </a:rPr>
              <a:t> shot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*70% of the US population is vaccinated and 10% have had the disease, bringing immunity up to 80%.California is at 90%.  Biden mandates military vaccinations, bringing in another 5 million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are up 9X, from 15,000 a day to 140,000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>with one third in Florida and Texas where mask mandates are banned, and Mississippi now the most infected place in the world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appears that vaccinated people can spread the disease, even though they don’t get it by carrying it in their nose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deaths from delta variant report among those vaccinated.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*Pfizer vaccine will be available for 5-11 years olds in September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38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630,000 </a:t>
            </a:r>
            <a:r>
              <a:rPr lang="en-US" sz="1800" dirty="0">
                <a:solidFill>
                  <a:schemeClr val="tx1"/>
                </a:solidFill>
              </a:rPr>
              <a:t>and deaths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back up to </a:t>
            </a:r>
            <a:r>
              <a:rPr lang="en-US" sz="1800" b="1" dirty="0">
                <a:solidFill>
                  <a:schemeClr val="tx1"/>
                </a:solidFill>
              </a:rPr>
              <a:t>1,500 a day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1FFAE0E-669D-CE40-B49E-70144180C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1207116"/>
            <a:ext cx="6953250" cy="53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7EC9CF-F63A-4149-BDBA-223398849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43000"/>
            <a:ext cx="7404100" cy="56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9300A96-9456-1B4E-8781-7B2463E98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1295400"/>
            <a:ext cx="6896100" cy="51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4B0345F-D000-BE46-A282-E551FE0FF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350" y="1016288"/>
            <a:ext cx="7607300" cy="56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Bitcoin-Challenging $66,000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Post Delta Rally Has Started-Up 50% in a month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AF95F84-15B9-8B4F-8E0D-D1197E861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51952"/>
            <a:ext cx="10039905" cy="51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Dead Cat Bounce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Oil Dives on Delta Surge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off $15, or 20% in two months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*Then a $3 dead cat bounce off the end of delta coming in sight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*Delta is now rampaged throughout China, the world’s largest consumer of Texas tea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*Buy the dip at your own risk, any longs are counter trend trades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*All US car production will be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electric by 2035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wiping out half of all US oil consumption,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20 million b/d down to 10 million b/d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373DA-FD72-2046-A5FF-82654C09E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392372"/>
            <a:ext cx="4366837" cy="32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9E5B354-7C1A-D144-9F67-C3BBCF4FF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1048407"/>
            <a:ext cx="7734300" cy="566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F18FD45-7B70-3944-8D2B-42BC8A43B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1058917"/>
            <a:ext cx="7645400" cy="561789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460A598-8C69-0345-A4D3-9A6114CBB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66182"/>
            <a:ext cx="7721600" cy="56632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42AB307-7278-8C49-AA64-325320692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762000"/>
            <a:ext cx="8026400" cy="58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B9786-1270-1341-8E66-324606058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641" y="9906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b="1" dirty="0"/>
              <a:t>Buy a Bottle of </a:t>
            </a:r>
            <a:r>
              <a:rPr lang="en-US" sz="3600" b="1" dirty="0"/>
              <a:t>Betadine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Take a Q-Tip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Swab each nostril 10 times</a:t>
            </a:r>
            <a:br>
              <a:rPr lang="en-US" sz="2400" b="1" dirty="0"/>
            </a:br>
            <a:r>
              <a:rPr lang="en-US" sz="2400" b="1" dirty="0"/>
              <a:t>where the delta variant lives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Prevents you from spreading the virus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Even though you are vaccinated and</a:t>
            </a:r>
            <a:br>
              <a:rPr lang="en-US" sz="2400" b="1" dirty="0"/>
            </a:br>
            <a:r>
              <a:rPr lang="en-US" sz="2400" b="1" dirty="0"/>
              <a:t>have no disease or symptoms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 descr="A picture containing text, indoor, close, can&#10;&#10;Description automatically generated">
            <a:extLst>
              <a:ext uri="{FF2B5EF4-FFF2-40B4-BE49-F238E27FC236}">
                <a16:creationId xmlns:a16="http://schemas.microsoft.com/office/drawing/2014/main" id="{6990D2B6-91E3-C444-99D3-FD7B1996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26250" y="1563687"/>
            <a:ext cx="57404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304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9D2F944-3BAA-2B45-BBBE-02BE6147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58917"/>
            <a:ext cx="7620000" cy="56091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3048000" y="152400"/>
            <a:ext cx="64770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Lows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Gold </a:t>
            </a:r>
            <a:r>
              <a:rPr lang="en-US" sz="1800" dirty="0">
                <a:solidFill>
                  <a:schemeClr val="tx1"/>
                </a:solidFill>
              </a:rPr>
              <a:t>has Entered “BUY” Territory, after being beaten like a rented mule for four months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*Pick up some GDX LEAPS for maximum upside leverage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Long-term rising interest rates remain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threat to precious metals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Palantir Buys Gold Bars, to protect against “black swans,”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picking up $50.1 million of 100 oz bars this month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A7120-0566-4E42-975A-213841A50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714" y="3429000"/>
            <a:ext cx="311118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45064B-0730-E745-9B9B-AB697C928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1028700"/>
            <a:ext cx="7486650" cy="553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327A4E3-F0FC-C342-BAF4-FF14A4A2F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50" y="762000"/>
            <a:ext cx="7912100" cy="57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4209DDB-F54D-F849-A86D-C8A45FD3F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7327900" cy="534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623BC3F-EB67-E741-993C-10D888877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31520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5B4843-C2BE-E345-8570-788253531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1079938"/>
            <a:ext cx="7493000" cy="54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433D30-0980-094D-9EEB-573121CE0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350" y="838200"/>
            <a:ext cx="8045450" cy="578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9C3465B-721D-8C40-B184-74965C52C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1098331"/>
            <a:ext cx="7645400" cy="559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63EBF71-9488-B14C-B7B1-7CAD2156B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6470"/>
            <a:ext cx="7308850" cy="52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38231</TotalTime>
  <Words>4327</Words>
  <Application>Microsoft Macintosh PowerPoint</Application>
  <PresentationFormat>Widescreen</PresentationFormat>
  <Paragraphs>173</Paragraphs>
  <Slides>105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Arial</vt:lpstr>
      <vt:lpstr>Calibri</vt:lpstr>
      <vt:lpstr>Helvetica</vt:lpstr>
      <vt:lpstr>Helvetica Neue</vt:lpstr>
      <vt:lpstr>Times New Roman</vt:lpstr>
      <vt:lpstr>Office Theme</vt:lpstr>
      <vt:lpstr>   The Mad Hedge Fund Trader “Goodbye Delta”   </vt:lpstr>
      <vt:lpstr>The Cow Won</vt:lpstr>
      <vt:lpstr> Trade Alert Performance New All Time Highs! 32 consecutive profitable trade alerts- 93.5% success rate in 2021-ony 5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End of the Pandemic</vt:lpstr>
      <vt:lpstr>PowerPoint Presentation</vt:lpstr>
      <vt:lpstr>PowerPoint Presentation</vt:lpstr>
      <vt:lpstr>January 20 Infection Rate</vt:lpstr>
      <vt:lpstr>August 25 Infection Rate </vt:lpstr>
      <vt:lpstr>PowerPoint Presentation</vt:lpstr>
      <vt:lpstr>The Global Economy – Delta Blues</vt:lpstr>
      <vt:lpstr>The Mad Hedge Profit Predictor Market Timing Index – Waiting for a Selloff An artificial intelligence driven algorithm that analyzes 30 different economic, technical, and momentum driven indicators </vt:lpstr>
      <vt:lpstr> The Mad Hedge Profit Predictor Moving into a “BUY” Range </vt:lpstr>
      <vt:lpstr> Weekly Jobless Claims – New Lows  348,000 </vt:lpstr>
      <vt:lpstr>Stocks – Indecisive   </vt:lpstr>
      <vt:lpstr>      S&amp;P 500 – New Highs and No Pullback took profits on long 6/$375-$385 bull call spread took profits on long 6/$430-440 bear put spread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  Microsoft (MSFT)- Pentagon Cancels Microsoft Jedi Cloud Deal  took profits on long 12/$220-$230 call spread stop loss on long 12/$170-$180 call spread  took profits on long 12/$135-$138 call spread      </vt:lpstr>
      <vt:lpstr>   Facebook (FB)- Wins antitrust suit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Surge-earnings after close Apple car moving forward with KIA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New Highs took profits on long 9/$2,800-$2,900 bull call spread           </vt:lpstr>
      <vt:lpstr>        ProShares Ultra Technology (ROM) – New Highs        </vt:lpstr>
      <vt:lpstr>      PayPal (PYPL)-Fintech Rules-New Highs took profits on long 4/$90-$95 call spread      </vt:lpstr>
      <vt:lpstr>       Tesla (TSLA)- Feds Investigate Autopilot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New Highs on Great Earnings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– Headaches again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Covid 4th Wave Delta Drag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do Biotech</vt:lpstr>
      <vt:lpstr>Amgen (AMGN) took profits on long 11/$185-$200 bull call spread</vt:lpstr>
      <vt:lpstr>Regeneron (REGN) took profits on long 7/$570-$580 call spread </vt:lpstr>
      <vt:lpstr> CRISPR Therapeutics (CRSP)   </vt:lpstr>
      <vt:lpstr>Goldman Sachs (GS) –  took profits on long 8/$325-$335 call spread  took profits on long 6/$310-$320 call spread  took profits on long 5/$310-$320 call spread took profits on long 2/$240-$260 call spread</vt:lpstr>
      <vt:lpstr>Morgan Stanley (MS) – Doubled Dividend took profits on long 2/$55-$60 call spread</vt:lpstr>
      <vt:lpstr> JP Morgan Chase (JPM)-Back to Life took profits on long 8/$140-$145 call spread took profits on long 7/$140-$145 call spread took profits on long 5/$135-$140 call spread took profits on long 2/$135-$140 call spread took profits on long 2/$110-$115 call spread 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Berkshire Hathaway (BRKB)- Natural Barbell cut back buy backs at $6 billion a year, announced spectacular earnings took profits on long 3/$230-$240 call spread</vt:lpstr>
      <vt:lpstr>Europe Hedged Equity (HEDJ)- </vt:lpstr>
      <vt:lpstr>Japan (DXJ)- </vt:lpstr>
      <vt:lpstr> Emerging Markets (EEM) - Pro trade, Weak Dollar, Long Recovery Play</vt:lpstr>
      <vt:lpstr>Bonds –  Hanging on Jackson Hole</vt:lpstr>
      <vt:lpstr>           Treasury ETF (TLT) – The Top is In long 9/$155-$157 put spread  took profits on long 8/$157-$160 put spread, took profits on long 8/$156-$159 put spread,  took profits on long 7/$152-$155 put spread stopped out of long 5/$143-$146 put spread, took profits long 5/$143-$146 put spread              </vt:lpstr>
      <vt:lpstr> Ten Year Treasury Yield ($TNX) – 1.25%  </vt:lpstr>
      <vt:lpstr> Junk Bonds (HYG) 3.47%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Foreign Currencies – Bitcoin Surge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Bitcoin-Challenging $66,000 The Post Delta Rally Has Started-Up 50% in a month </vt:lpstr>
      <vt:lpstr>Energy –  Dead Cat Bounce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New Lows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Real Estate – Leveling Out</vt:lpstr>
      <vt:lpstr>S&amp;P Case Shiller Up 16.6% for May Phoenix (25.9%), San Diego (24.7%), and Seattle (23.4%) lead</vt:lpstr>
      <vt:lpstr>Crown Castle International (CCI) – 2.70%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September 8,  from Silicon Valley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7844</cp:revision>
  <cp:lastPrinted>2017-08-31T13:43:13Z</cp:lastPrinted>
  <dcterms:created xsi:type="dcterms:W3CDTF">2015-02-05T17:12:57Z</dcterms:created>
  <dcterms:modified xsi:type="dcterms:W3CDTF">2021-08-25T15:35:56Z</dcterms:modified>
</cp:coreProperties>
</file>