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128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41" r:id="rId13"/>
    <p:sldId id="1118" r:id="rId14"/>
    <p:sldId id="1076" r:id="rId15"/>
    <p:sldId id="695" r:id="rId16"/>
    <p:sldId id="898" r:id="rId17"/>
    <p:sldId id="1142" r:id="rId18"/>
    <p:sldId id="1143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070" r:id="rId41"/>
    <p:sldId id="840" r:id="rId42"/>
    <p:sldId id="1068" r:id="rId43"/>
    <p:sldId id="1069" r:id="rId44"/>
    <p:sldId id="893" r:id="rId45"/>
    <p:sldId id="289" r:id="rId46"/>
    <p:sldId id="730" r:id="rId47"/>
    <p:sldId id="1054" r:id="rId48"/>
    <p:sldId id="994" r:id="rId49"/>
    <p:sldId id="996" r:id="rId50"/>
    <p:sldId id="830" r:id="rId51"/>
    <p:sldId id="481" r:id="rId52"/>
    <p:sldId id="290" r:id="rId53"/>
    <p:sldId id="1008" r:id="rId54"/>
    <p:sldId id="1133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1144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1130" r:id="rId101"/>
    <p:sldId id="1132" r:id="rId102"/>
    <p:sldId id="1005" r:id="rId103"/>
    <p:sldId id="1006" r:id="rId104"/>
    <p:sldId id="492" r:id="rId105"/>
    <p:sldId id="335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92" autoAdjust="0"/>
    <p:restoredTop sz="96400"/>
  </p:normalViewPr>
  <p:slideViewPr>
    <p:cSldViewPr>
      <p:cViewPr varScale="1">
        <p:scale>
          <a:sx n="112" d="100"/>
          <a:sy n="112" d="100"/>
        </p:scale>
        <p:origin x="224" y="5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762002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“Wall of Money”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11,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9B597B-8D23-C248-88BA-B6722093A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676400"/>
            <a:ext cx="5314950" cy="32584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Topping 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Pending Home Sales Drop 1.9%</a:t>
            </a:r>
            <a:r>
              <a:rPr lang="en-US" sz="1800" dirty="0"/>
              <a:t> in June on a signed contract bases.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High prices </a:t>
            </a:r>
            <a:r>
              <a:rPr lang="en-US" sz="1800" dirty="0"/>
              <a:t>are curing high prices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south and west posted the </a:t>
            </a:r>
            <a:r>
              <a:rPr lang="en-US" sz="1800" b="1" dirty="0"/>
              <a:t>biggest declines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Single family homes </a:t>
            </a:r>
            <a:r>
              <a:rPr lang="en-US" sz="1800" dirty="0"/>
              <a:t>have dropped for three months in a row to a one year low</a:t>
            </a:r>
            <a:br>
              <a:rPr lang="en-US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New Homes Sales </a:t>
            </a:r>
            <a:r>
              <a:rPr lang="en-US" sz="1800" dirty="0"/>
              <a:t>Plunge to 676,000, down 6.6%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dirty="0"/>
              <a:t>*</a:t>
            </a:r>
            <a:r>
              <a:rPr lang="en-US" sz="1800" b="1" dirty="0"/>
              <a:t>Existing Home Sales </a:t>
            </a:r>
            <a:r>
              <a:rPr lang="en-US" sz="1800" dirty="0"/>
              <a:t>are up 1.4% in June, to 5.86 million units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are down 18.8% YOY to 1.25 million</a:t>
            </a:r>
            <a:br>
              <a:rPr lang="en-US" sz="1800" dirty="0"/>
            </a:br>
            <a:r>
              <a:rPr lang="en-US" sz="1800" dirty="0"/>
              <a:t> units to a 2.6-month supply.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S&amp;P </a:t>
            </a:r>
            <a:r>
              <a:rPr lang="en-US" sz="1800" b="1" dirty="0"/>
              <a:t>Case Shiller </a:t>
            </a:r>
            <a:r>
              <a:rPr lang="en-US" sz="1800" dirty="0"/>
              <a:t>Smashes all Records, up 17% YOY </a:t>
            </a:r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6C64B-7961-7C47-B9E0-E64958779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028" y="3962400"/>
            <a:ext cx="4746188" cy="26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16.6% for May</a:t>
            </a:r>
            <a:br>
              <a:rPr lang="en-US" sz="2000" dirty="0"/>
            </a:br>
            <a:r>
              <a:rPr lang="en-US" dirty="0"/>
              <a:t>Phoenix (25.9%), San Diego (24.7%), and Seattle (23.4%)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82DB97D-F456-3C48-9656-2A1BCDE1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191786"/>
            <a:ext cx="7277100" cy="539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904414-45D7-FE4A-B8FC-CDED3A02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25" y="1143000"/>
            <a:ext cx="7499350" cy="55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August 25,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8" name="Picture 7" descr="Men standing next to a plane&#10;&#10;Description automatically generated with low confidence">
            <a:extLst>
              <a:ext uri="{FF2B5EF4-FFF2-40B4-BE49-F238E27FC236}">
                <a16:creationId xmlns:a16="http://schemas.microsoft.com/office/drawing/2014/main" id="{61367742-E2B7-6C48-914F-E908ED2BD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219200"/>
            <a:ext cx="4521200" cy="38123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August 11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FB98D5E-EF75-5441-AE49-66E0B933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86986"/>
            <a:ext cx="9561046" cy="56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915EB-172F-1C45-9CC8-755E889FB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DC77915-4CB2-E24A-B70B-BA5CC90E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09600"/>
            <a:ext cx="10744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Delta Hit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527050" y="177355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527050" y="1528479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*July </a:t>
            </a:r>
            <a:r>
              <a:rPr lang="en-US" sz="1800" b="1" dirty="0"/>
              <a:t>Nonfarm Payroll Report </a:t>
            </a:r>
            <a:r>
              <a:rPr lang="en-US" sz="1800" dirty="0"/>
              <a:t>Explodes to 943,000, taking the Headline </a:t>
            </a:r>
            <a:r>
              <a:rPr lang="en-US" sz="1800" b="1" dirty="0"/>
              <a:t>Unemployment Rate </a:t>
            </a:r>
            <a:r>
              <a:rPr lang="en-US" sz="1800" dirty="0"/>
              <a:t>down an amazing half point to 5.4%. Leisure &amp; Hospitality was up a staggering 380,000 </a:t>
            </a:r>
            <a:br>
              <a:rPr lang="en-US" sz="2000" dirty="0"/>
            </a:br>
            <a:br>
              <a:rPr lang="en-US" sz="2000" dirty="0"/>
            </a:br>
            <a:r>
              <a:rPr lang="en-US" sz="1800" dirty="0"/>
              <a:t>*</a:t>
            </a:r>
            <a:r>
              <a:rPr lang="en-US" sz="1800" b="1" dirty="0"/>
              <a:t>Weekly Jobless Claims </a:t>
            </a:r>
            <a:r>
              <a:rPr lang="en-US" sz="1800" dirty="0"/>
              <a:t>Come in at 385,000, taking another run at post pandemic lows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Infrastructure </a:t>
            </a:r>
            <a:r>
              <a:rPr lang="en-US" sz="2000" dirty="0"/>
              <a:t>Deal to Be Signed, at $550 billion worth of road, bridge, water, and power projects </a:t>
            </a:r>
            <a:br>
              <a:rPr lang="en-US" sz="2000" dirty="0"/>
            </a:br>
            <a:br>
              <a:rPr lang="en-US" sz="2000" dirty="0"/>
            </a:br>
            <a:r>
              <a:rPr lang="en-US" sz="1800" dirty="0"/>
              <a:t>*July </a:t>
            </a:r>
            <a:r>
              <a:rPr lang="en-US" sz="1800" b="1" dirty="0"/>
              <a:t>inflation rate </a:t>
            </a:r>
            <a:r>
              <a:rPr lang="en-US" sz="1800" dirty="0"/>
              <a:t>still hot at 5.4%</a:t>
            </a:r>
            <a:br>
              <a:rPr lang="en-US" sz="2000" dirty="0"/>
            </a:br>
            <a:br>
              <a:rPr lang="en-US" sz="2000" dirty="0"/>
            </a:br>
            <a:r>
              <a:rPr lang="en-US" sz="1800" dirty="0"/>
              <a:t>*</a:t>
            </a:r>
            <a:r>
              <a:rPr lang="en-US" sz="1800" b="1" dirty="0"/>
              <a:t>US Q2 GDP </a:t>
            </a:r>
            <a:r>
              <a:rPr lang="en-US" sz="1800" dirty="0"/>
              <a:t>Comes in at 6.5%. Supply chain restraints were</a:t>
            </a:r>
            <a:br>
              <a:rPr lang="en-US" sz="1800" dirty="0"/>
            </a:br>
            <a:r>
              <a:rPr lang="en-US" sz="1800" dirty="0"/>
              <a:t> the main explanation for the shortfall.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*All aspects of the economy are showing sigs of </a:t>
            </a:r>
            <a:r>
              <a:rPr lang="en-US" sz="2000" b="1" dirty="0"/>
              <a:t>delta slowing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*Next to come: </a:t>
            </a:r>
            <a:r>
              <a:rPr lang="en-US" sz="2000" b="1" dirty="0">
                <a:solidFill>
                  <a:schemeClr val="tx1"/>
                </a:solidFill>
              </a:rPr>
              <a:t>Synchronized Global Recovery in 2022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another year of bull market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92480-E81B-0E41-A399-1916897ED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343400"/>
            <a:ext cx="3783397" cy="28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Stuck in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B5EE2BB9-BFFF-2C4D-8E68-F86EB0C6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044798"/>
            <a:ext cx="8153400" cy="43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In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52BA7EB-C2FB-664A-B20A-99969FC9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92426"/>
            <a:ext cx="7848600" cy="45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385,000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33AB401-C665-4D41-832E-FDEC49C0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2550"/>
            <a:ext cx="9753608" cy="48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Next to Come: The Delta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surge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have only days to run, and when it ends, all asset classes will surge with an “everything” rally. Bitcoin’s recent 50% rally is front running this move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*$17 trillion sitting in bank accounts and $4.5 trillion in money market funds waiting to go into equities and the </a:t>
            </a:r>
            <a:r>
              <a:rPr lang="en-US" sz="1800" b="1" dirty="0"/>
              <a:t>balances are increasing at a rapid rate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*(SPY) Multiples hit 28X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are like to get more expensive that cheaper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Share Buy Backs are Turbocharging this Market</a:t>
            </a:r>
            <a:r>
              <a:rPr lang="en-US" sz="1800" dirty="0"/>
              <a:t>, which could reach an eye-popping record $21 trillion in 2021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FANGS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now leading the market  and may continue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rest of the year, but may take a short term hit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month end earnings announcements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/>
              <a:t>Biden to Target 50% EV Sales by 2030</a:t>
            </a:r>
            <a:br>
              <a:rPr lang="en-US" sz="1800" b="1" i="1" dirty="0"/>
            </a:br>
            <a:r>
              <a:rPr lang="en-US" sz="1800" dirty="0"/>
              <a:t> in the US market, compared to 4% now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469E3-4D60-F04D-9AF4-79BF39AA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732459"/>
            <a:ext cx="3505200" cy="27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31AB-022C-A044-8BA6-DFBF720F7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290F-EE79-9F43-A4B5-D9FA0BB23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5494F3E-6FE4-8C41-8A03-49AA7F322D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94900"/>
            <a:ext cx="8763000" cy="58884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958E1A1F-7501-D242-A6D4-6BAC26F24D1C}"/>
              </a:ext>
            </a:extLst>
          </p:cNvPr>
          <p:cNvSpPr/>
          <p:nvPr/>
        </p:nvSpPr>
        <p:spPr>
          <a:xfrm>
            <a:off x="609600" y="3810000"/>
            <a:ext cx="1447800" cy="1295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813406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 and No Pullback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6/$430-440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90884" y="2721745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578582" y="2655418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C1F17F-E004-E84E-9246-B19E3249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83" y="1306239"/>
            <a:ext cx="6959600" cy="526941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825478" y="1715096"/>
            <a:ext cx="2775722" cy="94032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270102" y="3276600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sky, tree, sunset&#10;&#10;Description automatically generated">
            <a:extLst>
              <a:ext uri="{FF2B5EF4-FFF2-40B4-BE49-F238E27FC236}">
                <a16:creationId xmlns:a16="http://schemas.microsoft.com/office/drawing/2014/main" id="{B521310F-0AFD-5243-B896-FDA781F8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96" y="0"/>
            <a:ext cx="10890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0AF946-7DEA-D046-9237-225747E0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330" y="1295400"/>
            <a:ext cx="7041503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5C0C1A-5133-5247-8FE4-2658B6C5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513"/>
            <a:ext cx="7696200" cy="57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F1B3A-525C-AA45-9141-219EBF08E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75" y="1055437"/>
            <a:ext cx="7283450" cy="55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359009-5692-E549-A432-59A9BB9B3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75" y="1066800"/>
            <a:ext cx="7359650" cy="55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6D5E9B-1DBA-264B-ADC2-80B0CC95E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716251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1421B1F-EF3B-1F48-B9A7-3C8DEBDAD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689020"/>
            <a:ext cx="6477000" cy="48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/>
              <a:t>Pentagon Cancels Microsoft Jedi Cloud Deal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F94989-20BC-5640-AF2F-4D79F4F27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1622766"/>
            <a:ext cx="6838950" cy="50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E8732B-1C9D-464B-852A-9EEC889E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75" y="1905000"/>
            <a:ext cx="6292850" cy="47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31D883-D8D4-0441-9A70-B670106FA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1981200"/>
            <a:ext cx="6121400" cy="46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+4.03%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+73.24%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+14.90%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+495.79%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high`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43C48-A787-8D40-A8C9-E201688C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52600"/>
            <a:ext cx="6661150" cy="49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C922E6D-7B88-2E49-958D-CF8783EF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86933"/>
            <a:ext cx="7067550" cy="53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CB51F5-BB55-BA4D-A530-95BE25335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75" y="1295400"/>
            <a:ext cx="7004050" cy="51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D4201D-111B-3E4A-B8F6-262A0B12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45350" cy="533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E9CD0D1-0BB6-4340-B530-71035E94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2057400"/>
            <a:ext cx="6191250" cy="46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8F6175-1217-6440-B3DA-1D7A3552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0" y="1413933"/>
            <a:ext cx="7023100" cy="52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67D660-94F2-1E45-A396-84C9B46A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149027"/>
            <a:ext cx="7239000" cy="54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F265C4-73D5-2D40-B5D0-05689E07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42843"/>
            <a:ext cx="6705600" cy="50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50A86A-0FAA-784C-8170-58A63C47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1651000"/>
            <a:ext cx="6794500" cy="51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F0BB2-4818-3245-9F35-92D5174A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28750"/>
            <a:ext cx="660156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Cash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77.12%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B011A2-4900-4446-8237-46A57FB8F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622666"/>
              </p:ext>
            </p:extLst>
          </p:nvPr>
        </p:nvGraphicFramePr>
        <p:xfrm>
          <a:off x="685800" y="1524000"/>
          <a:ext cx="4588135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90974">
                  <a:extLst>
                    <a:ext uri="{9D8B030D-6E8A-4147-A177-3AD203B41FA5}">
                      <a16:colId xmlns:a16="http://schemas.microsoft.com/office/drawing/2014/main" val="722912765"/>
                    </a:ext>
                  </a:extLst>
                </a:gridCol>
                <a:gridCol w="1197161">
                  <a:extLst>
                    <a:ext uri="{9D8B030D-6E8A-4147-A177-3AD203B41FA5}">
                      <a16:colId xmlns:a16="http://schemas.microsoft.com/office/drawing/2014/main" val="1692869200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6098997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9379139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32349146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71960738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1493015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8/$157-$160 put psread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74168018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8/$156-$159 put psread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5688190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(JPM) 8/$300-$320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86259478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(V) 8/$220-$225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53485865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(GS) $355-$365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17393791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88205389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51052009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Worse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67726728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98646130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(SPY) 8/$445-$450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75349647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90208335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99666374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627543874"/>
                  </a:ext>
                </a:extLst>
              </a:tr>
            </a:tbl>
          </a:graphicData>
        </a:graphic>
      </p:graphicFrame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9F348FEA-581D-3445-9E01-096B910A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582" y="3333253"/>
            <a:ext cx="3122335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high-growth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C97B2C-6B31-564D-9708-E497EAE89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81200"/>
            <a:ext cx="6216650" cy="46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6D8F46-F677-0743-9220-D89A2A14E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600200"/>
            <a:ext cx="6781800" cy="5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EC6F74-B22E-E54D-8A75-0E8E46F5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25600"/>
            <a:ext cx="6769100" cy="50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5B2936-F961-CC4E-A187-AF42CC06A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524000"/>
            <a:ext cx="6737350" cy="51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2FCB21-CB4D-ED47-BDDE-E6A8CBC2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58900"/>
            <a:ext cx="6970982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4F5A9B-0ED5-2941-90CA-167A9C19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077763"/>
            <a:ext cx="7353300" cy="55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CF8E0E-8A08-8240-B7E9-9185ECC1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25" y="1632096"/>
            <a:ext cx="6559550" cy="49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2A8BF2-FD7B-A44C-9D5D-4FFBB8A9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520221"/>
            <a:ext cx="6972300" cy="51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E249A0-3F29-0944-B02F-05B836B5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295400"/>
            <a:ext cx="7181850" cy="53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0EC3036-43FC-9840-8375-24223649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72" y="0"/>
            <a:ext cx="9485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30147E-87E8-0047-B84D-7FA0B9CAA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0" y="990600"/>
            <a:ext cx="7378700" cy="54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DF9029-CD2C-B24B-9667-99E76E4C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75" y="1250852"/>
            <a:ext cx="7283450" cy="53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E4DFB80-F632-EC48-B407-1ECA534C5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04899"/>
            <a:ext cx="7162800" cy="53493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do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0D681A-448F-2942-B0E5-5529D78C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7054850" cy="5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0C98E4-B3FF-254A-9ED1-25CB3B06E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38118"/>
            <a:ext cx="7156450" cy="53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B6986F-E24D-024A-B077-4F2D5BD4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7588250" cy="54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 on Moderna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5BD858-D30F-C24C-B9F9-E12A65BB6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081118"/>
            <a:ext cx="7416800" cy="55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Melt Up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0B0CE5-E4EE-4340-8E49-CF8D8DB4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75" y="1828800"/>
            <a:ext cx="6470650" cy="4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5B8B2D-8959-0A4A-9B71-2233E5D9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1385793"/>
            <a:ext cx="6769100" cy="50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3BD306-76AF-914D-88B0-E36BA995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133600"/>
            <a:ext cx="6089650" cy="45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FB269A8-9935-F94C-9918-953E619FA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682" y="879127"/>
            <a:ext cx="8824054" cy="594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16EDBB-22EF-F046-9147-3E64B2415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97000"/>
            <a:ext cx="6858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A2E78C-9688-7345-94E8-7403C1B93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24000"/>
            <a:ext cx="6883400" cy="51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B52B6C-F7A3-AC4B-A451-9A5F9D0C6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24000"/>
            <a:ext cx="6808039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C44C6E-62A8-574C-B4AF-2775DE6C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524000"/>
            <a:ext cx="6915150" cy="50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DAFC79-2A25-3044-9FD7-640F8348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76400"/>
            <a:ext cx="6965950" cy="50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B22ED6-FF7F-7245-B1DC-D9F937A9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03867"/>
            <a:ext cx="6959600" cy="5269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share buy backs at $25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FEFBD1-76C4-0C4C-948F-DB93F489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472250"/>
            <a:ext cx="6680200" cy="50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9A6FAAC-4DBA-5B48-A46A-F2BA38E2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1066800"/>
            <a:ext cx="7073900" cy="5340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8DC682-8B2A-1544-898C-B398E83A5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25" y="1028075"/>
            <a:ext cx="7473950" cy="55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8527D5-0FCC-5842-874D-3CA223693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83733"/>
            <a:ext cx="7334250" cy="55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*The Delta recovery is imminent, could trigger the next bull market in everything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*Bond prices have peaked, and interest rates bottomed. Next to come is a multiyear bear market in bonds.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*Inflation plays are stalling, like banks, and commodities are recovering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*Keep your tech stocks, as outer year earnings are being wildly underestimated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economic recovery is now regional, with China first,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now the US, and Europe last, but goes global in 2020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wins the battle at $30,000, rockets 50%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still at $16, showing the summer market persists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*Ballistic July Nonfarm Payroll report brings forward tapper of $120 billion a month in Fed bond buying. One more hot month in August and they’ll do it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*Fed’s Rosengren says Fed stimulus not creating jobs, </a:t>
            </a: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just inflation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*Nobody is taking a 1.30% yield against a 5.4% inflation rate delivering a negative 4.1% real yield because they think it’s a great deal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*Add more downside LEAPS NOW, the January 2022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(TLT) $145-$150 vertical bear put spread delivers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75% profit in six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*Only non-economic buyers in the market, like central banks,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banks, foreign investors, and life insurance companies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Tapper Talk is Back!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6FB85-907C-444A-9D29-014EEC78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374427"/>
            <a:ext cx="3356887" cy="33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16764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The Top is In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8/$157-$160 put spread,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7/$152-$155 put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5/$143-$146 put spread, </a:t>
            </a:r>
            <a:r>
              <a:rPr lang="en-US" sz="1800" dirty="0">
                <a:solidFill>
                  <a:srgbClr val="00A64B"/>
                </a:solidFill>
              </a:rPr>
              <a:t>took profits long 5/$143-$146 put spread,</a:t>
            </a: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F16854D-09EE-D348-88D9-F63F5E66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0"/>
            <a:ext cx="6880853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1.35%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1B7E318-E1B1-8C49-BF9C-F60DAF02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066800"/>
            <a:ext cx="7048500" cy="53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11B577-564B-1A47-B5AB-D4EE1412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75" y="1092854"/>
            <a:ext cx="7512050" cy="55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3CEFE8-37FD-2B47-BDAD-EF7F891D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1116444"/>
            <a:ext cx="7429500" cy="55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A8D199-EC20-0E42-9237-A65858DB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1219200"/>
            <a:ext cx="7016750" cy="532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48B074-BC35-5F43-A94B-655E0765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371600"/>
            <a:ext cx="6991350" cy="53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Pop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*Hot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July Nonfarm Payroll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report sends dollar soaring, is responding favorably to a stronger economy and higher interest rates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continue to worsen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 new ten-year trade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 in addition to a n exploding trade deficit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 and yen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to new 2021 lows, British pound and Australian dollar lose steam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for now, then buy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i="1" dirty="0">
                <a:solidFill>
                  <a:schemeClr val="tx1"/>
                </a:solidFill>
              </a:rPr>
              <a:t>Ready for Your</a:t>
            </a:r>
            <a:r>
              <a:rPr lang="en-US" sz="1800" b="1" i="1" dirty="0">
                <a:solidFill>
                  <a:schemeClr val="tx1"/>
                </a:solidFill>
              </a:rPr>
              <a:t> Bitcoin </a:t>
            </a:r>
            <a:r>
              <a:rPr lang="en-US" sz="1800" i="1" dirty="0">
                <a:solidFill>
                  <a:schemeClr val="tx1"/>
                </a:solidFill>
              </a:rPr>
              <a:t>Form 1099?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62D4C-8287-D04D-82E6-906DFBDFD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394200"/>
            <a:ext cx="51816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1C3BB8-B8B7-B94C-8E28-AD0914E0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2999"/>
            <a:ext cx="7162800" cy="5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EC78909-3553-CF4E-95BA-027543D1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70000"/>
            <a:ext cx="9182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7354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*60% of the US population is vaccinated and 10% have had the disease, bringing immunity up to 70%. Biden mandates military vaccinations, bring in another $5 million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are up 7X, from 15,000 a day to 120,000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with one third in Florida and Texas where mask mandates are banned, and Louisiana which is the most infected place in the world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appears that vaccinated people can spread the disease, even though they don’t get it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booster shots are out in September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*Pfizer vaccine will be available for 5-11 years olds in September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36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618,000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2,000 a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*Florida surge is 40 days old, UK surge lasted 45 days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0BDEDFD-4AC3-BD46-A22A-280402739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59054"/>
            <a:ext cx="6762750" cy="5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52A599-E2FB-5B45-8685-B0354D0B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17600"/>
            <a:ext cx="728493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44D72E-B59A-0C47-89B5-1A7B816B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7366000" cy="55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CCC7E5C-0F0B-CB49-A360-AFF7E0BA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092950" cy="53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Head and Shoulders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Post Delta Rally Has Started-Up 50% in a month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0C1064C-6E75-2645-A64C-D4A8600F5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20214"/>
            <a:ext cx="9906000" cy="53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The Delta Dive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latin typeface="+mj-lt"/>
              </a:rPr>
              <a:t>Oil Dives on Delta Surge</a:t>
            </a:r>
            <a:r>
              <a:rPr lang="en-US" sz="1800" dirty="0">
                <a:latin typeface="+mj-lt"/>
              </a:rPr>
              <a:t>, off $9, or 12% in a week, the lowest in three weeks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*Delta is now rampaging throughout China, the world’s largest consumer of Texas tea, putting $63 in play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*All US car production will be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electric by 2035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wiping out half of all US oil consumption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4BD64-3DEE-DB4E-8677-4C1630725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012" y="3429001"/>
            <a:ext cx="5682945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19281E-8729-8F4D-81CE-F0A90DDDE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327900" cy="55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40ABCC-5123-904B-ACA0-578E9374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0"/>
            <a:ext cx="7645400" cy="57233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9B14C4-6DDC-E14F-BA93-110C4C770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90314"/>
            <a:ext cx="7277100" cy="54221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661A63-93EF-4C4E-BEDF-87D790501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32933"/>
            <a:ext cx="7105650" cy="53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553548" y="4343400"/>
            <a:ext cx="995396" cy="18197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1C247CD-7DF7-3847-8C2A-B55C5935DE1F}"/>
              </a:ext>
            </a:extLst>
          </p:cNvPr>
          <p:cNvSpPr txBox="1"/>
          <p:nvPr/>
        </p:nvSpPr>
        <p:spPr>
          <a:xfrm>
            <a:off x="9751580" y="3581400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Next Peak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4E2FAD2A-1794-C142-964B-EF91D82E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0" y="1349430"/>
            <a:ext cx="9264650" cy="523393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 flipV="1">
            <a:off x="9818493" y="4262428"/>
            <a:ext cx="735055" cy="3776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B123D1-BEA9-234B-905B-32281F68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7315200" cy="56125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Lows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Gold Hits Four Month Low</a:t>
            </a:r>
            <a:r>
              <a:rPr lang="en-US" sz="1800" dirty="0">
                <a:solidFill>
                  <a:schemeClr val="tx1"/>
                </a:solidFill>
              </a:rPr>
              <a:t>, breaking key support. Bitcoin is clearly stealing its thunder, which as risen by 50% in two weeks.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*Every EV needs 2 ounces of silver, and production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will soar from 700,000 units in 2020 to 25 million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2030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4FA11-D42A-DB49-B774-3F13A21B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581400"/>
            <a:ext cx="5334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62DE4C6-E5ED-D346-AC69-032333594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1073947"/>
            <a:ext cx="7397750" cy="55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B87789-0449-1141-ABB9-7C5D72170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0"/>
            <a:ext cx="7416800" cy="55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70E679-E8A0-F245-8A42-8DDE0E39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6946900" cy="52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F6AC6E-B6C6-2240-B8E0-0500DB47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6464300" cy="48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453E926-6B5D-C843-9BC1-1A8FF6F7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219200"/>
            <a:ext cx="7080250" cy="53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5F5C71-6DD9-D643-85A8-1BAA1CF1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30" y="1066800"/>
            <a:ext cx="7469939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6A48CE-9C1F-484A-8729-F7312BA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385050" cy="55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B35FE7-D257-3F47-A59E-95B0B06A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040" y="1494366"/>
            <a:ext cx="692392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38134</TotalTime>
  <Words>4282</Words>
  <Application>Microsoft Macintosh PowerPoint</Application>
  <PresentationFormat>Widescreen</PresentationFormat>
  <Paragraphs>167</Paragraphs>
  <Slides>105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“Wall of Money”   </vt:lpstr>
      <vt:lpstr>PowerPoint Presentation</vt:lpstr>
      <vt:lpstr> Trade Alert Performance New All Time Highs! 32 consecutive profitable trade alerts- 93.5%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August 11 Infection Rate </vt:lpstr>
      <vt:lpstr>PowerPoint Presentation</vt:lpstr>
      <vt:lpstr>The Global Economy – Delta Hit</vt:lpstr>
      <vt:lpstr>The Mad Hedge Profit Predictor Market Timing Index – Stuck in Neutral An artificial intelligence driven algorithm that analyzes 30 different economic, technical, and momentum driven indicators </vt:lpstr>
      <vt:lpstr> The Mad Hedge Profit Predictor In a “BUY” Range </vt:lpstr>
      <vt:lpstr> Weekly Jobless Claims – New Lows  385,000 </vt:lpstr>
      <vt:lpstr>Stocks –   Next to Come: The Delta Rally </vt:lpstr>
      <vt:lpstr>PowerPoint Presentation</vt:lpstr>
      <vt:lpstr>      S&amp;P 500 – New Highs and No Pullback took profits on long 6/$375-$385 bull call spread took profits on long 6/$430-440 bear put spread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Microsoft (MSFT)- Pentagon Cancels Microsoft Jedi Cloud Deal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New Highs took profits on long 9/$2,800-$2,900 bull call spread           </vt:lpstr>
      <vt:lpstr>        ProShares Ultra Technology (ROM) – New Highs        </vt:lpstr>
      <vt:lpstr>      PayPal (PYPL)-Fintech Rules-New Highs took profits on long 4/$90-$95 call spread      </vt:lpstr>
      <vt:lpstr>       Tesla (TSLA)- 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New Highs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 (JNJ), (PFE), (MRK), (GILD), (ACT), (AMGN)  </vt:lpstr>
      <vt:lpstr>Biogen (BIIB) Why you do Biotech</vt:lpstr>
      <vt:lpstr>Amgen (AMGN) took profits on long 11/$185-$200 bull call spread</vt:lpstr>
      <vt:lpstr>Regeneron (REGN) took profits on long 7/$570-$580 call spread </vt:lpstr>
      <vt:lpstr> CRISPR Therapeutics (CRSP) Off to the Races on Moderna Move  </vt:lpstr>
      <vt:lpstr>Goldman Sachs (GS) – Melt Up took profits on long 6/$310-$320 call spread  took profits on long 5/$310-$320 call spread took profits on long 2/$240-$260 call spread</vt:lpstr>
      <vt:lpstr>Morgan Stanley (MS) – Doubled Dividend took profits on long 2/$55-$60 call spread</vt:lpstr>
      <vt:lpstr> JP Morgan Chase (JPM)-Back to Life long 8/$140-$145 call spread took profits on long 7/$140-$145 call spread took profits on long 5/$135-$140 call spread took profits on long 2/$135-$140 call spread took profits on long 2/$110-$115 call spread 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maintaining share buy backs at $25 billion a year, announced spectacular earnings took profits on long 3/$230-$240 call spread</vt:lpstr>
      <vt:lpstr>Europe Hedged Equity (HEDJ)- </vt:lpstr>
      <vt:lpstr>Japan (DXJ)- </vt:lpstr>
      <vt:lpstr> Emerging Markets (EEM) - Pro trade, Weak Dollar, Long Recovery Play</vt:lpstr>
      <vt:lpstr>Bonds –  Tapper Talk is Back!</vt:lpstr>
      <vt:lpstr>           Treasury ETF (TLT) – The Top is In long 8/$157-$160 put spread, long 8/$156-$159 put spread,  took profits on long 7/$152-$155 put spread stopped out of long 5/$143-$146 put spread, took profits long 5/$143-$146 put spread,                 </vt:lpstr>
      <vt:lpstr> Ten Year Treasury Yield ($TNX) – 1.35%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Dollar Pop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Head and Shoulders Top The Post Delta Rally Has Started-Up 50% in a month </vt:lpstr>
      <vt:lpstr>Energy – The Delta Dive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New Lows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Topping Out?</vt:lpstr>
      <vt:lpstr>S&amp;P Case Shiller Up 16.6% for May Phoenix (25.9%), San Diego (24.7%), and Seattle (23.4%) lead</vt:lpstr>
      <vt:lpstr>Crown Castle International (CCI) – 2.70%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August 25,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7832</cp:revision>
  <cp:lastPrinted>2017-08-31T13:43:13Z</cp:lastPrinted>
  <dcterms:created xsi:type="dcterms:W3CDTF">2015-02-05T17:12:57Z</dcterms:created>
  <dcterms:modified xsi:type="dcterms:W3CDTF">2021-08-11T15:34:37Z</dcterms:modified>
</cp:coreProperties>
</file>