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075" r:id="rId3"/>
    <p:sldId id="1146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43" r:id="rId14"/>
    <p:sldId id="1118" r:id="rId15"/>
    <p:sldId id="1076" r:id="rId16"/>
    <p:sldId id="695" r:id="rId17"/>
    <p:sldId id="898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147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814" r:id="rId37"/>
    <p:sldId id="1072" r:id="rId38"/>
    <p:sldId id="764" r:id="rId39"/>
    <p:sldId id="765" r:id="rId40"/>
    <p:sldId id="1071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133" r:id="rId56"/>
    <p:sldId id="1038" r:id="rId57"/>
    <p:sldId id="1009" r:id="rId58"/>
    <p:sldId id="669" r:id="rId59"/>
    <p:sldId id="1079" r:id="rId60"/>
    <p:sldId id="1043" r:id="rId61"/>
    <p:sldId id="1081" r:id="rId62"/>
    <p:sldId id="1083" r:id="rId63"/>
    <p:sldId id="1086" r:id="rId64"/>
    <p:sldId id="1080" r:id="rId65"/>
    <p:sldId id="1049" r:id="rId66"/>
    <p:sldId id="336" r:id="rId67"/>
    <p:sldId id="1084" r:id="rId68"/>
    <p:sldId id="295" r:id="rId69"/>
    <p:sldId id="501" r:id="rId70"/>
    <p:sldId id="539" r:id="rId71"/>
    <p:sldId id="1148" r:id="rId72"/>
    <p:sldId id="1114" r:id="rId73"/>
    <p:sldId id="654" r:id="rId74"/>
    <p:sldId id="659" r:id="rId75"/>
    <p:sldId id="655" r:id="rId76"/>
    <p:sldId id="656" r:id="rId77"/>
    <p:sldId id="657" r:id="rId78"/>
    <p:sldId id="658" r:id="rId79"/>
    <p:sldId id="1115" r:id="rId80"/>
    <p:sldId id="1153" r:id="rId81"/>
    <p:sldId id="1154" r:id="rId82"/>
    <p:sldId id="1151" r:id="rId83"/>
    <p:sldId id="533" r:id="rId84"/>
    <p:sldId id="756" r:id="rId85"/>
    <p:sldId id="1001" r:id="rId86"/>
    <p:sldId id="786" r:id="rId87"/>
    <p:sldId id="546" r:id="rId88"/>
    <p:sldId id="536" r:id="rId89"/>
    <p:sldId id="777" r:id="rId90"/>
    <p:sldId id="1116" r:id="rId91"/>
    <p:sldId id="388" r:id="rId92"/>
    <p:sldId id="312" r:id="rId93"/>
    <p:sldId id="380" r:id="rId94"/>
    <p:sldId id="747" r:id="rId95"/>
    <p:sldId id="313" r:id="rId96"/>
    <p:sldId id="972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904" r:id="rId105"/>
    <p:sldId id="1130" r:id="rId106"/>
    <p:sldId id="1150" r:id="rId107"/>
    <p:sldId id="1149" r:id="rId108"/>
    <p:sldId id="1132" r:id="rId109"/>
    <p:sldId id="1005" r:id="rId110"/>
    <p:sldId id="1006" r:id="rId111"/>
    <p:sldId id="492" r:id="rId112"/>
    <p:sldId id="335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43" autoAdjust="0"/>
    <p:restoredTop sz="96400"/>
  </p:normalViewPr>
  <p:slideViewPr>
    <p:cSldViewPr>
      <p:cViewPr varScale="1">
        <p:scale>
          <a:sx n="134" d="100"/>
          <a:sy n="134" d="100"/>
        </p:scale>
        <p:origin x="216" y="12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584716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madhedge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Endless Bid”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9,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834DC-D90D-E74F-9CA6-C94ADBDE4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524000"/>
            <a:ext cx="2286000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 flipV="1">
            <a:off x="9818493" y="4262428"/>
            <a:ext cx="735055" cy="3776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1C247CD-7DF7-3847-8C2A-B55C5935DE1F}"/>
              </a:ext>
            </a:extLst>
          </p:cNvPr>
          <p:cNvSpPr txBox="1"/>
          <p:nvPr/>
        </p:nvSpPr>
        <p:spPr>
          <a:xfrm>
            <a:off x="9751580" y="3581400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Next Peak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2D012AE-7CB4-124B-A4C5-94A5D931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24916"/>
            <a:ext cx="10114006" cy="515844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1171199" y="4493567"/>
            <a:ext cx="563601" cy="149389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40A17E-3A15-D045-B2B7-319EFC89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0" y="1295400"/>
            <a:ext cx="7404100" cy="53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9DB61-2A22-9A44-B2B3-DBA6970CD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81391"/>
            <a:ext cx="7359650" cy="54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2994E4-3A90-D842-AA4C-D260A3E3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066800"/>
            <a:ext cx="7448550" cy="54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25350D-CFB3-0F48-A5DB-36D71E272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962" y="1086255"/>
            <a:ext cx="7429500" cy="55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6D3DC2-EDB5-1646-AF67-A9A89D03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338487"/>
            <a:ext cx="7086600" cy="5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On Fire….Literally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99060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i="1" dirty="0"/>
              <a:t>Existing Home Sales Rise 2%</a:t>
            </a:r>
            <a:r>
              <a:rPr lang="en-US" sz="1800" dirty="0"/>
              <a:t> in July for the second month in a row and 1.5% YOY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New Home Sales are Up 708,000</a:t>
            </a:r>
            <a:r>
              <a:rPr lang="en-US" sz="1800" dirty="0"/>
              <a:t>, or up 1.5%, just under pre-covid levels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are down 12%.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Prices</a:t>
            </a:r>
            <a:r>
              <a:rPr lang="en-US" sz="1800" dirty="0"/>
              <a:t> are up 18% YOY with the bulk of the gains happening at the top end of the market.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Pending Home Sales Drop</a:t>
            </a:r>
            <a:r>
              <a:rPr lang="en-US" sz="1800" dirty="0"/>
              <a:t>, for the second straight month on a signed contract basis, down 1.8% in July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*</a:t>
            </a:r>
            <a:r>
              <a:rPr lang="en-US" sz="1800" b="1" i="1" dirty="0"/>
              <a:t>The Lumber Crash is Saving $40,000 per Home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says Toll Brothers (TOL) 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*</a:t>
            </a:r>
            <a:r>
              <a:rPr lang="en-US" sz="1800" b="1" i="1" dirty="0"/>
              <a:t>Airbnb to House 20,000 Afghan Refugees</a:t>
            </a:r>
            <a:r>
              <a:rPr lang="en-US" sz="1800" dirty="0"/>
              <a:t>. </a:t>
            </a:r>
            <a:br>
              <a:rPr lang="en-US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S&amp;P </a:t>
            </a:r>
            <a:r>
              <a:rPr lang="en-US" sz="1800" b="1" dirty="0"/>
              <a:t>Case Shiller </a:t>
            </a:r>
            <a:r>
              <a:rPr lang="en-US" sz="1800" dirty="0"/>
              <a:t>Smashes all Records, up 17% YOY </a:t>
            </a:r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22C41-3963-CA44-A993-484DF1665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300" y="4114800"/>
            <a:ext cx="36435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175E-F957-0B44-80CC-F8AB9C6D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59919-4AEC-9D4C-95EC-13F5F348E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11BF09E-0A2A-4B49-BB3C-E5181F651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52" y="76200"/>
            <a:ext cx="1093809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92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66850-80BC-474C-8695-90A5A99D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Sold For $685,000, $35,000 over asking, WHILE ON FIRE!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ABA73-A6ED-8D4C-9E90-2C8710766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ree, outdoor, grass, forest&#10;&#10;Description automatically generated">
            <a:extLst>
              <a:ext uri="{FF2B5EF4-FFF2-40B4-BE49-F238E27FC236}">
                <a16:creationId xmlns:a16="http://schemas.microsoft.com/office/drawing/2014/main" id="{8A8D6973-70A7-0743-914F-1CD5EE05E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122363"/>
            <a:ext cx="81915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84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16.6% for May</a:t>
            </a:r>
            <a:br>
              <a:rPr lang="en-US" sz="2000" dirty="0"/>
            </a:br>
            <a:r>
              <a:rPr lang="en-US" dirty="0"/>
              <a:t>Phoenix (25.9%), San Diego (24.7%), and Seattle (23.4%)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D63A42E-994B-9247-828A-B62EFB6C9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99803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D1EEBA9-1069-4E42-B60E-65148FA5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23809"/>
            <a:ext cx="7423150" cy="55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23,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D1DAA71-AA41-084D-A01F-8812593A5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990600"/>
            <a:ext cx="4409197" cy="4038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September 9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E0FCB4F-7104-0A41-A825-858862E0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22" y="1066800"/>
            <a:ext cx="8558755" cy="56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AE12-4046-144C-A01E-6D5D3D2D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DE4F-23DF-084A-B5C0-F6605BDC9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3DA20F6-F578-4B4B-9C76-3E54379E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6139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1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Jackson Hole Was a Nothing Burger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a typeface="Times New Roman" panose="02020603050405020304" pitchFamily="18" charset="0"/>
              </a:rPr>
              <a:t>August Nonfarm Payroll Report bombs, delivering only 220,000 jobs, off by a half million</a:t>
            </a:r>
            <a:endParaRPr lang="en-US" sz="1800" dirty="0"/>
          </a:p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ADP Comes in Weak</a:t>
            </a:r>
            <a:r>
              <a:rPr lang="en-US" sz="1800" dirty="0"/>
              <a:t>, presaging lower interest rates. Private Employment came in at only 374,000, about half of what was expected.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headline </a:t>
            </a:r>
            <a:r>
              <a:rPr lang="en-US" sz="1800" b="1" dirty="0"/>
              <a:t>Unemployment Rate</a:t>
            </a:r>
            <a:r>
              <a:rPr lang="en-US" sz="1800" dirty="0"/>
              <a:t> fell 0.2% to 5.2% a new post pandemic low.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</a:t>
            </a:r>
            <a:r>
              <a:rPr lang="en-US" sz="1800" b="1" i="1" dirty="0"/>
              <a:t>Jackson Hole Meeting Stated Today</a:t>
            </a:r>
            <a:r>
              <a:rPr lang="en-US" sz="1800" dirty="0"/>
              <a:t>, the annual confab of central bank governors, investment bankers, and hangers on, is a big nothing burger, but the taper is coming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Chicago PMI has a Big Miss</a:t>
            </a:r>
            <a:r>
              <a:rPr lang="en-US" sz="1800" dirty="0"/>
              <a:t>, coming in at 66.8 versus an expected 69.4.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Air Travel is Falling Off</a:t>
            </a:r>
            <a:r>
              <a:rPr lang="en-US" sz="1800" dirty="0"/>
              <a:t>, with airport security screening dropping</a:t>
            </a:r>
            <a:br>
              <a:rPr lang="en-US" sz="1800" dirty="0"/>
            </a:br>
            <a:r>
              <a:rPr lang="en-US" sz="1800" dirty="0"/>
              <a:t> to only 1.35 million, the lowest since May 11.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Supreme Court Says Evictions are On</a:t>
            </a:r>
            <a:r>
              <a:rPr lang="en-US" sz="1800" dirty="0"/>
              <a:t>, in a landmark</a:t>
            </a:r>
            <a:br>
              <a:rPr lang="en-US" sz="1800" dirty="0"/>
            </a:br>
            <a:r>
              <a:rPr lang="en-US" sz="1800" dirty="0"/>
              <a:t> ruling last week. Some 2 million tenants owe $15 billion in back rent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A00D4-4760-7947-B811-2082DA5A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090" y="4486870"/>
            <a:ext cx="3648109" cy="21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Waiting for a Selloff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83405D41-66F8-544B-8A1D-4E5CE496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50638"/>
            <a:ext cx="8077200" cy="4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062545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FAA645A9-EE77-B64F-AAE9-F69E1238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8432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348,000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33AB401-C665-4D41-832E-FDEC49C0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2550"/>
            <a:ext cx="9753608" cy="4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Endless Bid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/>
              <a:t>*</a:t>
            </a:r>
            <a:r>
              <a:rPr lang="en-US" sz="1800" b="1" dirty="0"/>
              <a:t>US corporate profits </a:t>
            </a:r>
            <a:r>
              <a:rPr lang="en-US" sz="1800" dirty="0"/>
              <a:t>to soar from $1.9 trillion in 2020 to $10 trillion in 2021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Stocks Hit New August Highs the Most in History</a:t>
            </a:r>
            <a:r>
              <a:rPr lang="en-US" sz="1800" dirty="0"/>
              <a:t>, surpassing the 1929 record at 12 times. The only negative three-month period seen since 1929 are August, September, and October.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dirty="0"/>
              <a:t> </a:t>
            </a:r>
            <a:r>
              <a:rPr lang="en-US" sz="1800" b="1" i="1" dirty="0"/>
              <a:t>SEC Scrutinizes ESG</a:t>
            </a:r>
            <a:r>
              <a:rPr lang="en-US" sz="1800" dirty="0"/>
              <a:t>, indicating that some of these green funds are not so green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</a:t>
            </a:r>
            <a:r>
              <a:rPr lang="en-US" sz="1800" b="1" i="1" dirty="0"/>
              <a:t>PayPal to Enter Stock Trading</a:t>
            </a:r>
            <a:r>
              <a:rPr lang="en-US" sz="1800" dirty="0"/>
              <a:t>, sending the stock up a ballistic $15 in two days.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surge has peaked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all asset classes will surge with an “everything” rally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SEC is Cracking Down on Market Gaming</a:t>
            </a:r>
            <a:r>
              <a:rPr lang="en-US" sz="1800" dirty="0">
                <a:solidFill>
                  <a:schemeClr val="tx1"/>
                </a:solidFill>
              </a:rPr>
              <a:t> by multiple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apps aimed at Millennials.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FANGS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now leading the market  and may continue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rest of the year, but may take a short term hit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month end earnings announcements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E794F-1667-574E-9E4E-8583D85A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834493"/>
            <a:ext cx="4019550" cy="28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 and No Pullback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58300" y="2756744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435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136295" y="1710938"/>
            <a:ext cx="2769705" cy="137149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8F1D57-C4E1-024E-B32E-0B276A02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1" y="1441251"/>
            <a:ext cx="6695414" cy="506938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586221" y="3352952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473794" y="2711948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September 14-16 – Register at </a:t>
            </a:r>
            <a:r>
              <a:rPr lang="en-US" sz="2800" b="1" dirty="0">
                <a:hlinkClick r:id="rId2"/>
              </a:rPr>
              <a:t>https://www.madhedge.com</a:t>
            </a:r>
            <a:r>
              <a:rPr lang="en-US" sz="2800" b="1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02" y="15240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27 best traders and managers in the world, or 8 a day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of 2021’s money making </a:t>
            </a:r>
            <a:br>
              <a:rPr lang="en-US" sz="2000" b="1" dirty="0"/>
            </a:br>
            <a:r>
              <a:rPr lang="en-US" sz="2000" b="1" dirty="0"/>
              <a:t>opportunities you can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417A47-098D-C348-B4A6-D9C6018B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524000"/>
            <a:ext cx="6838950" cy="51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74F4E87-94C5-6741-B055-E71E75B33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947976"/>
            <a:ext cx="7677150" cy="57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EEA91C-1CFB-E244-B639-9548F0C6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21377"/>
            <a:ext cx="7315200" cy="54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4A13F7-5D69-5047-89F5-4019A9ED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066800"/>
            <a:ext cx="7600950" cy="55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766830-C260-124A-999C-B8C72B11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6858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1EB0A0A-1AAE-1A46-A27A-DCEF5D10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75" y="1504251"/>
            <a:ext cx="6826250" cy="507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statue&#10;&#10;Description automatically generated with medium confidence">
            <a:extLst>
              <a:ext uri="{FF2B5EF4-FFF2-40B4-BE49-F238E27FC236}">
                <a16:creationId xmlns:a16="http://schemas.microsoft.com/office/drawing/2014/main" id="{EF0B3A78-9C9C-494B-8EC2-F56A3A5F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35" y="0"/>
            <a:ext cx="630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/>
              <a:t>Pentagon Cancels Microsoft Jedi Cloud Deal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FF7C71-77A0-324D-8E7A-69ADC175B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76400"/>
            <a:ext cx="6451600" cy="47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90814F-AAB1-F941-B603-1B7B396F8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75" y="1905000"/>
            <a:ext cx="6242050" cy="47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C0AB5430-7188-A841-926A-F6941348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04" y="0"/>
            <a:ext cx="838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FB978F-1E28-D646-ACA4-27924DB4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25" y="1905000"/>
            <a:ext cx="6407150" cy="47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A6C7B53-6AD5-3749-BBCE-6ACD519B6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1636556"/>
            <a:ext cx="7016750" cy="51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9701EB-81F1-FB46-BB24-531D1FC9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44965"/>
            <a:ext cx="7245350" cy="54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08D964-676D-C244-96AC-74008A2B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1295400"/>
            <a:ext cx="7105650" cy="52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BDFC3D-C5BB-9641-B4CA-BBC878E6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946900" cy="52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Feds Investigate Autopilot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73EC178-634B-4E47-8B97-A6D43085C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057400"/>
            <a:ext cx="6210300" cy="45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Great Earnings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D82936-8576-1D4E-98A1-F766219B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447800"/>
            <a:ext cx="7099300" cy="53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22FBB1-590A-3446-BBD1-BD461183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371600"/>
            <a:ext cx="7067550" cy="52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4FFF22-5A21-834A-9B98-0A55AAFA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35992"/>
            <a:ext cx="6775450" cy="50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A73FD9-8D3E-F247-A0D9-BBFD5DC8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524000"/>
            <a:ext cx="7124700" cy="51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*September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.01%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+77.32%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+12.50%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+499.87%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52F815-049D-ED42-9579-8D16EBB7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524000"/>
            <a:ext cx="6819900" cy="50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high-growth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9D7BE0-AFA2-644B-A1D0-6F1356CE1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115510"/>
            <a:ext cx="6388100" cy="47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601770-06A6-5841-AA1F-91352295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25" y="1661886"/>
            <a:ext cx="69505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4646BB-5053-5046-83BB-ADEA557F3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18343"/>
            <a:ext cx="6781800" cy="51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B355B4-3B9A-8D46-BB2A-07D76859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776" y="1600200"/>
            <a:ext cx="6803648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F52DF2-7C80-B640-A8C6-6FD12FFD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525" y="1295400"/>
            <a:ext cx="7092950" cy="54240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7C9FAE9-1411-AF46-9F76-D0A17C01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219200"/>
            <a:ext cx="6946900" cy="52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67AD43-8E69-5442-944A-3831CEEA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45" y="1479550"/>
            <a:ext cx="688251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6C805-A493-B042-ABF4-45271A62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77521"/>
            <a:ext cx="6731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80%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77.44%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8D1BEE-9DF4-9644-AEF0-D869FE967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36681"/>
              </p:ext>
            </p:extLst>
          </p:nvPr>
        </p:nvGraphicFramePr>
        <p:xfrm>
          <a:off x="914400" y="1447800"/>
          <a:ext cx="4129321" cy="467824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51876">
                  <a:extLst>
                    <a:ext uri="{9D8B030D-6E8A-4147-A177-3AD203B41FA5}">
                      <a16:colId xmlns:a16="http://schemas.microsoft.com/office/drawing/2014/main" val="922857710"/>
                    </a:ext>
                  </a:extLst>
                </a:gridCol>
                <a:gridCol w="1077445">
                  <a:extLst>
                    <a:ext uri="{9D8B030D-6E8A-4147-A177-3AD203B41FA5}">
                      <a16:colId xmlns:a16="http://schemas.microsoft.com/office/drawing/2014/main" val="1894019722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94158684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11938819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62671504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9924749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48615633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9/$155-$158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26227585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9/$410-$420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8080040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654908108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156076756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6786661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2368633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42624704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No positions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30107749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0382725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89954698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14953297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21570439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51242328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256258898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2" marR="5312" marT="5312" marB="0" anchor="b"/>
                </a:tc>
                <a:extLst>
                  <a:ext uri="{0D108BD9-81ED-4DB2-BD59-A6C34878D82A}">
                    <a16:rowId xmlns:a16="http://schemas.microsoft.com/office/drawing/2014/main" val="3981465606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F0F2F390-F277-4945-B5F2-7E8DA60C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429000"/>
            <a:ext cx="33147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E3162E-3DE9-CC45-8256-0DD207DE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2584"/>
            <a:ext cx="7010400" cy="5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D92AFE-FCC5-EC4E-9264-33CECE75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5" y="920100"/>
            <a:ext cx="7651750" cy="57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71EA57-600D-AD48-A320-1404881A8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194000"/>
            <a:ext cx="7416800" cy="54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AF131A-189A-174F-8101-F4E7D4F3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54" y="1828800"/>
            <a:ext cx="6112754" cy="45910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C82A294-15A5-0447-8895-C7D41974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39748"/>
            <a:ext cx="5886450" cy="44801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D69A7B-7134-5A4D-B6BA-05AAFD58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219200"/>
            <a:ext cx="7486650" cy="55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486242-7895-3D4B-98AF-F7E96618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255486"/>
            <a:ext cx="7505700" cy="55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AABAB4-359B-4042-979C-636EADBC8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143000"/>
            <a:ext cx="7493000" cy="55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F71413F-D7DF-C549-B7B3-119F5D64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425" y="957943"/>
            <a:ext cx="740515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8DA756-F944-834E-BAA8-06AFA4F9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778" y="1905000"/>
            <a:ext cx="6410444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C4D3DF-90F1-FD45-A762-53E0FE42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24000"/>
            <a:ext cx="6731000" cy="51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24E507B-325E-7B4F-AB41-4E4A527CE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463550"/>
            <a:ext cx="9652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DBC145-6CDF-DA43-9B49-04FC888BF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25" y="2286000"/>
            <a:ext cx="5899150" cy="43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8FC65A-016F-D342-BA6E-69D075F1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225" y="1371600"/>
            <a:ext cx="70755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C4B79B-0C34-6540-A883-4B043DD4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229535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988374-20F1-5849-AB63-157F344FD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065" y="1587500"/>
            <a:ext cx="7169869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B8DAB3-FCFB-E74F-BAF8-E4A4CFEF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92" y="1587500"/>
            <a:ext cx="6670016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D656DA-B01D-E148-8C78-84542EC4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366" y="1828800"/>
            <a:ext cx="6579268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EADE8F-245A-A74E-958D-B3196CEC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6946900" cy="52748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736C78-89FF-094D-B6EC-2EE57C00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09647"/>
            <a:ext cx="7277100" cy="51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A246B4-6457-D143-8E59-F63E5F878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54737"/>
            <a:ext cx="7327900" cy="55746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1C1AF0-200C-7E44-884C-F736A33C9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1141239"/>
            <a:ext cx="7277100" cy="54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48A17CE-CF9D-B745-9A46-B0354702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38200"/>
            <a:ext cx="9906000" cy="5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C09BF8-DD4C-4F49-99EE-C1BD11EE5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485" y="1167947"/>
            <a:ext cx="7404100" cy="55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08B0-FA23-E540-98E5-95A4F4A8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AF6C5-FA26-9D4E-96DC-7CB586EE9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stone bench in front of a white building&#10;&#10;Description automatically generated with medium confidence">
            <a:extLst>
              <a:ext uri="{FF2B5EF4-FFF2-40B4-BE49-F238E27FC236}">
                <a16:creationId xmlns:a16="http://schemas.microsoft.com/office/drawing/2014/main" id="{3B70A833-1BC8-9947-9B0C-E895C3AC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31" y="0"/>
            <a:ext cx="5976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84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*But bonds collapse anyway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*Feeble August Nonfarm Payroll report should have caused bonds to soar, but they collapsed instead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*It just shows how weak the underlying fundamentals are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new bond government issuance this week is a factor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(TLT) $155-$150 vertical bear put spread delivers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Jackson Hole Flops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1F72A-2EE7-504E-886E-11146600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631819"/>
            <a:ext cx="5181600" cy="29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The Top is In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7/$152-$155 put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8CE9938-AD9A-7349-9B49-3E6B50F21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905000"/>
            <a:ext cx="6350000" cy="46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1.25%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A75A184-6B72-C049-B331-576CFCE5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75" y="990600"/>
            <a:ext cx="7461250" cy="55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16FF7B-EEB7-1847-B786-9E15AA3D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026440"/>
            <a:ext cx="7543800" cy="56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706C64-C610-1A49-A023-863A0AF4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219200"/>
            <a:ext cx="7035800" cy="52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920E40-71C9-5145-A6E0-142929C43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75" y="1146243"/>
            <a:ext cx="7588250" cy="55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44B557-0028-144F-942C-67FDD71E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219200"/>
            <a:ext cx="7353300" cy="550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Correction Time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*El Salvador launches Bitcoin as a national currency, and it promptly dropped 10%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*Everyone in the country received $30 worth of Bitcoin which they promptly sold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*Several other countries with weak currencies are watching closely and may adopt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*It would accelerate badly needed digitization in these economies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*Just the physical printing of paper money is costing hundreds of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million a year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*The next big play in Bitcoin will be to front run the launch of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new ETF’s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*A dozen Crypto ETF’s have applications in with the SEC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*Major support on charts at $44,000 where every pro is doubling up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7FBB7-C30C-F442-AAAD-E2E7F187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904" y="3733800"/>
            <a:ext cx="4145446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*Markets see the delta variant peaking now, and the the next bull market in everything has begun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have peaked, and interest rates bottomed. Next to come is a multiyear bear market in bonds.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*Keep your tech stocks, as outer year earnings are being wildly underestimated. Investors are responding to high stock prices through buying more tech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*End of unemployment benefits will make more workers available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and accelerating growth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interest is growing exponentially, is sucking cash out of all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other asset classes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still at $15, showing the summer market persists,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but could go lower in an “everything” rally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3F132-460C-7848-91D2-98AF4965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+125% in Three Months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B3960F1-3E64-1745-BF86-3F83C645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75" y="990600"/>
            <a:ext cx="9342249" cy="57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Dive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US Dollar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flips from top to bottom of recent range on bitcoin surge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The US Dollar Will Crash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 coming years, says Jeffry Gundlach and I think he is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right. Emerging markets will become the next big play but not quite yet.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continue to worsen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recovery is another nail in the coffin in addition to an exploding trade deficit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 and yen get a new bid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British pound and Australian dollar turn hot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*Buy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hit with 10% correction of El Salvador adoption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a classic buy the rumor and sell the news. All the pros piled in on the dip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15801-A0DA-9C41-8F17-DF2C8A676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830329"/>
            <a:ext cx="3429000" cy="48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5442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6DA85D-EDFD-4444-98FD-6810F327A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5142613" cy="38227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9BFADAD-DFFF-524C-957A-E0BFD095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243" y="1981200"/>
            <a:ext cx="5142613" cy="38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95A777-352C-174A-A0D9-703158C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7" y="1308303"/>
            <a:ext cx="3780222" cy="2863478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1850330-665C-7844-B3AE-6AA85B05D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355" y="1360250"/>
            <a:ext cx="3828818" cy="2863479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B987746-FD34-A34B-80BA-3D7DDB731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251" y="1303439"/>
            <a:ext cx="3892104" cy="29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4AF6D9-7AA1-5C4F-80D3-13EECF18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5" y="838200"/>
            <a:ext cx="7613650" cy="57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EC6A22-D8F3-794C-86E6-647DCE511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5" y="1076272"/>
            <a:ext cx="7461250" cy="55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A99B9F-5A4B-6747-AA34-F0E7E7D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289800" cy="54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DDBEFC-F8FC-794B-94F3-A4609F9F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143000"/>
            <a:ext cx="7181850" cy="53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Bitcoin-Challenging $66,000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Bitcoin ETF Launch is Setting Up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CC65398-47DF-0B4D-ACDE-5985C16CA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51252"/>
            <a:ext cx="11049000" cy="5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Shots get full FDA approval for3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booster shot imminent, as are shots for kids under 12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*80% of the US population has covid antibodies, and 90% in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are up 10X, from 15,000 a day to 150,000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with most of the south seeing new all-time highs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appears that vaccinated people can spread the disease, even though they don’t get it by carrying it in their nose. Betadine you nose to stop the spread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*One in five new infections now in kids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*14 states now have law suites attempting to ban mask mandates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40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650,000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1,000 a day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Thank You Ida!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Oil Jumps on Hurricane IDA</a:t>
            </a:r>
            <a:r>
              <a:rPr lang="en-US" sz="1800" dirty="0"/>
              <a:t>, with a sharp 8.9% rally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*Delta is now rampaged throughout China, the world’s largest consumer of Texas tea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*Buy the dip at your own risk, any longs are counter trend trades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*All US car production will be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electric by 2035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wiping out half of all US oil consumption,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20 million b/d down to 10 million b/d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41251-E2FA-6D42-A43E-2CDFD5E4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511304"/>
            <a:ext cx="4684643" cy="31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E03AE1-486E-B84D-B3A3-0A0FAD25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1066800"/>
            <a:ext cx="7334250" cy="538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B9CD66-3907-F644-BE84-C26B8BFD0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295400"/>
            <a:ext cx="7112000" cy="52259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4ABE87-5FF2-5F4B-82A7-A97C769B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059808"/>
            <a:ext cx="7410450" cy="55760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A3C575-288C-894F-9447-C0E3D2D79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0847"/>
            <a:ext cx="708699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123D0D-20A1-1448-93C4-8BCD7ECA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25" y="1066800"/>
            <a:ext cx="7626350" cy="55662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Another Hit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*Gold takes another hit off the back of the US Treasury bond selloff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*Gold is reflecting the coming sharp rise in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*Stay away until this plays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and other cryptos are sucking all the speculative new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cash out of the precious metals markets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A7120-0566-4E42-975A-213841A5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714" y="3429000"/>
            <a:ext cx="311118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91C041-6D7A-5B4F-8C5E-9338E946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1144537"/>
            <a:ext cx="7385050" cy="54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38830B-A724-5B43-A06C-EAB14CB2D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620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987239-36C3-3143-80FF-49B781F4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1295400"/>
            <a:ext cx="6769100" cy="50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38522</TotalTime>
  <Words>4640</Words>
  <Application>Microsoft Macintosh PowerPoint</Application>
  <PresentationFormat>Widescreen</PresentationFormat>
  <Paragraphs>179</Paragraphs>
  <Slides>112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“The Endless Bid”   </vt:lpstr>
      <vt:lpstr>Mad Hedge Trader &amp; Investors Summit September 14-16 – Register at https://www.madhedge.com </vt:lpstr>
      <vt:lpstr>PowerPoint Presentation</vt:lpstr>
      <vt:lpstr> Trade Alert Performance New All Time Highs! 32 consecutive profitable trade alerts- 93.5%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September 9 Infection Rate </vt:lpstr>
      <vt:lpstr>PowerPoint Presentation</vt:lpstr>
      <vt:lpstr>The Global Economy – Jackson Hole Was a Nothing Burger</vt:lpstr>
      <vt:lpstr>The Mad Hedge Profit Predictor Market Timing Index – Waiting for a Selloff An artificial intelligence driven algorithm that analyzes 30 different economic, technical, and momentum driven indicators </vt:lpstr>
      <vt:lpstr> The Mad Hedge Profit Predictor Moving into a “BUY” Range </vt:lpstr>
      <vt:lpstr> Weekly Jobless Claims – New Lows  348,000 </vt:lpstr>
      <vt:lpstr>Stocks – Endless Bid   </vt:lpstr>
      <vt:lpstr>      S&amp;P 500 – New Highs and No Pullback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Microsoft (MSFT)- Pentagon Cancels Microsoft Jedi Cloud Deal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New Highs took profits on long 9/$2,800-$2,900 bull call spread           </vt:lpstr>
      <vt:lpstr>        ProShares Ultra Technology (ROM) – New Highs        </vt:lpstr>
      <vt:lpstr>      PayPal (PYPL)-Fintech Rules-New Highs took profits on long 4/$90-$95 call spread      </vt:lpstr>
      <vt:lpstr>       Tesla (TSLA)- Feds Investigate Autopilot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New Highs on Great Earnings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took profits on long 8/$325-$335 call spread 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took profits on long 8/$140-$145 call spread took profits on long 7/$140-$145 call spread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 Jackson Hole Flops</vt:lpstr>
      <vt:lpstr>           Treasury ETF (TLT) – The Top is In long 9/$155-$158 put spread  took profits on long 8/$157-$160 put spread, took profits on long 8/$156-$159 put spread,  took profits on long 7/$152-$155 put spread stopped out of long 5/$143-$146 put spread, took profits long 5/$143-$146 put spread              </vt:lpstr>
      <vt:lpstr> Ten Year Treasury Yield ($TNX) – 1.25%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  Bitcoin – Correction Time Buy the Mad Hedge Bitcoin Letter at https://www.madhedgefundtrader.com/store/  </vt:lpstr>
      <vt:lpstr>Bitcoin ($BTCUSD) – Wake Up Time   </vt:lpstr>
      <vt:lpstr>Bitcoin ($BTCUSD) – +125% in Three Months   </vt:lpstr>
      <vt:lpstr>Foreign Currencies – Dollar Dive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Bitcoin-Challenging $66,000 The Bitcoin ETF Launch is Setting Up </vt:lpstr>
      <vt:lpstr>Energy –  Thank You Ida!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Another Hit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On Fire….Literally </vt:lpstr>
      <vt:lpstr>PowerPoint Presentation</vt:lpstr>
      <vt:lpstr>Sold For $685,000, $35,000 over asking, WHILE ON FIRE!</vt:lpstr>
      <vt:lpstr>S&amp;P Case Shiller Up 16.6% for May Phoenix (25.9%), San Diego (24.7%), and Seattle (23.4%) lead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September 23,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7865</cp:revision>
  <cp:lastPrinted>2017-08-31T13:43:13Z</cp:lastPrinted>
  <dcterms:created xsi:type="dcterms:W3CDTF">2015-02-05T17:12:57Z</dcterms:created>
  <dcterms:modified xsi:type="dcterms:W3CDTF">2021-09-08T15:49:54Z</dcterms:modified>
</cp:coreProperties>
</file>