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1146" r:id="rId3"/>
    <p:sldId id="1075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56" r:id="rId14"/>
    <p:sldId id="1118" r:id="rId15"/>
    <p:sldId id="1155" r:id="rId16"/>
    <p:sldId id="1076" r:id="rId17"/>
    <p:sldId id="695" r:id="rId18"/>
    <p:sldId id="898" r:id="rId19"/>
    <p:sldId id="1142" r:id="rId20"/>
    <p:sldId id="1113" r:id="rId21"/>
    <p:sldId id="1033" r:id="rId22"/>
    <p:sldId id="1073" r:id="rId23"/>
    <p:sldId id="1074" r:id="rId24"/>
    <p:sldId id="1026" r:id="rId25"/>
    <p:sldId id="570" r:id="rId26"/>
    <p:sldId id="280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814" r:id="rId37"/>
    <p:sldId id="1072" r:id="rId38"/>
    <p:sldId id="764" r:id="rId39"/>
    <p:sldId id="765" r:id="rId40"/>
    <p:sldId id="1071" r:id="rId41"/>
    <p:sldId id="1157" r:id="rId42"/>
    <p:sldId id="1070" r:id="rId43"/>
    <p:sldId id="840" r:id="rId44"/>
    <p:sldId id="1068" r:id="rId45"/>
    <p:sldId id="1069" r:id="rId46"/>
    <p:sldId id="893" r:id="rId47"/>
    <p:sldId id="289" r:id="rId48"/>
    <p:sldId id="730" r:id="rId49"/>
    <p:sldId id="1054" r:id="rId50"/>
    <p:sldId id="994" r:id="rId51"/>
    <p:sldId id="996" r:id="rId52"/>
    <p:sldId id="830" r:id="rId53"/>
    <p:sldId id="481" r:id="rId54"/>
    <p:sldId id="290" r:id="rId55"/>
    <p:sldId id="1008" r:id="rId56"/>
    <p:sldId id="1133" r:id="rId57"/>
    <p:sldId id="1038" r:id="rId58"/>
    <p:sldId id="1009" r:id="rId59"/>
    <p:sldId id="669" r:id="rId60"/>
    <p:sldId id="1079" r:id="rId61"/>
    <p:sldId id="1043" r:id="rId62"/>
    <p:sldId id="1081" r:id="rId63"/>
    <p:sldId id="1083" r:id="rId64"/>
    <p:sldId id="1086" r:id="rId65"/>
    <p:sldId id="1080" r:id="rId66"/>
    <p:sldId id="1049" r:id="rId67"/>
    <p:sldId id="336" r:id="rId68"/>
    <p:sldId id="1084" r:id="rId69"/>
    <p:sldId id="295" r:id="rId70"/>
    <p:sldId id="501" r:id="rId71"/>
    <p:sldId id="539" r:id="rId72"/>
    <p:sldId id="1147" r:id="rId73"/>
    <p:sldId id="1114" r:id="rId74"/>
    <p:sldId id="654" r:id="rId75"/>
    <p:sldId id="659" r:id="rId76"/>
    <p:sldId id="655" r:id="rId77"/>
    <p:sldId id="656" r:id="rId78"/>
    <p:sldId id="657" r:id="rId79"/>
    <p:sldId id="658" r:id="rId80"/>
    <p:sldId id="1115" r:id="rId81"/>
    <p:sldId id="533" r:id="rId82"/>
    <p:sldId id="756" r:id="rId83"/>
    <p:sldId id="1001" r:id="rId84"/>
    <p:sldId id="786" r:id="rId85"/>
    <p:sldId id="546" r:id="rId86"/>
    <p:sldId id="536" r:id="rId87"/>
    <p:sldId id="1150" r:id="rId88"/>
    <p:sldId id="1153" r:id="rId89"/>
    <p:sldId id="1154" r:id="rId90"/>
    <p:sldId id="1158" r:id="rId91"/>
    <p:sldId id="1116" r:id="rId92"/>
    <p:sldId id="388" r:id="rId93"/>
    <p:sldId id="312" r:id="rId94"/>
    <p:sldId id="380" r:id="rId95"/>
    <p:sldId id="747" r:id="rId96"/>
    <p:sldId id="313" r:id="rId97"/>
    <p:sldId id="972" r:id="rId98"/>
    <p:sldId id="907" r:id="rId99"/>
    <p:sldId id="650" r:id="rId100"/>
    <p:sldId id="729" r:id="rId101"/>
    <p:sldId id="737" r:id="rId102"/>
    <p:sldId id="998" r:id="rId103"/>
    <p:sldId id="999" r:id="rId104"/>
    <p:sldId id="1000" r:id="rId105"/>
    <p:sldId id="904" r:id="rId106"/>
    <p:sldId id="1130" r:id="rId107"/>
    <p:sldId id="1132" r:id="rId108"/>
    <p:sldId id="1005" r:id="rId109"/>
    <p:sldId id="1006" r:id="rId110"/>
    <p:sldId id="492" r:id="rId111"/>
    <p:sldId id="335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8" autoAdjust="0"/>
    <p:restoredTop sz="96400"/>
  </p:normalViewPr>
  <p:slideViewPr>
    <p:cSldViewPr>
      <p:cViewPr varScale="1">
        <p:scale>
          <a:sx n="120" d="100"/>
          <a:sy n="120" d="100"/>
        </p:scale>
        <p:origin x="208" y="3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adhedge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“China in the Bull Shop”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22,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8F59A-1D5D-0A4B-88C7-D8D162FCF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653209"/>
            <a:ext cx="5429250" cy="31068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AFCBB3A-0D0D-DE47-AA72-F8FA0BC6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0345"/>
            <a:ext cx="10604500" cy="4191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4200" y="3810000"/>
            <a:ext cx="838200" cy="1411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FC5B95-EBC4-6245-B7E4-A3A9D8D0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143000"/>
            <a:ext cx="7124700" cy="540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4B839A-78A9-BB42-9304-D7577605E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71600"/>
            <a:ext cx="7067550" cy="51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F9093F-9733-D642-8073-046F2782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75" y="1100667"/>
            <a:ext cx="7232650" cy="54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C5D3E4-709A-A54B-A6B8-1288DD60D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219200"/>
            <a:ext cx="6800850" cy="50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C80B91-DFAC-1349-A555-5ABA3CD8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1066800"/>
            <a:ext cx="7581900" cy="56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1C293B-FFE9-7446-97B0-14BC36523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1219200"/>
            <a:ext cx="7105650" cy="52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Still Bubbling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99060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America is Missing 5 Million Homes</a:t>
            </a:r>
            <a:r>
              <a:rPr lang="en-US" sz="1800" dirty="0">
                <a:solidFill>
                  <a:schemeClr val="tx1"/>
                </a:solidFill>
              </a:rPr>
              <a:t>, which went missing when most small developer went bust during the 2008-2009 housing crash.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*Banks increasing discrimination against lending on homes in high fire and flood zones.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Homebuilder Sentiment Rises</a:t>
            </a:r>
            <a:r>
              <a:rPr lang="en-US" sz="1800" dirty="0"/>
              <a:t> for first time in 3 months, from 75 to 76 in September, thanks to lumber price crash.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*Zillow moves big into </a:t>
            </a:r>
            <a:r>
              <a:rPr lang="en-US" sz="1800" b="1" dirty="0">
                <a:solidFill>
                  <a:schemeClr val="tx1"/>
                </a:solidFill>
              </a:rPr>
              <a:t>AI</a:t>
            </a:r>
            <a:r>
              <a:rPr lang="en-US" sz="1800" dirty="0">
                <a:solidFill>
                  <a:schemeClr val="tx1"/>
                </a:solidFill>
              </a:rPr>
              <a:t>, using it to price and even buy homes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Housing Starts </a:t>
            </a:r>
            <a:r>
              <a:rPr lang="en-US" sz="1800" dirty="0">
                <a:solidFill>
                  <a:schemeClr val="tx1"/>
                </a:solidFill>
              </a:rPr>
              <a:t>for August up 3.9% with apartment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buildings the big driver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Building Permits </a:t>
            </a:r>
            <a:r>
              <a:rPr lang="en-US" sz="1800">
                <a:solidFill>
                  <a:schemeClr val="tx1"/>
                </a:solidFill>
              </a:rPr>
              <a:t>for August up 6.0%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*Lennar disappoints on supply chain problems,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hammering stock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S&amp;P </a:t>
            </a:r>
            <a:r>
              <a:rPr lang="en-US" sz="1800" b="1" dirty="0">
                <a:solidFill>
                  <a:schemeClr val="tx1"/>
                </a:solidFill>
              </a:rPr>
              <a:t>Case Shiller </a:t>
            </a:r>
            <a:r>
              <a:rPr lang="en-US" sz="1800" dirty="0">
                <a:solidFill>
                  <a:schemeClr val="tx1"/>
                </a:solidFill>
              </a:rPr>
              <a:t>Smashes all Records, up 17% YOY 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mountain, nature, rock&#10;&#10;Description automatically generated">
            <a:extLst>
              <a:ext uri="{FF2B5EF4-FFF2-40B4-BE49-F238E27FC236}">
                <a16:creationId xmlns:a16="http://schemas.microsoft.com/office/drawing/2014/main" id="{F3477960-80CC-464E-A4BC-60E3273B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4027437"/>
            <a:ext cx="4546600" cy="25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16.6% for May</a:t>
            </a:r>
            <a:br>
              <a:rPr lang="en-US" sz="2000" dirty="0"/>
            </a:br>
            <a:r>
              <a:rPr lang="en-US" dirty="0"/>
              <a:t>Phoenix (25.9%), San Diego (24.7%), and Seattle (23.4%)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BE8484E-D7D8-0543-94E0-2BE8ADD3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37929"/>
            <a:ext cx="7340600" cy="54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9CA2D5A-6D1B-0C49-B3EB-3B3091E1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80859"/>
            <a:ext cx="7689850" cy="56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22,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6" name="Picture 5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828D1D15-B6B8-414B-A1F4-5BCD8C29B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914400"/>
            <a:ext cx="2971800" cy="48807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September 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A51A8A2-CEB3-DB47-BE89-F339A801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62717"/>
            <a:ext cx="8805182" cy="58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9A0F-B122-5A41-97AA-29BAA5EE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77303-D796-1B4A-A7FF-92FB76CBB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2AF4D3A-3C98-D844-9FE9-E422A09CF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57199"/>
            <a:ext cx="10871200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Mixed Picture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i="1" dirty="0"/>
              <a:t>The Consumer Price Index </a:t>
            </a:r>
            <a:r>
              <a:rPr lang="en-US" sz="1800" dirty="0"/>
              <a:t>Rose by 5.3% YOY, and up 0.3% in August, It was a seven-month low, </a:t>
            </a:r>
            <a:br>
              <a:rPr lang="en-US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Consumer Sentiment </a:t>
            </a:r>
            <a:r>
              <a:rPr lang="en-US" sz="1800" dirty="0"/>
              <a:t>Remains Weak, the University of Michigan Index dropping from 78.5 to 77.1 in September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</a:t>
            </a:r>
            <a:r>
              <a:rPr lang="en-US" sz="1800" dirty="0"/>
              <a:t>Claims Come in at 332,000, a new post pandemic low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Retail Sales </a:t>
            </a:r>
            <a:r>
              <a:rPr lang="en-US" sz="1800" dirty="0"/>
              <a:t>Jump in August, up 0.7%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Producer Prices Come in Hot</a:t>
            </a:r>
            <a:r>
              <a:rPr lang="en-US" sz="1800" dirty="0"/>
              <a:t>, up 8.3% YOY and 0.7% in August, an 11-year high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JOLTS com</a:t>
            </a:r>
            <a:r>
              <a:rPr lang="en-US" sz="1800" i="1" dirty="0"/>
              <a:t>es in at a Blockbuster 10.9 Million</a:t>
            </a:r>
            <a:r>
              <a:rPr lang="en-US" sz="1800" dirty="0"/>
              <a:t> in July, a new record high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 Inflation Hits 13 Year High</a:t>
            </a:r>
            <a:r>
              <a:rPr lang="en-US" sz="1800" dirty="0"/>
              <a:t>, up 9.5% YOY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German Economy to Grow 2.1% in 2021</a:t>
            </a:r>
            <a:r>
              <a:rPr lang="en-US" sz="1800" dirty="0"/>
              <a:t>, and a further 4.9% in 2022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D4966-DB15-9147-984D-0F4109C7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038" y="4343400"/>
            <a:ext cx="3582862" cy="23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AA9E-CEF9-814F-95F9-9F50601A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0E59C-6948-D646-93A3-A2A9073BA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0EE7D1C-046C-A44A-8D58-7BB98895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78" y="966512"/>
            <a:ext cx="10615822" cy="4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Waiting for a Selloff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29F298D5-2702-1546-B832-6DFE8A00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2058899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062545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8EA4C8A6-A862-DE40-AD47-C7F979CB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7" y="1450810"/>
            <a:ext cx="8305800" cy="50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312,000 – New Post Pandemic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C9B807B-41AD-E047-8A3D-4AB1BB8A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12" y="1493400"/>
            <a:ext cx="8205188" cy="49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Wake Up Call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*Financials </a:t>
            </a:r>
            <a:r>
              <a:rPr lang="en-US" sz="1800" dirty="0">
                <a:solidFill>
                  <a:schemeClr val="tx1"/>
                </a:solidFill>
              </a:rPr>
              <a:t>are the next big play from here, the big beneficiaries of falling interest rates in coming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Millennials </a:t>
            </a:r>
            <a:r>
              <a:rPr lang="en-US" sz="1800" dirty="0">
                <a:solidFill>
                  <a:schemeClr val="tx1"/>
                </a:solidFill>
              </a:rPr>
              <a:t>Will Drive Stocks from here as they will see the fastest growth in disposable assets of any generation.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Cash is Trash</a:t>
            </a:r>
            <a:r>
              <a:rPr lang="en-US" sz="1800" dirty="0">
                <a:solidFill>
                  <a:schemeClr val="tx1"/>
                </a:solidFill>
              </a:rPr>
              <a:t> says hedge fund legend Ray Dalio 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Destroys Casino Stocks</a:t>
            </a:r>
            <a:r>
              <a:rPr lang="en-US" sz="1800" dirty="0">
                <a:solidFill>
                  <a:schemeClr val="tx1"/>
                </a:solidFill>
              </a:rPr>
              <a:t>, threatening to increase oversight of their Macao operations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House Looking at a Top 26.5% Corporate Tax Rate</a:t>
            </a:r>
            <a:r>
              <a:rPr lang="en-US" sz="1800" dirty="0">
                <a:solidFill>
                  <a:schemeClr val="tx1"/>
                </a:solidFill>
              </a:rPr>
              <a:t>, well up from the current 21% but not as high as the 28% that was feared.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surge has peaked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all asset classes will surge with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“everything” rally, once we digest the China Evergrande crash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757E8-0E2B-4046-8796-85523A12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81" y="4080244"/>
            <a:ext cx="3962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Thank You Mr. Booster – Back to 99% Immunity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car, person, vehicle, seat&#10;&#10;Description automatically generated">
            <a:extLst>
              <a:ext uri="{FF2B5EF4-FFF2-40B4-BE49-F238E27FC236}">
                <a16:creationId xmlns:a16="http://schemas.microsoft.com/office/drawing/2014/main" id="{652356C6-40A0-6146-A273-99CC915C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63502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 and No Pullback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70184" y="363791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414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558601" y="1710938"/>
            <a:ext cx="2347399" cy="184496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473794" y="2711948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824FAD3-46D0-EB43-BB72-7F101F318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05" y="1295400"/>
            <a:ext cx="7035800" cy="532710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02760" y="432474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26F7BE-B6F0-B745-B492-8DA0A87AC9ED}"/>
              </a:ext>
            </a:extLst>
          </p:cNvPr>
          <p:cNvCxnSpPr>
            <a:cxnSpLocks/>
          </p:cNvCxnSpPr>
          <p:nvPr/>
        </p:nvCxnSpPr>
        <p:spPr>
          <a:xfrm>
            <a:off x="6934200" y="3164449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C2C778-C24B-E34F-9435-F8DECD704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33" y="1479986"/>
            <a:ext cx="7099300" cy="52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4B3991-C462-6D48-8CF3-9F9A0C86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2567"/>
            <a:ext cx="7403864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F6D095-DD5F-A747-B60F-7907C5175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05380"/>
            <a:ext cx="7175500" cy="53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6999F1-4095-934E-8770-7DA18EAF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233" y="1143000"/>
            <a:ext cx="7207250" cy="54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B94130-4208-DD49-B2E7-A2CA25F73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1532467"/>
            <a:ext cx="6838950" cy="50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50AF969-6CDB-C54E-BE72-773FEA42E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83222"/>
            <a:ext cx="6629400" cy="50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Microsoft to Raise Dividend by 11% </a:t>
            </a:r>
            <a:r>
              <a:rPr lang="en-US" dirty="0"/>
              <a:t>and increased a $60 billion stock buyback program</a:t>
            </a:r>
            <a:r>
              <a:rPr lang="en-US" sz="1800" dirty="0"/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F7B5C2-82FC-384D-BB3D-5F877E00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96533"/>
            <a:ext cx="6468913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B7E6A55-6673-304A-AB96-971724097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33600"/>
            <a:ext cx="6286500" cy="46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September 14-16 – Register at </a:t>
            </a:r>
            <a:r>
              <a:rPr lang="en-US" sz="2800" b="1" dirty="0">
                <a:hlinkClick r:id="rId2"/>
              </a:rPr>
              <a:t>https://www.madhedge.com</a:t>
            </a:r>
            <a:br>
              <a:rPr lang="en-US" sz="2800" b="1" dirty="0"/>
            </a:br>
            <a:r>
              <a:rPr lang="en-US" sz="2800" b="1" dirty="0"/>
              <a:t>The Videos are UP!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02" y="15240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27 best traders and managers in the world, or 8 a day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of 2021’s money making </a:t>
            </a:r>
            <a:br>
              <a:rPr lang="en-US" sz="2000" b="1" dirty="0"/>
            </a:br>
            <a:r>
              <a:rPr lang="en-US" sz="2000" b="1" dirty="0"/>
              <a:t>opportunities you can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b="1" i="1" dirty="0"/>
              <a:t>Launches iPhone 13</a:t>
            </a:r>
            <a:r>
              <a:rPr lang="en-US" sz="1800" dirty="0"/>
              <a:t>, with a better camera, faster chips, and longer battery life, </a:t>
            </a:r>
            <a:r>
              <a:rPr lang="en-US" sz="1800" i="1" dirty="0"/>
              <a:t>Antitrust Comes Home to Roost at Apple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C90B55-5D9A-B542-8CF1-E2F598ED2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2057400"/>
            <a:ext cx="6057900" cy="45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781E6E-70AA-4A46-B0B3-77D2E7D5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600200"/>
            <a:ext cx="6819900" cy="51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BE5C7C-EE7C-BD40-ABBD-D5797157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374908"/>
            <a:ext cx="6985000" cy="52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E51367-17B9-F743-9E45-FAD6F6821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1295400"/>
            <a:ext cx="7061200" cy="534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PayPal Goes Global ….again, buying Japan’s Paidy for $2.7 billion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90923FB-B0E3-F94B-ADA0-ED591FC4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1312333"/>
            <a:ext cx="7029450" cy="52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1800" dirty="0"/>
              <a:t>Tesla to Get EV Tax Credit Restored</a:t>
            </a:r>
            <a:br>
              <a:rPr lang="en-US" sz="1800" dirty="0"/>
            </a:br>
            <a:r>
              <a:rPr lang="en-US" sz="1800" dirty="0"/>
              <a:t>Tesla to Make Own Chips 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483247-47FA-C443-93D9-93FD6234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25" y="2286000"/>
            <a:ext cx="5746750" cy="43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Great Earnings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BE4E80-91B3-FA41-8A0A-B6BC3789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73200"/>
            <a:ext cx="6889750" cy="51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0EEB718-F03F-6442-B019-F22FC103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035800" cy="52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CA29CA-9353-DD45-91F2-94E74771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50483"/>
            <a:ext cx="6902450" cy="51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31A9A0-3D27-4B4D-BF74-C5924DA6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676400"/>
            <a:ext cx="6667500" cy="50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*September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-1.10%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+77.47%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+11.10%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+499.11%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42.86%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01799C-BB71-514F-BA10-68477AF6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371600"/>
            <a:ext cx="7035800" cy="52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997-C12C-6149-AF7F-BF44202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1040-7620-674E-B7A2-B501A52F3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pier&#10;&#10;Description automatically generated with medium confidence">
            <a:extLst>
              <a:ext uri="{FF2B5EF4-FFF2-40B4-BE49-F238E27FC236}">
                <a16:creationId xmlns:a16="http://schemas.microsoft.com/office/drawing/2014/main" id="{7DA64A55-D332-BB4A-8929-6B6B6ACE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 Q4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high-growth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58C21A8-C27E-2348-BEC7-10E57920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2209800"/>
            <a:ext cx="5962650" cy="44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0D58CE-902B-1349-90AB-F339E76C3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86732"/>
            <a:ext cx="6629400" cy="50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3A727B-6DFF-E54B-93D2-F20EB606D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91" y="1625600"/>
            <a:ext cx="6672817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8A8533-7397-5341-A1FF-E98D8715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1524000"/>
            <a:ext cx="6864350" cy="51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0B68515-C585-D749-8C62-6C47D074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275" y="1483125"/>
            <a:ext cx="6775450" cy="51462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60662A0-A390-8F4D-AC6C-C48609DF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59287"/>
            <a:ext cx="7448550" cy="54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A3DC07-03A6-F74B-8CF2-E4B91A1B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664580"/>
            <a:ext cx="6654800" cy="49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80%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82.70%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24E336-056A-9C4A-AB79-39E8F4976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80353"/>
              </p:ext>
            </p:extLst>
          </p:nvPr>
        </p:nvGraphicFramePr>
        <p:xfrm>
          <a:off x="1174750" y="1507927"/>
          <a:ext cx="3753928" cy="452597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774433">
                  <a:extLst>
                    <a:ext uri="{9D8B030D-6E8A-4147-A177-3AD203B41FA5}">
                      <a16:colId xmlns:a16="http://schemas.microsoft.com/office/drawing/2014/main" val="1995067231"/>
                    </a:ext>
                  </a:extLst>
                </a:gridCol>
                <a:gridCol w="979495">
                  <a:extLst>
                    <a:ext uri="{9D8B030D-6E8A-4147-A177-3AD203B41FA5}">
                      <a16:colId xmlns:a16="http://schemas.microsoft.com/office/drawing/2014/main" val="3211490815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3521474850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217676322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98238571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2376173526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67494246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(DIS) 10/$165-$175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72866554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10/$165-$175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7452297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10/$410-$420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20584074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(GS) 10/$320-$330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30742696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(JPM) 10/$130-$140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419842487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(BLK) 10/$770-$790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30587997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(MS) 10/$85-$90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388658954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(BRKB) 10/$255-$265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429462542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504520526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316530558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98398041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276965476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37934948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 positions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67520873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31007932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89008887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29" marR="4829" marT="4829" marB="0" anchor="b"/>
                </a:tc>
                <a:extLst>
                  <a:ext uri="{0D108BD9-81ED-4DB2-BD59-A6C34878D82A}">
                    <a16:rowId xmlns:a16="http://schemas.microsoft.com/office/drawing/2014/main" val="1893984133"/>
                  </a:ext>
                </a:extLst>
              </a:tr>
            </a:tbl>
          </a:graphicData>
        </a:graphic>
      </p:graphicFrame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7FFABE83-5D5F-A449-A715-76678D68A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276600"/>
            <a:ext cx="37465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983C83-146D-2149-B600-BE7408DB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30587"/>
            <a:ext cx="6553200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58FA78-525F-D744-AD3E-8CD8603F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1303867"/>
            <a:ext cx="6908800" cy="52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2AB029C-0EB5-1541-97EF-19ED911D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181850" cy="54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B2B4ED-6506-DC44-92FF-CD72251E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86933"/>
            <a:ext cx="7131050" cy="52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B87C21-77AD-7D42-BC86-5ACC771F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183"/>
            <a:ext cx="6147037" cy="448521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B9ABBD7-B370-154E-B4BC-964AFCC6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63183"/>
            <a:ext cx="5941020" cy="44852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529A03-DDB7-724A-BD48-5C328F9F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0" y="1378284"/>
            <a:ext cx="7023100" cy="51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C3E909C-7915-9D40-B926-7A4212CA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367726"/>
            <a:ext cx="7118350" cy="51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7DBC50-43B2-2243-AD8E-AE0453F3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0" y="1371600"/>
            <a:ext cx="7175500" cy="49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B5B9D3-7AE9-F34B-ABAD-0E7A78AA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14400"/>
            <a:ext cx="7270750" cy="54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18DCDB-3FBB-EF4F-B75E-0F7DAC0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59000"/>
            <a:ext cx="58293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3BB86B6-2A35-A74F-9FF4-D6FB45C49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2" y="142315"/>
            <a:ext cx="11852828" cy="66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DCEBF2-85EC-7349-87CD-61D6CBE9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6534150" cy="49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4B9C24-E8C5-AF48-BF05-7713DF405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09800"/>
            <a:ext cx="5988050" cy="44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DDFB71-0CB0-BD4B-B01A-5490015B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667933"/>
            <a:ext cx="6654800" cy="49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556B4D4-DB19-6345-8E20-14628DF3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485510"/>
            <a:ext cx="6680200" cy="49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2559D5-E0C5-624F-95D8-41F747DA9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75" y="1524000"/>
            <a:ext cx="6902450" cy="51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0ADCCC-49F1-9249-AFEE-1653591D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01800"/>
            <a:ext cx="6502400" cy="48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565C0D0-A37B-CF4B-B4C9-255842A4B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0" y="1892984"/>
            <a:ext cx="6083300" cy="45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DC68F8-E555-6640-8F06-54B78E44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3500"/>
            <a:ext cx="9296400" cy="673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4434FF-A132-2244-9A54-B2708BF6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6838950" cy="51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F66F79-AEC3-F447-AF02-B93702E2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82550"/>
            <a:ext cx="8851900" cy="669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AB0F569-0D7A-9449-A2E7-D837E51F2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03" y="11732"/>
            <a:ext cx="11144297" cy="68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421E56-1FB5-3540-8466-D102751EB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83217"/>
            <a:ext cx="7026508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5164DF-1FCD-CF48-BAFF-32281C83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43000"/>
            <a:ext cx="6972300" cy="52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pier&#10;&#10;Description automatically generated with medium confidence">
            <a:extLst>
              <a:ext uri="{FF2B5EF4-FFF2-40B4-BE49-F238E27FC236}">
                <a16:creationId xmlns:a16="http://schemas.microsoft.com/office/drawing/2014/main" id="{C4A63C0B-33BA-AE47-B373-CF044B0A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739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*All eyes on Fed today, will Jay give us a hint about the taper?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Europe Tapers</a:t>
            </a:r>
            <a:r>
              <a:rPr lang="en-US" sz="1800" dirty="0">
                <a:solidFill>
                  <a:schemeClr val="tx1"/>
                </a:solidFill>
              </a:rPr>
              <a:t>, cutting back monthly Eurobond purchases </a:t>
            </a:r>
            <a:r>
              <a:rPr lang="en-US" sz="1800" dirty="0">
                <a:solidFill>
                  <a:schemeClr val="tx1"/>
                </a:solidFill>
                <a:sym typeface="Symbol" pitchFamily="2" charset="2"/>
              </a:rPr>
              <a:t></a:t>
            </a:r>
            <a:r>
              <a:rPr lang="en-US" sz="1800" dirty="0">
                <a:solidFill>
                  <a:schemeClr val="tx1"/>
                </a:solidFill>
              </a:rPr>
              <a:t>60-</a:t>
            </a:r>
            <a:r>
              <a:rPr lang="en-US" sz="1800" dirty="0">
                <a:solidFill>
                  <a:schemeClr val="tx1"/>
                </a:solidFill>
                <a:sym typeface="Symbol" pitchFamily="2" charset="2"/>
              </a:rPr>
              <a:t></a:t>
            </a:r>
            <a:r>
              <a:rPr lang="en-US" sz="1800" dirty="0">
                <a:solidFill>
                  <a:schemeClr val="tx1"/>
                </a:solidFill>
              </a:rPr>
              <a:t>70 billion a month.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*China route sets up temporary bond spike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*Congress’s failure to raise debt ceiling puts more pressure on the market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(TLT) $155-$150 vertical bear put spread delivers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China Worries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5F76A-90B1-F84A-9B26-1E73E3A8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757845"/>
            <a:ext cx="441452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The Top is In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10/$155-$158 put spread,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7/$152-$155 put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32B73F8-7DAC-C74A-AFC9-1680239E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005984"/>
            <a:ext cx="6242050" cy="46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1.32%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8E5756D-6850-994E-A75C-1D8214C27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23" y="990600"/>
            <a:ext cx="7277353" cy="54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13765D8-23F6-8946-A26D-E30D2A7E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47" y="1143000"/>
            <a:ext cx="6841706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10ADE6-DF48-B745-BF81-865B6CDBD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345406"/>
            <a:ext cx="6985000" cy="5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D54EB5-D776-F848-8D01-9475614E7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251700" cy="54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6C8E39-C032-3740-AD29-4A45376D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388533"/>
            <a:ext cx="7080250" cy="52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Evergrande bankruptcy sets up first market correction in a year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also sets up the first good buying opportunity, but don’t fire until you see the whites of their eyes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try to peak again but fail, and interest rates bottom. Next to come is a multiyear bear market in bonds.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*Rising rates will bring modestly lower technology prices are are still a long-term hold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takes a 10% hit, opening up another “BUY” here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still at $28 shows the time to buy is near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Chop Continues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*Head &amp; Shoulders top setting up for the dollar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*Could set up a broader longer term selloff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continue to worsen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recovery is another nail in the coffin in addition to an exploding trade deficit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*Buy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hit with 10% correction of El Salvador adoption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a classic buy the rumor and sell the news. All the pros piled in on the dip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B0BFB-7CBA-BD43-A74D-EF00160C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267580"/>
            <a:ext cx="3689278" cy="24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8AA105-2D88-A546-984E-60CE3BBB0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5901789" cy="44958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20F01D6-798D-A74D-8855-C6CF0FF62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789" y="1921933"/>
            <a:ext cx="567610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3E8A01-1A3C-8747-BE1A-1B46FB8E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0" y="1752600"/>
            <a:ext cx="4086960" cy="3048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8DE3EB4-8113-C54E-AD73-DEE0743E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650" y="1752600"/>
            <a:ext cx="4146430" cy="3048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4244303-E6AA-714C-9681-CAC99AA3F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077" y="1752600"/>
            <a:ext cx="406016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51E3FE-F375-4541-A554-45415BE15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71600"/>
            <a:ext cx="6096000" cy="46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86E73F-14FE-4C4D-AA2C-182A0E4B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266298"/>
            <a:ext cx="7042150" cy="53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B5314B-3554-DC48-BD96-C2CC7444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385" y="1295400"/>
            <a:ext cx="688523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10C8D5-7BBD-4941-9F7B-AECFF218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49" y="1143000"/>
            <a:ext cx="71221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China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/>
              <a:t>Coinbase is Borrowing $2 Billion</a:t>
            </a:r>
            <a:r>
              <a:rPr lang="en-US" sz="1800" dirty="0"/>
              <a:t> to further expand its crypto presence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*China shock knocks cryptos for a 10% hit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*Switzerland open exchanges to Bitcoin trading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*Robinhood adding crypto ap to allow customers to send and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receive Bitcoin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7FBB7-C30C-F442-AAAD-E2E7F187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904" y="3733800"/>
            <a:ext cx="4145446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703BAAB-4FD5-3E4C-B441-A973D7736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034470"/>
            <a:ext cx="7410450" cy="54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Etherium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(ETHE) – +125% in Three Months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C4D7D9-6FC0-444A-BB57-74CB71DEC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1147525"/>
            <a:ext cx="7099300" cy="53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Shots get full FDA approval for 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booster shot for only 65’s, shots for kids under 12 coming in October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*30% of new gases are now in kids under 12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*70 million still unvaccinated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*80% of the US population has covid antibodies, and 90% in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are up 10X, from 15,000 a day to 150,000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with most of the south seeing new all-time highs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*14 states now have law suites attempting to ban mask mandates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*Best immunity is from getting covid, then getting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42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672,000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1,500 a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sunset, cloudy&#10;&#10;Description automatically generated">
            <a:extLst>
              <a:ext uri="{FF2B5EF4-FFF2-40B4-BE49-F238E27FC236}">
                <a16:creationId xmlns:a16="http://schemas.microsoft.com/office/drawing/2014/main" id="{C2EF2320-E277-1C44-AE0C-91656D25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929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</a:t>
            </a:r>
            <a:r>
              <a:rPr lang="en-US" sz="1800" dirty="0">
                <a:solidFill>
                  <a:schemeClr val="tx1"/>
                </a:solidFill>
              </a:rPr>
              <a:t>Releases from its Strategic Oil Reserve, sending oil to the mat.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New York to Ban Gasoline Powered Cars by 2035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*Buy the dip at your own risk, any longs are counter trend trades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*All US car production will be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electric by 2035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wiping out half of all US oil consumption,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20 million b/d down to 10 million b/d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65CF6-4A12-9747-8B9D-D5125569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348" y="3788465"/>
            <a:ext cx="4876800" cy="27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527CCCB-8EFD-2345-A652-E7DB1C4D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225" y="1066800"/>
            <a:ext cx="7575550" cy="56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7B1ECE-DBC9-7D4B-A592-E88A4B29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066800"/>
            <a:ext cx="7518400" cy="55442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7CEE3E6-B920-FC4A-A3F6-2D61A093B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265" y="1147233"/>
            <a:ext cx="7387470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33944F-61BA-DD49-97EB-6924CC74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7359650" cy="54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20F099-DB43-CE46-AA1E-5FEF69CCE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7454900" cy="5596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No Flight to Safety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</a:rPr>
              <a:t>*Biggest risk off day of 2021 and gold doesn’t budge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*Bitcoin is clearly sucking capital out of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*Stay away until this plays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EE7D8-E665-C34A-96EF-0F6FED5A8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824" y="3429000"/>
            <a:ext cx="4153276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DBF119-8684-C146-AFA4-5399A0E0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96915"/>
            <a:ext cx="7137400" cy="54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FAB10A-E684-954C-A193-4429E756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838200"/>
            <a:ext cx="7397750" cy="55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39352</TotalTime>
  <Words>4531</Words>
  <Application>Microsoft Macintosh PowerPoint</Application>
  <PresentationFormat>Widescreen</PresentationFormat>
  <Paragraphs>180</Paragraphs>
  <Slides>111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“China in the Bull Shop”   </vt:lpstr>
      <vt:lpstr>Thank You Mr. Booster – Back to 99% Immunity</vt:lpstr>
      <vt:lpstr>Mad Hedge Trader &amp; Investors Summit September 14-16 – Register at https://www.madhedge.com The Videos are UP! </vt:lpstr>
      <vt:lpstr> Trade Alert Performance New All Time Highs! 32 consecutive profitable trade alerts- 93.5%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</vt:lpstr>
      <vt:lpstr>PowerPoint Presentation</vt:lpstr>
      <vt:lpstr>January 20 Infection Rate</vt:lpstr>
      <vt:lpstr>September 22 Infection Rate </vt:lpstr>
      <vt:lpstr>PowerPoint Presentation</vt:lpstr>
      <vt:lpstr>The Global Economy – Mixed Picture</vt:lpstr>
      <vt:lpstr>PowerPoint Presentation</vt:lpstr>
      <vt:lpstr>The Mad Hedge Profit Predictor Market Timing Index – Waiting for a Selloff An artificial intelligence driven algorithm that analyzes 30 different economic, technical, and momentum driven indicators </vt:lpstr>
      <vt:lpstr> The Mad Hedge Profit Predictor Moving into a “BUY” Range </vt:lpstr>
      <vt:lpstr> Weekly Jobless Claims – New Lows  312,000 – New Post Pandemic Low </vt:lpstr>
      <vt:lpstr>Stocks – Wake Up Call    </vt:lpstr>
      <vt:lpstr>      S&amp;P 500 – New Highs and No Pullback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Launches iPhone 13, with a better camera, faster chips, and longer battery life, Antitrust Comes Home to Roost at Apple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(PYPL)- PayPal Goes Global ….again, buying Japan’s Paidy for $2.7 billion took profits on long 4/$90-$95 call spread      </vt:lpstr>
      <vt:lpstr>       Tesla (TSLA)-Tesla to Get EV Tax Credit Restored Tesla to Make Own Chips 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New Highs on Great Earnings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took profits on long 8/$325-$335 call spread 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took profits on long 8/$140-$145 call spread took profits on long 7/$140-$145 call spread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 China Worries</vt:lpstr>
      <vt:lpstr>           Treasury ETF (TLT) – The Top is In long 10/$155-$158 put spread, took profits on 9/$155-$158 put spread  took profits on long 8/$157-$160 put spread, took profits on long 8/$156-$159 put spread,  took profits on long 7/$152-$155 put spread stopped out of long 5/$143-$146 put spread, took profits long 5/$143-$146 put spread              </vt:lpstr>
      <vt:lpstr> Ten Year Treasury Yield ($TNX) – 1.32%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The Chop Continues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 – China Hit Buy the Mad Hedge Bitcoin Letter at https://www.madhedgefundtrader.com/store/  </vt:lpstr>
      <vt:lpstr>Bitcoin ($BTCUSD) – Wake Up Time   </vt:lpstr>
      <vt:lpstr>Etherium (ETHE) – +125% in Three Months   </vt:lpstr>
      <vt:lpstr>PowerPoint Presentation</vt:lpstr>
      <vt:lpstr>Energy –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No Flight to Safety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Still Bubbling</vt:lpstr>
      <vt:lpstr>S&amp;P Case Shiller Up 16.6% for May Phoenix (25.9%), San Diego (24.7%), and Seattle (23.4%) lead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September 22,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7886</cp:revision>
  <cp:lastPrinted>2017-08-31T13:43:13Z</cp:lastPrinted>
  <dcterms:created xsi:type="dcterms:W3CDTF">2015-02-05T17:12:57Z</dcterms:created>
  <dcterms:modified xsi:type="dcterms:W3CDTF">2021-09-22T15:56:10Z</dcterms:modified>
</cp:coreProperties>
</file>