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0"/>
  </p:notesMasterIdLst>
  <p:sldIdLst>
    <p:sldId id="256" r:id="rId2"/>
    <p:sldId id="1146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08" r:id="rId11"/>
    <p:sldId id="1109" r:id="rId12"/>
    <p:sldId id="1164" r:id="rId13"/>
    <p:sldId id="1156" r:id="rId14"/>
    <p:sldId id="1118" r:id="rId15"/>
    <p:sldId id="1076" r:id="rId16"/>
    <p:sldId id="695" r:id="rId17"/>
    <p:sldId id="898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147" r:id="rId27"/>
    <p:sldId id="1057" r:id="rId28"/>
    <p:sldId id="563" r:id="rId29"/>
    <p:sldId id="835" r:id="rId30"/>
    <p:sldId id="613" r:id="rId31"/>
    <p:sldId id="831" r:id="rId32"/>
    <p:sldId id="811" r:id="rId33"/>
    <p:sldId id="1025" r:id="rId34"/>
    <p:sldId id="891" r:id="rId35"/>
    <p:sldId id="1047" r:id="rId36"/>
    <p:sldId id="814" r:id="rId37"/>
    <p:sldId id="1072" r:id="rId38"/>
    <p:sldId id="764" r:id="rId39"/>
    <p:sldId id="765" r:id="rId40"/>
    <p:sldId id="1071" r:id="rId41"/>
    <p:sldId id="1157" r:id="rId42"/>
    <p:sldId id="1070" r:id="rId43"/>
    <p:sldId id="840" r:id="rId44"/>
    <p:sldId id="1068" r:id="rId45"/>
    <p:sldId id="1069" r:id="rId46"/>
    <p:sldId id="893" r:id="rId47"/>
    <p:sldId id="289" r:id="rId48"/>
    <p:sldId id="730" r:id="rId49"/>
    <p:sldId id="1054" r:id="rId50"/>
    <p:sldId id="994" r:id="rId51"/>
    <p:sldId id="996" r:id="rId52"/>
    <p:sldId id="830" r:id="rId53"/>
    <p:sldId id="481" r:id="rId54"/>
    <p:sldId id="290" r:id="rId55"/>
    <p:sldId id="1008" r:id="rId56"/>
    <p:sldId id="1133" r:id="rId57"/>
    <p:sldId id="1038" r:id="rId58"/>
    <p:sldId id="1009" r:id="rId59"/>
    <p:sldId id="669" r:id="rId60"/>
    <p:sldId id="1079" r:id="rId61"/>
    <p:sldId id="1043" r:id="rId62"/>
    <p:sldId id="1081" r:id="rId63"/>
    <p:sldId id="1083" r:id="rId64"/>
    <p:sldId id="1086" r:id="rId65"/>
    <p:sldId id="1080" r:id="rId66"/>
    <p:sldId id="1049" r:id="rId67"/>
    <p:sldId id="336" r:id="rId68"/>
    <p:sldId id="1084" r:id="rId69"/>
    <p:sldId id="295" r:id="rId70"/>
    <p:sldId id="501" r:id="rId71"/>
    <p:sldId id="539" r:id="rId72"/>
    <p:sldId id="1114" r:id="rId73"/>
    <p:sldId id="654" r:id="rId74"/>
    <p:sldId id="659" r:id="rId75"/>
    <p:sldId id="655" r:id="rId76"/>
    <p:sldId id="656" r:id="rId77"/>
    <p:sldId id="657" r:id="rId78"/>
    <p:sldId id="658" r:id="rId79"/>
    <p:sldId id="1159" r:id="rId80"/>
    <p:sldId id="1115" r:id="rId81"/>
    <p:sldId id="533" r:id="rId82"/>
    <p:sldId id="756" r:id="rId83"/>
    <p:sldId id="1001" r:id="rId84"/>
    <p:sldId id="786" r:id="rId85"/>
    <p:sldId id="546" r:id="rId86"/>
    <p:sldId id="536" r:id="rId87"/>
    <p:sldId id="1150" r:id="rId88"/>
    <p:sldId id="1166" r:id="rId89"/>
    <p:sldId id="1167" r:id="rId90"/>
    <p:sldId id="1153" r:id="rId91"/>
    <p:sldId id="1154" r:id="rId92"/>
    <p:sldId id="1168" r:id="rId93"/>
    <p:sldId id="1169" r:id="rId94"/>
    <p:sldId id="1116" r:id="rId95"/>
    <p:sldId id="388" r:id="rId96"/>
    <p:sldId id="312" r:id="rId97"/>
    <p:sldId id="380" r:id="rId98"/>
    <p:sldId id="747" r:id="rId99"/>
    <p:sldId id="313" r:id="rId100"/>
    <p:sldId id="972" r:id="rId101"/>
    <p:sldId id="907" r:id="rId102"/>
    <p:sldId id="650" r:id="rId103"/>
    <p:sldId id="729" r:id="rId104"/>
    <p:sldId id="737" r:id="rId105"/>
    <p:sldId id="998" r:id="rId106"/>
    <p:sldId id="999" r:id="rId107"/>
    <p:sldId id="1000" r:id="rId108"/>
    <p:sldId id="904" r:id="rId109"/>
    <p:sldId id="1162" r:id="rId110"/>
    <p:sldId id="1130" r:id="rId111"/>
    <p:sldId id="1163" r:id="rId112"/>
    <p:sldId id="1132" r:id="rId113"/>
    <p:sldId id="1161" r:id="rId114"/>
    <p:sldId id="1005" r:id="rId115"/>
    <p:sldId id="1006" r:id="rId116"/>
    <p:sldId id="1160" r:id="rId117"/>
    <p:sldId id="492" r:id="rId118"/>
    <p:sldId id="335" r:id="rId119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8" autoAdjust="0"/>
    <p:restoredTop sz="96400"/>
  </p:normalViewPr>
  <p:slideViewPr>
    <p:cSldViewPr>
      <p:cViewPr varScale="1">
        <p:scale>
          <a:sx n="221" d="100"/>
          <a:sy n="221" d="100"/>
        </p:scale>
        <p:origin x="3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“Shopping Time”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 6,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04E7C2-1776-7341-8DBB-AD8B75F6F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00200"/>
            <a:ext cx="5334000" cy="3333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290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Barely a Pulse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</a:rPr>
              <a:t>*Big stock market dump delivers only a modest gold rally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*Rising interest rates bode poorly for precious metals as it raises the opportunity cost for non-yielding assets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*Bitcoin is clearly sucking capital out of precious metals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*Stay away until this plays out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eventually recover when US borrowing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becomes so massive it undermines the value of the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 dollar, even in the face of higher interest rates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09FE85DE-98E3-CA4A-9217-8BBB64D0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534218"/>
            <a:ext cx="4791682" cy="30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EDAF7E-34CA-3649-9410-CCECF904A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43040"/>
            <a:ext cx="7334250" cy="53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A89726-5460-3A40-BB7F-E3424097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914400"/>
            <a:ext cx="7721600" cy="57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ECDC708-B99A-854E-B46A-B35B13D8A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25" y="1295400"/>
            <a:ext cx="6965950" cy="523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3AB396-E76B-E44D-9937-103E42AD2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219200"/>
            <a:ext cx="7073900" cy="52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28DD7B-74A8-7A45-9122-C259F65B0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1046922"/>
            <a:ext cx="7600950" cy="562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EA7D8E-ADF0-0F45-B345-ACD814A46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473950" cy="55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31E28DA-514C-8448-91BC-F92D4200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1076739"/>
            <a:ext cx="7277100" cy="54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E5DFFC1-AB33-4748-8234-47EF7B2E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488848"/>
            <a:ext cx="6915150" cy="51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A64C-2464-FC45-A3D2-0694A386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0391-AF2D-F34D-B095-4E4294C01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rge crowd of people sitting in a stadium&#10;&#10;Description automatically generated with low confidence">
            <a:extLst>
              <a:ext uri="{FF2B5EF4-FFF2-40B4-BE49-F238E27FC236}">
                <a16:creationId xmlns:a16="http://schemas.microsoft.com/office/drawing/2014/main" id="{FA30881D-259A-334B-9E03-8BF45617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350" y="33633"/>
            <a:ext cx="7964050" cy="68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6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D11B7-0023-E744-A0F3-5A66D411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8751687" cy="56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Real Estate – Buyer’s Panic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115824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4-6 Interest Rate Rises by 2024 </a:t>
            </a:r>
            <a:r>
              <a:rPr lang="en-US" sz="1800" dirty="0"/>
              <a:t>which may start as early as 2024, says Fed governor Jay Powell.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Homebuilder Sentiment Rises</a:t>
            </a:r>
            <a:r>
              <a:rPr lang="en-US" sz="1800" dirty="0">
                <a:solidFill>
                  <a:schemeClr val="tx1"/>
                </a:solidFill>
              </a:rPr>
              <a:t> for first time in 5 months, from 75 to 76 in September, thanks to the lumber price crash.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Housing Starts for August up 3.9%</a:t>
            </a:r>
            <a:r>
              <a:rPr lang="en-US" sz="1800" dirty="0"/>
              <a:t> with apartment buildings the big driver. Single family homes fell.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Building Permits </a:t>
            </a:r>
            <a:r>
              <a:rPr lang="en-US" sz="1800" dirty="0"/>
              <a:t>up 6.0% and are a 50% increase from the summer lows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New Home Sales Jump</a:t>
            </a:r>
            <a:r>
              <a:rPr lang="en-US" sz="1800" dirty="0"/>
              <a:t> by 1.5% in August to a seasonally adjusted 740,000 units. </a:t>
            </a:r>
            <a:r>
              <a:rPr lang="en-US" sz="1800" b="1" i="1" dirty="0"/>
              <a:t>Existing Home Sales </a:t>
            </a:r>
            <a:r>
              <a:rPr lang="en-US" sz="1800" dirty="0"/>
              <a:t>Drop, by 2% in August to 5.88 million units annualized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Mortgage Rates Top 3.10%,</a:t>
            </a:r>
            <a:r>
              <a:rPr lang="en-US" sz="1800" dirty="0"/>
              <a:t> for the 30-year fixed rate loan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Google</a:t>
            </a:r>
            <a:r>
              <a:rPr lang="en-US" sz="1800" dirty="0"/>
              <a:t> Buys $2.1 Billion in New York Office Space,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S&amp;P </a:t>
            </a:r>
            <a:r>
              <a:rPr lang="en-US" sz="1800" b="1" dirty="0">
                <a:solidFill>
                  <a:schemeClr val="tx1"/>
                </a:solidFill>
              </a:rPr>
              <a:t>Case Shiller </a:t>
            </a:r>
            <a:r>
              <a:rPr lang="en-US" sz="1800" dirty="0">
                <a:solidFill>
                  <a:schemeClr val="tx1"/>
                </a:solidFill>
              </a:rPr>
              <a:t>Smashes all Records, up 17% YOY 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CC6C1-0F84-C34F-85BE-FBC9DEFCB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4359316"/>
            <a:ext cx="3664226" cy="24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1499-83DF-9341-BF12-F1CEB250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F8044-79D7-7F4F-92A5-566F8F5E0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5A7BB-6BC5-2444-B79F-A3291403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" y="381000"/>
            <a:ext cx="1200397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16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18.7% for June</a:t>
            </a:r>
            <a:br>
              <a:rPr lang="en-US" sz="2000" dirty="0"/>
            </a:br>
            <a:r>
              <a:rPr lang="en-US" dirty="0"/>
              <a:t>Phoenix (29.3%), San Diego (27.1%), and Seattle (25.0%)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1766-7773-7846-A135-DEA49F662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FEFD4-39C2-194D-879F-EA8382B38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2F802C4-2446-7243-A6CC-1641FA3D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130" y="0"/>
            <a:ext cx="619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00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71693F6-CA89-E34A-9DDF-76D32952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75" y="1428168"/>
            <a:ext cx="6470650" cy="49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663B853-CFE3-9343-BB44-C736EE7D7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06490"/>
            <a:ext cx="7289800" cy="54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76B1-084A-BE45-9090-196F0EF7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09BE1-C7C4-0841-9CAC-1F86C4ADE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0845FAF8-DB7E-BD48-A3E1-0DA7A9CB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639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20,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person, outdoor, tree, yellow&#10;&#10;Description automatically generated">
            <a:extLst>
              <a:ext uri="{FF2B5EF4-FFF2-40B4-BE49-F238E27FC236}">
                <a16:creationId xmlns:a16="http://schemas.microsoft.com/office/drawing/2014/main" id="{BC0B7254-3FC5-8448-8505-182D8BCC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304799"/>
            <a:ext cx="4048454" cy="49433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044D-A7F7-DC43-865B-8885CA85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2F4E4-67F4-AA49-A5D0-35E70BADB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80EFFD5-42E5-2B4C-8C04-89900068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0" y="0"/>
            <a:ext cx="11860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5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C9A0F-B122-5A41-97AA-29BAA5EE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77303-D796-1B4A-A7FF-92FB76CBB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lying on the floor&#10;&#10;Description automatically generated with medium confidence">
            <a:extLst>
              <a:ext uri="{FF2B5EF4-FFF2-40B4-BE49-F238E27FC236}">
                <a16:creationId xmlns:a16="http://schemas.microsoft.com/office/drawing/2014/main" id="{594DAB61-F2C6-C64F-9EBF-98FFF5BBF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Looking in the Rear-View Mirror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supply chain problems now in the price</a:t>
            </a:r>
            <a:endParaRPr lang="en-US"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391" y="1308909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i="1" dirty="0"/>
              <a:t>China’s Largest Real Estate Developer Goes Bust</a:t>
            </a:r>
            <a:r>
              <a:rPr lang="en-US" sz="1800" dirty="0"/>
              <a:t>, China Evergrande Group, with $300 billion in debt.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Consumer Sentiment Remains Weak</a:t>
            </a:r>
            <a:r>
              <a:rPr lang="en-US" sz="1800" dirty="0"/>
              <a:t>, the University of Michigan Index dropping from 78.5 to 77.1 in September </a:t>
            </a:r>
            <a:br>
              <a:rPr lang="en-US" sz="1800" dirty="0"/>
            </a:br>
            <a:endParaRPr lang="en-US" sz="1800" dirty="0"/>
          </a:p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dirty="0"/>
              <a:t>Leading Economic Indicators</a:t>
            </a:r>
            <a:r>
              <a:rPr lang="en-US" sz="1800" dirty="0"/>
              <a:t> jump in August, coming in at 0.9%.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Manufacturing PMI Drops</a:t>
            </a:r>
            <a:r>
              <a:rPr lang="en-US" sz="1800" dirty="0"/>
              <a:t>, from 61.7 estimated to 60.5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Consumer Confidence Dives</a:t>
            </a:r>
            <a:r>
              <a:rPr lang="en-US" sz="1800" dirty="0"/>
              <a:t>, in September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Q2 US GDP Rises to 6.7%,</a:t>
            </a:r>
            <a:r>
              <a:rPr lang="en-US" sz="1800" dirty="0"/>
              <a:t> a 38 year high in its final read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 China PMI Falls Under 50</a:t>
            </a:r>
            <a:r>
              <a:rPr lang="en-US" sz="1800" dirty="0"/>
              <a:t>, to 49.6, signifying a shrinking economy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E90F51-D066-5445-9B2B-553F3BDC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952761"/>
            <a:ext cx="3987800" cy="26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Waiting for a Selloff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81BB769E-9B9E-2E45-B167-04FA86C8E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05354"/>
            <a:ext cx="8534400" cy="459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Moving into a “BUY” Range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28206" y="179939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04808" y="4453664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10325100" y="3263108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8D5C6DD-4BCA-8E43-8962-26DE580A8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9" y="1504950"/>
            <a:ext cx="9565741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362,000 – up 20,000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C9B807B-41AD-E047-8A3D-4AB1BB8A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12" y="1493400"/>
            <a:ext cx="8205188" cy="49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Probing for a bottom 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>
                <a:solidFill>
                  <a:schemeClr val="tx1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With a wall of money growing rapidly, pour money into the </a:t>
            </a:r>
            <a:r>
              <a:rPr lang="en-US" sz="1800" b="1" dirty="0">
                <a:solidFill>
                  <a:schemeClr val="tx1"/>
                </a:solidFill>
              </a:rPr>
              <a:t>lowest valued stocks </a:t>
            </a:r>
            <a:r>
              <a:rPr lang="en-US" sz="1800" dirty="0">
                <a:solidFill>
                  <a:schemeClr val="tx1"/>
                </a:solidFill>
              </a:rPr>
              <a:t>like financials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Tech Stocks Dive</a:t>
            </a:r>
            <a:r>
              <a:rPr lang="en-US" sz="1800" dirty="0">
                <a:solidFill>
                  <a:schemeClr val="tx1"/>
                </a:solidFill>
              </a:rPr>
              <a:t> under pressure from rising interest rates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 the meantime, </a:t>
            </a:r>
            <a:r>
              <a:rPr lang="en-US" sz="1800" b="1" dirty="0">
                <a:solidFill>
                  <a:schemeClr val="tx1"/>
                </a:solidFill>
              </a:rPr>
              <a:t>bank stocks</a:t>
            </a:r>
            <a:r>
              <a:rPr lang="en-US" sz="1800" dirty="0">
                <a:solidFill>
                  <a:schemeClr val="tx1"/>
                </a:solidFill>
              </a:rPr>
              <a:t>, which benefit from rising rates, are having their best year since 1997.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Energy Shortage </a:t>
            </a:r>
            <a:r>
              <a:rPr lang="en-US" sz="1800" dirty="0">
                <a:solidFill>
                  <a:schemeClr val="tx1"/>
                </a:solidFill>
              </a:rPr>
              <a:t>Causes Apple and Tesla Cutback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Capital Goods </a:t>
            </a:r>
            <a:r>
              <a:rPr lang="en-US" sz="1800" dirty="0">
                <a:solidFill>
                  <a:schemeClr val="tx1"/>
                </a:solidFill>
              </a:rPr>
              <a:t>Jump by 0.5% in August with computers and electronics leading the charge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Ford </a:t>
            </a:r>
            <a:r>
              <a:rPr lang="en-US" sz="1800" dirty="0">
                <a:solidFill>
                  <a:schemeClr val="tx1"/>
                </a:solidFill>
              </a:rPr>
              <a:t>Announced Massive $11.4 Billion in US EV Factories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in Kentucky and Tennessee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Auto Sales </a:t>
            </a:r>
            <a:r>
              <a:rPr lang="en-US" sz="1800" dirty="0">
                <a:solidFill>
                  <a:schemeClr val="tx1"/>
                </a:solidFill>
              </a:rPr>
              <a:t>Dive on Chip Shortage, off 14% in Q3.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General Motors sales could fall as much as 31.5%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*Stick with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the barbell strategy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, we’ll keep rotating back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and forth all year between tech &amp; domestic recovery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21100-4907-9C4D-9E8C-1BCDE8F5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4200939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A Correction at Last!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10/$410-$420 bull call spread –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001000" y="413022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414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29800" y="831242"/>
            <a:ext cx="22098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239000" y="1710938"/>
            <a:ext cx="2667000" cy="19834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22BA55-1A54-3B4D-AC98-140D6A0E0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3882"/>
            <a:ext cx="6883400" cy="521171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2438400" y="4751184"/>
            <a:ext cx="548640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571199" y="3316237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Callout 7">
            <a:extLst>
              <a:ext uri="{FF2B5EF4-FFF2-40B4-BE49-F238E27FC236}">
                <a16:creationId xmlns:a16="http://schemas.microsoft.com/office/drawing/2014/main" id="{4F9DFAF9-979F-5F43-9557-2AF9D43F8772}"/>
              </a:ext>
            </a:extLst>
          </p:cNvPr>
          <p:cNvSpPr/>
          <p:nvPr/>
        </p:nvSpPr>
        <p:spPr>
          <a:xfrm>
            <a:off x="5676900" y="4994734"/>
            <a:ext cx="1600200" cy="13180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10%</a:t>
            </a:r>
            <a:br>
              <a:rPr lang="en-US" sz="2000" dirty="0"/>
            </a:br>
            <a:r>
              <a:rPr lang="en-US" sz="2000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men working on a roof&#10;&#10;Description automatically generated with medium confidence">
            <a:extLst>
              <a:ext uri="{FF2B5EF4-FFF2-40B4-BE49-F238E27FC236}">
                <a16:creationId xmlns:a16="http://schemas.microsoft.com/office/drawing/2014/main" id="{47A02179-D7DA-664D-88F1-D1C550FE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CBFDB1-D375-D74E-A2A8-838139B00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405" y="1447800"/>
            <a:ext cx="8128000" cy="51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19D83E-9190-DB4A-82EA-7FB0056B9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60" y="1066800"/>
            <a:ext cx="7272479" cy="540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BFC5CA9-18ED-1E4C-B08E-EE6F03C3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251292"/>
            <a:ext cx="7086600" cy="53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BFE430-CA1F-754B-867C-98C87371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5" y="1066800"/>
            <a:ext cx="7461250" cy="56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2BA415-8A02-F94D-87D4-8989E3F4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60443"/>
            <a:ext cx="6705600" cy="50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EB36E1D-ED86-A74C-B5E9-EE3C77313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27430"/>
            <a:ext cx="6915150" cy="50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on a pier&#10;&#10;Description automatically generated with medium confidence">
            <a:extLst>
              <a:ext uri="{FF2B5EF4-FFF2-40B4-BE49-F238E27FC236}">
                <a16:creationId xmlns:a16="http://schemas.microsoft.com/office/drawing/2014/main" id="{C4A63C0B-33BA-AE47-B373-CF044B0A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08B79B-5F8C-804F-B580-34115CA2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77220"/>
            <a:ext cx="6419850" cy="47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(FB)-Perfect Storm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0359C6-0557-C843-9D43-CB0693721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2057400"/>
            <a:ext cx="6153150" cy="45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5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+3.17%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+82.77%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+10.94%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+505.32%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b="1" i="1" dirty="0"/>
              <a:t>Launches iPhone 13</a:t>
            </a:r>
            <a:r>
              <a:rPr lang="en-US" sz="1800" dirty="0"/>
              <a:t>, with a better camera, faster chips, and longer battery life, </a:t>
            </a:r>
            <a:r>
              <a:rPr lang="en-US" sz="1800" i="1" dirty="0"/>
              <a:t>Antitrust Comes Home to Roost at Apple</a:t>
            </a:r>
            <a:r>
              <a:rPr lang="en-US" sz="18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C437D17-F9F3-C248-AE04-DA67AC38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133600"/>
            <a:ext cx="5899150" cy="44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F86CA0-25C0-F941-B0C4-0BD8B9CC3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52600"/>
            <a:ext cx="6502400" cy="4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414E35-0FDD-BE41-8B9F-F0A941D6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524000"/>
            <a:ext cx="6667500" cy="49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DC5BA52-5DD1-CD45-A189-7FE9CB902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0" y="1207544"/>
            <a:ext cx="7378700" cy="54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PayPal Goes Global ….again, buying Japan’s Paidy for $2.7 billion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0A0A93-FB70-104D-A3D8-C72440CF0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1328399"/>
            <a:ext cx="7219950" cy="53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r>
              <a:rPr lang="en-US" sz="1800" dirty="0"/>
              <a:t>  </a:t>
            </a:r>
            <a:r>
              <a:rPr lang="en-US" sz="2000" dirty="0"/>
              <a:t>The Tesla Street to Street Beta is Out </a:t>
            </a:r>
            <a:br>
              <a:rPr lang="en-US" sz="2000" dirty="0"/>
            </a:br>
            <a:r>
              <a:rPr lang="en-US" sz="2000" dirty="0"/>
              <a:t>242,300 Q3 sales beat expectations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2FF70A-2D52-EC4E-909C-1DEF3B2F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2362200"/>
            <a:ext cx="5753100" cy="430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48F3D29-DC8A-1645-8F12-6E528BE40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74304"/>
            <a:ext cx="7061200" cy="513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57BE7CA-1ECC-5B44-91B6-FC60C4236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1349897"/>
            <a:ext cx="7029450" cy="52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7E08BC-0A6C-A346-8D5D-59FA4125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524000"/>
            <a:ext cx="6832600" cy="50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3A393B8-CC86-684A-BAA4-50D851AD7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752600"/>
            <a:ext cx="6477000" cy="4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invested in financials in a high volatility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90.08%</a:t>
            </a:r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75B03EB0-60FD-C74F-A18B-DBD65D43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0" y="3352800"/>
            <a:ext cx="2857500" cy="23622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49C309-480C-3B46-830F-89E0F504E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63896"/>
              </p:ext>
            </p:extLst>
          </p:nvPr>
        </p:nvGraphicFramePr>
        <p:xfrm>
          <a:off x="639577" y="1371600"/>
          <a:ext cx="3841143" cy="452693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991009">
                  <a:extLst>
                    <a:ext uri="{9D8B030D-6E8A-4147-A177-3AD203B41FA5}">
                      <a16:colId xmlns:a16="http://schemas.microsoft.com/office/drawing/2014/main" val="1019985917"/>
                    </a:ext>
                  </a:extLst>
                </a:gridCol>
                <a:gridCol w="850134">
                  <a:extLst>
                    <a:ext uri="{9D8B030D-6E8A-4147-A177-3AD203B41FA5}">
                      <a16:colId xmlns:a16="http://schemas.microsoft.com/office/drawing/2014/main" val="2632600855"/>
                    </a:ext>
                  </a:extLst>
                </a:gridCol>
              </a:tblGrid>
              <a:tr h="233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766560210"/>
                  </a:ext>
                </a:extLst>
              </a:tr>
              <a:tr h="233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680583898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832755535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1697913668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416501632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10/$410-$420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233750921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(GS) 10/$320-$330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411143183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(GS) 11/$330-$350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1906666296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(JPM) 10/$130-$140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2666865040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(BLK) 10/$770-$790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705071025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(MS) 10/$85-$90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1674249501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(MS) 11/$85-$90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2381876035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(BRKB) 10/$255-$265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581071115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(C)  10/$62-$65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511852461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(BAC) 11/$37-$40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804963995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4033688756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776795879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Worse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2219248722"/>
                  </a:ext>
                </a:extLst>
              </a:tr>
              <a:tr h="224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547516865"/>
                  </a:ext>
                </a:extLst>
              </a:tr>
              <a:tr h="2337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100.00%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87" marR="5487" marT="5487" marB="0" anchor="b"/>
                </a:tc>
                <a:extLst>
                  <a:ext uri="{0D108BD9-81ED-4DB2-BD59-A6C34878D82A}">
                    <a16:rowId xmlns:a16="http://schemas.microsoft.com/office/drawing/2014/main" val="3541590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AB96A09-9D12-8C40-BE79-AF149F93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86339"/>
            <a:ext cx="6580812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997-C12C-6149-AF7F-BF44202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1040-7620-674E-B7A2-B501A52F3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floor, indoor, wall&#10;&#10;Description automatically generated">
            <a:extLst>
              <a:ext uri="{FF2B5EF4-FFF2-40B4-BE49-F238E27FC236}">
                <a16:creationId xmlns:a16="http://schemas.microsoft.com/office/drawing/2014/main" id="{75F711E7-F785-6E49-9264-6F1A0B9BF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– Headaches again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2F77C3-19C2-534A-9D9A-79369CF9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81200"/>
            <a:ext cx="6546850" cy="47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goodbye Christmas trade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DD54930-F643-1740-9DFE-6FF1EE983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752600"/>
            <a:ext cx="6667500" cy="49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(CAT)-Has Become a China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C44224-6EF8-0C42-8791-2C5DA8F43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52600"/>
            <a:ext cx="6578600" cy="48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Covid 4th Wave Delta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046644-6950-D648-AE5C-7BC4A5350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76400"/>
            <a:ext cx="6705600" cy="495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341057-12FE-9C45-B961-A584249CC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1309925"/>
            <a:ext cx="7099300" cy="53194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2451D87-73C3-974E-9BD0-C30876FFE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79148"/>
            <a:ext cx="7327900" cy="54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 – 12 days to expiration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5AC1B64-81E6-E147-A208-4E2342A3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975" y="1238798"/>
            <a:ext cx="7512050" cy="55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98C22BD-4CEF-7E40-A3C6-5ACA8226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2399"/>
            <a:ext cx="10311183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9C417B-01F2-F340-81A2-3400C5B4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0" y="1600200"/>
            <a:ext cx="6489700" cy="48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8B7911AF-7CF7-3B4C-B660-59751B92F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516569"/>
            <a:ext cx="6762750" cy="51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CA2F8F-AC42-734F-A818-BDFD2C4F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914400"/>
            <a:ext cx="7258050" cy="55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8EAAF3-7D78-5446-B21C-23E4EEB36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25" y="1365072"/>
            <a:ext cx="7042150" cy="526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33C769-5CF1-A14D-9020-EEAD4D1B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5" y="1219200"/>
            <a:ext cx="7397750" cy="54380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87EC6C-FA67-3A48-87D2-4A99E911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1232665"/>
            <a:ext cx="7073900" cy="53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B01292-7DAC-3F49-8371-A5ED9446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275" y="1219200"/>
            <a:ext cx="7283450" cy="54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19B8B7-BEF4-6F4B-B391-C20F48463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335640"/>
            <a:ext cx="7035800" cy="52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00BE12C-09C0-3C46-AAF0-682A5AA35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14400"/>
            <a:ext cx="7232650" cy="54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10/$320-$330 call spread-expires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462F91-87C0-154F-851C-F2FC39464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66461"/>
            <a:ext cx="6705600" cy="50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B28178-0AD5-B146-88FA-9DB97226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914400"/>
            <a:ext cx="9470187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10/$85-$90 call spread -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E5EF017-784C-314A-856D-3CC7C49F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02904"/>
            <a:ext cx="6489700" cy="49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10/$130-$140 call spread -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D87D24-DE44-444A-87C9-ED5750DD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425" y="1828800"/>
            <a:ext cx="6661150" cy="49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10/$62-65 call spread - expires in 7 trading days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5A21EBD-07A9-E041-85E6-3B195362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1600200"/>
            <a:ext cx="6870700" cy="505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11/$37-$40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392F4A-E4B9-AB47-B3D7-C2122FDA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75" y="1676400"/>
            <a:ext cx="6902450" cy="50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1DC504-96A0-2444-9CA2-8FBA81B4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24000"/>
            <a:ext cx="6921500" cy="51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3/$770-$790 call spread - 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B80BD3-0A8B-4348-ADD3-E2F7B39BC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1676400"/>
            <a:ext cx="6927850" cy="50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CFA3C5-15EA-D042-8E99-45B49092A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0" y="1828800"/>
            <a:ext cx="6413500" cy="48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BC486A-2AAE-9249-8A32-119F82D3B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1066800"/>
            <a:ext cx="7493000" cy="5619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back buy backs at $6 billion a year, announced spectacular earnings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 -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expires in 7 trading days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D77E1CF-68FD-F046-B239-E2F5025EA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752600"/>
            <a:ext cx="6629400" cy="49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FCE385-653F-AF45-88E2-51D75DA16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893061"/>
            <a:ext cx="7727950" cy="57661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*Profits are growing 5.5 times faster than any possible end of QE</a:t>
            </a:r>
            <a:r>
              <a:rPr lang="en-US" sz="1800" dirty="0">
                <a:solidFill>
                  <a:schemeClr val="tx1"/>
                </a:solidFill>
              </a:rPr>
              <a:t>. The wall of money is growing. QE is $1.44 trillion a year versus corporate profits rocketing by $8 trillion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*Soaring interest rates prompt much need stock market correction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 went all in with a great buying opportunity for financials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*The multiyear bear market in bonds is here, cash in with those shorts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*Rising rates will bring modestly lower technology prices are are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still a long-term hold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*Medium term, both sides of the barbell are working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rallies a 10% on China ban, imminent SEC approval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at $29 shows the time to buy is here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B99A80-FB5D-C244-945A-75E40F218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17" y="1343590"/>
            <a:ext cx="7086600" cy="52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A568FC8-949F-AC48-84D9-2E2BD207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75" y="1126435"/>
            <a:ext cx="7359650" cy="55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Bonds Crash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down $3.4 points after Jay Powell’s super bearish comments from Wednesday soak in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50-day moving average has been smashed and the next target is the 200-day at $1344.59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*Watch the 50-day roll over from here 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*My final target is a 1.76% yield on the ten-year US Treasury bond by January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*Add more downside LEAPS on rallies, the January 2022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(TLT) $155-$150 vertical bear put spread delivers a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50% profit in six months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*A 2.00% yield on the ten-year US Treasury bond here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we come! This is the quality trade for the rest of 2021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a year ago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 Three Month Yield High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4266F-A5BF-9448-B8D4-AA61C24B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553757"/>
            <a:ext cx="3810000" cy="31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No Positions!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7222C2B-1D9C-3D41-B133-640814C7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5" y="1600200"/>
            <a:ext cx="6699250" cy="50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1.52%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8C656C1-5705-9F42-99FB-79668BF7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219632"/>
            <a:ext cx="7061200" cy="543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3.47%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585413-E4D7-E948-89A5-1CF93269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974393"/>
            <a:ext cx="7753350" cy="57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391B4F-AE8E-CE40-8329-6DF929BCF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1103852"/>
            <a:ext cx="7366000" cy="55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1B3A99-FD17-D349-B109-EAED8FC83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838200"/>
            <a:ext cx="7600950" cy="56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0.93%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4D1374-BC06-DB43-BA99-73250BB1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1295400"/>
            <a:ext cx="7143750" cy="5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FA31936-B25A-A74E-9869-74D11DF2C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A New Advance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*Merck’s </a:t>
            </a:r>
            <a:r>
              <a:rPr lang="en-US" sz="1800" b="1" dirty="0">
                <a:solidFill>
                  <a:schemeClr val="tx1"/>
                </a:solidFill>
              </a:rPr>
              <a:t>Molnupiravir</a:t>
            </a:r>
            <a:r>
              <a:rPr lang="en-US" sz="1800" dirty="0">
                <a:solidFill>
                  <a:schemeClr val="tx1"/>
                </a:solidFill>
              </a:rPr>
              <a:t> pill cuts covid hospitalization death rate by 50%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*30% of new cases are now in kids under 12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*70 million still unvaccinated, but 95% of California is vaccinated or immune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*80% of the US population has covid antibodies, and 95% in San Francisco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deaths from delta variant report among those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*14 states now have law suites attempting to ban mask mandates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*Best immunity is from getting covid, then getting vaccinated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42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7,000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back up to </a:t>
            </a:r>
            <a:r>
              <a:rPr lang="en-US" sz="1800" b="1" dirty="0">
                <a:solidFill>
                  <a:schemeClr val="tx1"/>
                </a:solidFill>
              </a:rPr>
              <a:t>2,000 a day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4439362"/>
            <a:ext cx="3814324" cy="2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Up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*Rising interest rates hold out prospect of a strong dollar for months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 always does best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*When rates stop rising dollar will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*Massive over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issuance of debt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US government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fund the covid recovery is another nail in the coffin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addition to an exploding trade deficit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(FXA) and (FXE)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5D147-AC88-E448-A6DE-17762B343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819400"/>
            <a:ext cx="3810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58C136-5EC3-D746-8E86-B576EB5A9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37" y="1510195"/>
            <a:ext cx="6021238" cy="45720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1483957-A35C-B648-B1BC-53B3761D2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275" y="1594414"/>
            <a:ext cx="5824331" cy="44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45E7D9-D84F-D848-A43A-B8E58308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4016924" cy="299720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966A772-2DF1-6D4C-8DED-21B7A5D19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56" y="1782417"/>
            <a:ext cx="3886200" cy="2980352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4F1FD9D-7DDB-9E45-A009-7BD2BF444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788" y="1782417"/>
            <a:ext cx="4032512" cy="29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F68ED4-617A-214C-B95A-ED3EB8628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968038"/>
            <a:ext cx="7327900" cy="55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1E64CDF-B5F0-2549-B387-6CFC77AA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200"/>
            <a:ext cx="6238329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82DEB2-9729-B84C-A60D-D770B2DE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47800"/>
            <a:ext cx="6686550" cy="49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E90E033-130C-3B4B-8660-CFF7308B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207250" cy="54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Golden Crosses Setting Up Everywhere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700" b="1" i="1" dirty="0"/>
              <a:t>China Bans Crypto</a:t>
            </a:r>
            <a:r>
              <a:rPr lang="en-US" sz="1700" dirty="0"/>
              <a:t>, triggering a 7% plunge in Bitcoin. Financial systems the government can’t control are forbidden in the Forbidden City. </a:t>
            </a: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700" dirty="0"/>
              <a:t>It’s all part of a flight out of a restricted</a:t>
            </a:r>
            <a:r>
              <a:rPr lang="en-US" sz="1700" b="1" dirty="0"/>
              <a:t> Yuan </a:t>
            </a:r>
            <a:r>
              <a:rPr lang="en-US" sz="1700" dirty="0"/>
              <a:t>into unrestricted crypto by wealthy Chinese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*China used to account for 99% of all Bitcoin mining and now it is approaching zero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*The business will flock to the </a:t>
            </a:r>
            <a:r>
              <a:rPr lang="en-US" sz="1700" b="1" dirty="0"/>
              <a:t>US, Canada</a:t>
            </a:r>
            <a:r>
              <a:rPr lang="en-US" sz="1700" dirty="0"/>
              <a:t>, and any other country with</a:t>
            </a:r>
            <a:br>
              <a:rPr lang="en-US" sz="1700" dirty="0"/>
            </a:br>
            <a:r>
              <a:rPr lang="en-US" sz="1700" dirty="0"/>
              <a:t> cheap electricity. It’s a short-term negative for crypto but a</a:t>
            </a:r>
            <a:br>
              <a:rPr lang="en-US" sz="1700" dirty="0"/>
            </a:br>
            <a:r>
              <a:rPr lang="en-US" sz="1700" dirty="0"/>
              <a:t> long term positive. </a:t>
            </a: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700" b="1" dirty="0"/>
              <a:t>The First Trust Skybridge Crypto Industry &amp; Digital</a:t>
            </a:r>
            <a:br>
              <a:rPr lang="en-US" sz="1700" b="1" dirty="0"/>
            </a:br>
            <a:r>
              <a:rPr lang="en-US" sz="1700" b="1" dirty="0"/>
              <a:t> Economy ETF (CRPT) </a:t>
            </a:r>
            <a:r>
              <a:rPr lang="en-US" sz="1700" dirty="0"/>
              <a:t>launched, a basket of crypto plays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*Defi platform </a:t>
            </a:r>
            <a:r>
              <a:rPr lang="en-US" sz="1700" b="1" dirty="0"/>
              <a:t>Compound</a:t>
            </a:r>
            <a:r>
              <a:rPr lang="en-US" sz="1700" dirty="0"/>
              <a:t> wishes they didn’t have such fat fingers</a:t>
            </a: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700" dirty="0"/>
              <a:t>They accidently sent out $90 million </a:t>
            </a:r>
            <a:br>
              <a:rPr lang="en-US" sz="1700" dirty="0"/>
            </a:br>
            <a:b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700" dirty="0"/>
              <a:t>Buy Bitcoin and Ethereum on the dip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7FBB7-C30C-F442-AAAD-E2E7F187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4075444"/>
            <a:ext cx="3638550" cy="24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D748-E2C8-8A43-BEEE-E737453D6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18410-BF2D-3C45-AA4F-768EF47CF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6EAB15E-77DE-5848-8DB0-24F294D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9878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720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AF2D-4E59-6548-8917-0DEE6A57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Mad Hedge Market Timing Index 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33688-C8ED-4B43-AC38-931CE1C6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br>
              <a:rPr lang="en-US" sz="2000" dirty="0"/>
            </a:br>
            <a:r>
              <a:rPr lang="en-US" sz="2000" dirty="0"/>
              <a:t>*traditional technical analysis, including moving averages and RSI’s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*flow of funds withing the crypto mining community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*actions of the “whales”- 20% of Bitcoin is owned by the top 100 accounts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*growth of the global money supply and other liquidity measures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*action of other highly correlating assets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9CC0D-84E5-B642-BC87-793047F13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4262599"/>
            <a:ext cx="4279900" cy="2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3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83132" y="518433"/>
            <a:ext cx="6333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r>
              <a:rPr lang="en-US" sz="2400" b="1" dirty="0"/>
              <a:t>the Fourth Wave – The Self-Inflicted Injury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97991E0-E651-4248-A064-8B6C5B749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618170"/>
            <a:ext cx="10934700" cy="596519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924347" y="4515500"/>
            <a:ext cx="838200" cy="1411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8F06B9-A9C6-5540-8879-6285CDC43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066800"/>
            <a:ext cx="6945086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32A08E-4AD0-DA4D-901D-D9BEA7F0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963038"/>
            <a:ext cx="7429500" cy="54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5512DB0-895A-E04F-A736-9CD51D96D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675" y="1155500"/>
            <a:ext cx="7232650" cy="533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44B691-5DE1-B248-A065-353CA192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24750" cy="56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Nat Gas Crisis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</a:t>
            </a:r>
            <a:r>
              <a:rPr lang="en-US" sz="1800" dirty="0">
                <a:solidFill>
                  <a:schemeClr val="tx1"/>
                </a:solidFill>
              </a:rPr>
              <a:t>Releases from its Strategic Oil Reserve, sending oil to the mat.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Russia Squeezes European Gas Supplies</a:t>
            </a:r>
            <a:r>
              <a:rPr lang="en-US" sz="1800" dirty="0">
                <a:solidFill>
                  <a:schemeClr val="tx1"/>
                </a:solidFill>
              </a:rPr>
              <a:t>. Norway is stepping in to fill the gap but it’s not enough.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Norway is stepping in to fill the gap but it’s not enough.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*Britain is also reaching the end of a 50-year supply in North Sea gas.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could create yet another drag on Europe economy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CFC398-0798-D640-B7E4-4389AF75A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136" y="3993057"/>
            <a:ext cx="4365073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642E53-673F-0348-9AE6-8009F49C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245350" cy="54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BBC9011-9C2C-7E4F-814C-31E6F68B9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1093304"/>
            <a:ext cx="7391400" cy="55539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21248D8-0E46-F340-8067-3C93E113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0"/>
            <a:ext cx="7036193" cy="52895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2AD21F5-BE25-2B4E-ACF5-AD8307A0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53278"/>
            <a:ext cx="7772400" cy="58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ED48DA-2B6E-CE4F-A190-2998E59B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838200"/>
            <a:ext cx="7213600" cy="553529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39190</TotalTime>
  <Words>4642</Words>
  <Application>Microsoft Macintosh PowerPoint</Application>
  <PresentationFormat>Widescreen</PresentationFormat>
  <Paragraphs>180</Paragraphs>
  <Slides>118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Arial</vt:lpstr>
      <vt:lpstr>Calibri</vt:lpstr>
      <vt:lpstr>Helvetica</vt:lpstr>
      <vt:lpstr>Helvetica Neue</vt:lpstr>
      <vt:lpstr>Times New Roman</vt:lpstr>
      <vt:lpstr>Office Theme</vt:lpstr>
      <vt:lpstr>   The Mad Hedge Fund Trader “Shopping Time”   </vt:lpstr>
      <vt:lpstr>PowerPoint Presentation</vt:lpstr>
      <vt:lpstr> Trade Alert Performance New All Time Highs! 32 consecutive profitable trade alerts- 93.5% success rate in 2021-ony 5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A New Advance</vt:lpstr>
      <vt:lpstr>PowerPoint Presentation</vt:lpstr>
      <vt:lpstr>January 20 Infection Rate</vt:lpstr>
      <vt:lpstr>October 6 Infection Rate </vt:lpstr>
      <vt:lpstr>PowerPoint Presentation</vt:lpstr>
      <vt:lpstr>PowerPoint Presentation</vt:lpstr>
      <vt:lpstr>The Global Economy – Looking in the Rear-View Mirror supply chain problems now in the price</vt:lpstr>
      <vt:lpstr>The Mad Hedge Profit Predictor Market Timing Index – Waiting for a Selloff An artificial intelligence driven algorithm that analyzes 30 different economic, technical, and momentum driven indicators </vt:lpstr>
      <vt:lpstr> The Mad Hedge Profit Predictor Moving into a “BUY” Range </vt:lpstr>
      <vt:lpstr> Weekly Jobless Claims – New Lows  362,000 – up 20,000 </vt:lpstr>
      <vt:lpstr>Stocks – Probing for a bottom    </vt:lpstr>
      <vt:lpstr>       S&amp;P 500 – A Correction at Last! long 10/$410-$420 bull call spread – expires in 7 trading days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(FB)-Perfect Storm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Launches iPhone 13, with a better camera, faster chips, and longer battery life, Antitrust Comes Home to Roost at Apple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(PYPL)- PayPal Goes Global ….again, buying Japan’s Paidy for $2.7 billion took profits on long 4/$90-$95 call spread      </vt:lpstr>
      <vt:lpstr>       Tesla (TSLA)-  The Tesla Street to Street Beta is Out  242,300 Q3 sales beat expectations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 former LEAP Candidate – Headaches again long 3/$146-$149 call spread took profits on long 2/$150-$160 call spread     </vt:lpstr>
      <vt:lpstr>  Package Delivery- United Parcel Service (UPS) - Package Delivery the goodbye Christmas trade took profits on long 11/$130-$140 call spread   </vt:lpstr>
      <vt:lpstr>  Caterpillar (CAT)-Has Become a China stock took profits on long 12/$145-$150 call spread took profits on long 11/$125-$135 call spread  </vt:lpstr>
      <vt:lpstr>  Walt Disney (DIS)- Big Recovery Move Covid 4th Wave Delta Drag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long 5/$200-$210 call spread – 12 days to expiration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Regeneron (REGN) took profits on long 7/$570-$580 call spread </vt:lpstr>
      <vt:lpstr> CRISPR Therapeutics (CRSP)   </vt:lpstr>
      <vt:lpstr>Goldman Sachs (GS) –  long 10/$320-$330 call spread-expires in 7 trading days long 11/$330-$350 call spread  took profits on long 8/$325-$335 call spread </vt:lpstr>
      <vt:lpstr>Morgan Stanley (MS) – Doubled Dividend long 10/$85-$90 call spread - expires in 7 trading days long 11/$85-$90 call spread  profits on long 2/$55-$60 call spread</vt:lpstr>
      <vt:lpstr> JP Morgan Chase (JPM)-Back to Life long 10/$130-$140 call spread - expires in 7 trading days took profits on long 8/$140-$145 call spread took profits on long 7/$140-$145 call spread   </vt:lpstr>
      <vt:lpstr>Citigroup (C) – “Recovery” Rotation Play long 10/$62-65 call spread - expires in 7 trading days</vt:lpstr>
      <vt:lpstr>Bank of America (BAC) –  long 11/$37-$40 call spread  profits on long 2/$28-$30 call spread</vt:lpstr>
      <vt:lpstr> SPDR Metals &amp; Mining ETF (XME) –  long 2/$28-$30 call spread</vt:lpstr>
      <vt:lpstr> Blackrock (BLK)-Asset Collection Boom long 3/$770-$790 call spread - expires in 7 trading days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Berkshire Hathaway (BRKB)- Natural Barbell cut back buy backs at $6 billion a year, announced spectacular earnings long 10/$255-$265 call spread - expires in 7 trading days took profits on long 3/$230-$240 call spread</vt:lpstr>
      <vt:lpstr>Europe Hedged Equity (HEDJ)- </vt:lpstr>
      <vt:lpstr>Japan (DXJ)- </vt:lpstr>
      <vt:lpstr> Emerging Markets (EEM) - Pro trade, Weak Dollar, Long Recovery Play</vt:lpstr>
      <vt:lpstr>Bonds –  Three Month Yield High</vt:lpstr>
      <vt:lpstr>            Treasury ETF (TLT) – No Positions!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1.52%  </vt:lpstr>
      <vt:lpstr> Junk Bonds (HYG) 3.47% Yield to Maturity  </vt:lpstr>
      <vt:lpstr>2X Short Treasuries (TBT)-Another run at highs</vt:lpstr>
      <vt:lpstr>Emerging Market Debt (ELD) 4.27% Yield- </vt:lpstr>
      <vt:lpstr>Municipal Bonds (MUB) – 0.93%   Mix of AAA, AA, and A rated bonds </vt:lpstr>
      <vt:lpstr>PowerPoint Presentation</vt:lpstr>
      <vt:lpstr>Foreign Currencies – Dollar Up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 – Golden Crosses Setting Up Everywhere Buy the Mad Hedge Bitcoin Letter at https://www.madhedgefundtrader.com/store/  </vt:lpstr>
      <vt:lpstr>PowerPoint Presentation</vt:lpstr>
      <vt:lpstr>Mad Hedge Market Timing Index Components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Energy –  Nat Gas Crisis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Barely a Pulse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PowerPoint Presentation</vt:lpstr>
      <vt:lpstr>Real Estate – Buyer’s Panic</vt:lpstr>
      <vt:lpstr>PowerPoint Presentation</vt:lpstr>
      <vt:lpstr>S&amp;P Case Shiller Up 18.7% for June Phoenix (29.3%), San Diego (27.1%), and Seattle (25.0%) lead</vt:lpstr>
      <vt:lpstr>PowerPoint Presentation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October 20,  from Silicon Valley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7941</cp:revision>
  <cp:lastPrinted>2017-08-31T13:43:13Z</cp:lastPrinted>
  <dcterms:created xsi:type="dcterms:W3CDTF">2015-02-05T17:12:57Z</dcterms:created>
  <dcterms:modified xsi:type="dcterms:W3CDTF">2021-10-06T16:56:16Z</dcterms:modified>
</cp:coreProperties>
</file>