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3"/>
  </p:notesMasterIdLst>
  <p:sldIdLst>
    <p:sldId id="256" r:id="rId2"/>
    <p:sldId id="1146" r:id="rId3"/>
    <p:sldId id="888" r:id="rId4"/>
    <p:sldId id="605" r:id="rId5"/>
    <p:sldId id="997" r:id="rId6"/>
    <p:sldId id="664" r:id="rId7"/>
    <p:sldId id="824" r:id="rId8"/>
    <p:sldId id="1106" r:id="rId9"/>
    <p:sldId id="1107" r:id="rId10"/>
    <p:sldId id="1108" r:id="rId11"/>
    <p:sldId id="1109" r:id="rId12"/>
    <p:sldId id="1164" r:id="rId13"/>
    <p:sldId id="1170" r:id="rId14"/>
    <p:sldId id="1156" r:id="rId15"/>
    <p:sldId id="1118" r:id="rId16"/>
    <p:sldId id="1076" r:id="rId17"/>
    <p:sldId id="695" r:id="rId18"/>
    <p:sldId id="898" r:id="rId19"/>
    <p:sldId id="1171" r:id="rId20"/>
    <p:sldId id="1142" r:id="rId21"/>
    <p:sldId id="1113" r:id="rId22"/>
    <p:sldId id="1033" r:id="rId23"/>
    <p:sldId id="1073" r:id="rId24"/>
    <p:sldId id="1074" r:id="rId25"/>
    <p:sldId id="1026" r:id="rId26"/>
    <p:sldId id="570" r:id="rId27"/>
    <p:sldId id="280" r:id="rId28"/>
    <p:sldId id="1147" r:id="rId29"/>
    <p:sldId id="1057" r:id="rId30"/>
    <p:sldId id="563" r:id="rId31"/>
    <p:sldId id="835" r:id="rId32"/>
    <p:sldId id="613" r:id="rId33"/>
    <p:sldId id="831" r:id="rId34"/>
    <p:sldId id="811" r:id="rId35"/>
    <p:sldId id="1025" r:id="rId36"/>
    <p:sldId id="891" r:id="rId37"/>
    <p:sldId id="1047" r:id="rId38"/>
    <p:sldId id="814" r:id="rId39"/>
    <p:sldId id="1072" r:id="rId40"/>
    <p:sldId id="764" r:id="rId41"/>
    <p:sldId id="765" r:id="rId42"/>
    <p:sldId id="1071" r:id="rId43"/>
    <p:sldId id="1157" r:id="rId44"/>
    <p:sldId id="1070" r:id="rId45"/>
    <p:sldId id="840" r:id="rId46"/>
    <p:sldId id="1068" r:id="rId47"/>
    <p:sldId id="1069" r:id="rId48"/>
    <p:sldId id="893" r:id="rId49"/>
    <p:sldId id="289" r:id="rId50"/>
    <p:sldId id="730" r:id="rId51"/>
    <p:sldId id="1054" r:id="rId52"/>
    <p:sldId id="994" r:id="rId53"/>
    <p:sldId id="996" r:id="rId54"/>
    <p:sldId id="830" r:id="rId55"/>
    <p:sldId id="481" r:id="rId56"/>
    <p:sldId id="290" r:id="rId57"/>
    <p:sldId id="1008" r:id="rId58"/>
    <p:sldId id="1133" r:id="rId59"/>
    <p:sldId id="1038" r:id="rId60"/>
    <p:sldId id="1009" r:id="rId61"/>
    <p:sldId id="669" r:id="rId62"/>
    <p:sldId id="1079" r:id="rId63"/>
    <p:sldId id="1043" r:id="rId64"/>
    <p:sldId id="1081" r:id="rId65"/>
    <p:sldId id="1083" r:id="rId66"/>
    <p:sldId id="1086" r:id="rId67"/>
    <p:sldId id="1080" r:id="rId68"/>
    <p:sldId id="1049" r:id="rId69"/>
    <p:sldId id="336" r:id="rId70"/>
    <p:sldId id="1084" r:id="rId71"/>
    <p:sldId id="295" r:id="rId72"/>
    <p:sldId id="501" r:id="rId73"/>
    <p:sldId id="539" r:id="rId74"/>
    <p:sldId id="1158" r:id="rId75"/>
    <p:sldId id="1114" r:id="rId76"/>
    <p:sldId id="654" r:id="rId77"/>
    <p:sldId id="659" r:id="rId78"/>
    <p:sldId id="655" r:id="rId79"/>
    <p:sldId id="656" r:id="rId80"/>
    <p:sldId id="657" r:id="rId81"/>
    <p:sldId id="658" r:id="rId82"/>
    <p:sldId id="1159" r:id="rId83"/>
    <p:sldId id="1115" r:id="rId84"/>
    <p:sldId id="533" r:id="rId85"/>
    <p:sldId id="756" r:id="rId86"/>
    <p:sldId id="1001" r:id="rId87"/>
    <p:sldId id="786" r:id="rId88"/>
    <p:sldId id="546" r:id="rId89"/>
    <p:sldId id="536" r:id="rId90"/>
    <p:sldId id="1172" r:id="rId91"/>
    <p:sldId id="1150" r:id="rId92"/>
    <p:sldId id="1166" r:id="rId93"/>
    <p:sldId id="1167" r:id="rId94"/>
    <p:sldId id="1153" r:id="rId95"/>
    <p:sldId id="1154" r:id="rId96"/>
    <p:sldId id="1168" r:id="rId97"/>
    <p:sldId id="1169" r:id="rId98"/>
    <p:sldId id="1116" r:id="rId99"/>
    <p:sldId id="388" r:id="rId100"/>
    <p:sldId id="312" r:id="rId101"/>
    <p:sldId id="380" r:id="rId102"/>
    <p:sldId id="747" r:id="rId103"/>
    <p:sldId id="313" r:id="rId104"/>
    <p:sldId id="1173" r:id="rId105"/>
    <p:sldId id="972" r:id="rId106"/>
    <p:sldId id="907" r:id="rId107"/>
    <p:sldId id="650" r:id="rId108"/>
    <p:sldId id="729" r:id="rId109"/>
    <p:sldId id="737" r:id="rId110"/>
    <p:sldId id="998" r:id="rId111"/>
    <p:sldId id="999" r:id="rId112"/>
    <p:sldId id="1000" r:id="rId113"/>
    <p:sldId id="904" r:id="rId114"/>
    <p:sldId id="1130" r:id="rId115"/>
    <p:sldId id="1163" r:id="rId116"/>
    <p:sldId id="1132" r:id="rId117"/>
    <p:sldId id="1005" r:id="rId118"/>
    <p:sldId id="1006" r:id="rId119"/>
    <p:sldId id="1174" r:id="rId120"/>
    <p:sldId id="492" r:id="rId121"/>
    <p:sldId id="335" r:id="rId12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57" autoAdjust="0"/>
    <p:restoredTop sz="96400"/>
  </p:normalViewPr>
  <p:slideViewPr>
    <p:cSldViewPr>
      <p:cViewPr varScale="1">
        <p:scale>
          <a:sx n="148" d="100"/>
          <a:sy n="148" d="100"/>
        </p:scale>
        <p:origin x="232" y="4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“Ringing the Cash Register”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20,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93FBF-6BDA-F541-86EC-4462059A5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533" y="1600200"/>
            <a:ext cx="5554133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72D70C-9BCC-D246-A4E3-C3FF4348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289800" cy="55294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81416A0-4E8D-554A-B0F8-8488795B6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161876"/>
            <a:ext cx="7124700" cy="539934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281702E-7F4A-1444-B0E7-B9811A522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1126958"/>
            <a:ext cx="6623050" cy="51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BD27268-0A7A-2E43-96FE-2A1D960FF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384" y="762000"/>
            <a:ext cx="7603231" cy="57213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7485-7E26-894F-AB4A-E325F56B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CFEE5-8CA1-1045-AA8F-A13D9D96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9D43A0F6-F199-4340-8426-003BE8A2F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250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Bouncing Along a Bottom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</a:rPr>
              <a:t>*Big stock market dump delivers only a modest gold rally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*Rising interest rates bode poorly for precious metals as it raises the opportunity cost for non-yielding assets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*Bitcoin is clearly sucking capital out of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*Stay away until this plays out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18532F-3E36-FB45-9B00-7681DA61E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483101"/>
            <a:ext cx="413585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7DEE8E-C1DE-C24E-BE03-C23B4049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41572"/>
            <a:ext cx="6864350" cy="520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E674E74-6FDB-EA4B-8FA7-2469B477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02895"/>
            <a:ext cx="6921500" cy="523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81F607-F0D0-4B4F-802D-79F7E8716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7145588" cy="538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19A1A82-070C-024B-A574-1BF1CDF6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6896100" cy="52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20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CE9B00A-993E-364B-AE2D-666B3AF9C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66800"/>
            <a:ext cx="8949347" cy="56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92AAA4-97D8-5049-B3A2-53EED4DE5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258050" cy="54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4C9634-165D-574C-90CB-3D46072C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14400"/>
            <a:ext cx="7378700" cy="563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F1493BB-7D2C-F946-BEF5-F7753DF6C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02895"/>
            <a:ext cx="7207250" cy="54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F00A9D-A591-2543-98DB-B5E65F07C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75" y="1434458"/>
            <a:ext cx="6826250" cy="51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115824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Housing Starts Fall</a:t>
            </a:r>
            <a:r>
              <a:rPr lang="en-US" sz="1800" dirty="0"/>
              <a:t>, by 1.6% in September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*Foreclosures are surging now that abeyances are ending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*Second largest real estate lender dumps plans to take payments in Bitcoin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Single Family Rents are Surging</a:t>
            </a:r>
            <a:r>
              <a:rPr lang="en-US" sz="1800" dirty="0"/>
              <a:t> especially for the top end of the market. 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dirty="0"/>
              <a:t>Nationally, rents rose 9.3% in August, year over year, up from a 2.2%</a:t>
            </a:r>
            <a:br>
              <a:rPr lang="en-US" sz="1800" dirty="0"/>
            </a:br>
            <a:r>
              <a:rPr lang="en-US" sz="1800" dirty="0"/>
              <a:t> year-over-year increase in August 2020, 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FD2E4-DCBA-844A-AB39-B445C3EE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50" y="3962400"/>
            <a:ext cx="3790950" cy="25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1499-83DF-9341-BF12-F1CEB250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F8044-79D7-7F4F-92A5-566F8F5E0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5A7BB-6BC5-2444-B79F-A3291403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5" y="381000"/>
            <a:ext cx="1200397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316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18.7% for June</a:t>
            </a:r>
            <a:br>
              <a:rPr lang="en-US" sz="2000" dirty="0"/>
            </a:br>
            <a:r>
              <a:rPr lang="en-US" dirty="0"/>
              <a:t>Phoenix (29.3%), San Diego (27.1%), and Seattle (25.0%)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5B6A922-E2B3-A14D-9AAE-3BCB1BBAC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72095"/>
            <a:ext cx="6991350" cy="52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3DAD13F-BD26-4F48-AE3B-69C27FB5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25" y="1159342"/>
            <a:ext cx="7092950" cy="542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940E-9C02-AE47-98A3-F250EF68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E76A-0635-2546-A071-9DDE471C3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hot air balloons in the sky&#10;&#10;Description automatically generated">
            <a:extLst>
              <a:ext uri="{FF2B5EF4-FFF2-40B4-BE49-F238E27FC236}">
                <a16:creationId xmlns:a16="http://schemas.microsoft.com/office/drawing/2014/main" id="{EC1528D3-20ED-0348-BBB2-D6913D43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3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044D-A7F7-DC43-865B-8885CA85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By Age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2F4E4-67F4-AA49-A5D0-35E70BADB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110E9B4-7B39-B64E-9346-3DFFAB11A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445468"/>
            <a:ext cx="8902700" cy="50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560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November 3,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itting at a table with food and a mountai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DC93436-754B-FE42-B905-35F61E2B8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598" y="76200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044D-A7F7-DC43-865B-8885CA85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By Region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2F4E4-67F4-AA49-A5D0-35E70BADB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0A87B1C8-EC45-9043-BFDF-5331E784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668"/>
            <a:ext cx="12192000" cy="497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1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9A0F-B122-5A41-97AA-29BAA5EE0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77303-D796-1B4A-A7FF-92FB76CBB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hot air balloon&#10;&#10;Description automatically generated">
            <a:extLst>
              <a:ext uri="{FF2B5EF4-FFF2-40B4-BE49-F238E27FC236}">
                <a16:creationId xmlns:a16="http://schemas.microsoft.com/office/drawing/2014/main" id="{22AEB924-3470-DC4C-8CF4-2F22F759C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42" y="228600"/>
            <a:ext cx="6366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Ready for a Turn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391" y="1308909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*After a delta and supply chain induced mini recession in the summer, a turnaround in the economy is imminent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Nonfarm Payroll Bombs in September</a:t>
            </a:r>
            <a:r>
              <a:rPr lang="en-US" sz="1800" dirty="0"/>
              <a:t>, coming in at only 194,000. That follows a weak 235,000 in August. The headline </a:t>
            </a:r>
            <a:r>
              <a:rPr lang="en-US" sz="1800" b="1" dirty="0"/>
              <a:t>Unemployment Rate</a:t>
            </a:r>
            <a:r>
              <a:rPr lang="en-US" sz="1800" dirty="0"/>
              <a:t> dropped to a new post pandemic low of 4.8%,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Weekly Jobless Claims Plunge</a:t>
            </a:r>
            <a:r>
              <a:rPr lang="en-US" sz="1800" dirty="0"/>
              <a:t> to 293,000, a new post pandemic low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Wages are Going Through the Roof</a:t>
            </a:r>
            <a:r>
              <a:rPr lang="en-US" sz="1800" dirty="0"/>
              <a:t> for those willing to work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JOLTS Comes in at 10.4 Million</a:t>
            </a:r>
            <a:r>
              <a:rPr lang="en-US" sz="1800" dirty="0"/>
              <a:t> indicating that the labor</a:t>
            </a:r>
            <a:br>
              <a:rPr lang="en-US" sz="1800" dirty="0"/>
            </a:br>
            <a:r>
              <a:rPr lang="en-US" sz="1800" dirty="0"/>
              <a:t> shortage is getting more severe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IMF Cuts Global Growth Forecast to 5.9%</a:t>
            </a:r>
            <a:br>
              <a:rPr lang="en-US" sz="1800" b="1" i="1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CPI Hits 5.4</a:t>
            </a:r>
            <a:r>
              <a:rPr lang="en-US" sz="1800" dirty="0"/>
              <a:t>%, and was up 0.4% in September, a high for this cycle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*Fed Minutes </a:t>
            </a:r>
            <a:r>
              <a:rPr lang="en-US" sz="1800" dirty="0"/>
              <a:t>Show Taper to Start in November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A2AB4-7FC6-A549-A5EF-7F0C0BC35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856" y="4419600"/>
            <a:ext cx="3903122" cy="217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Waiting for a Selloff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-up of a clock&#10;&#10;Description automatically generated with low confidence">
            <a:extLst>
              <a:ext uri="{FF2B5EF4-FFF2-40B4-BE49-F238E27FC236}">
                <a16:creationId xmlns:a16="http://schemas.microsoft.com/office/drawing/2014/main" id="{5970C112-E4A5-DA48-9518-081208F7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52600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Upside Breakout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28206" y="179939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04808" y="4453664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10325100" y="3263108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C598D521-4229-2C46-AA26-429AF6ED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45434"/>
            <a:ext cx="8305800" cy="477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362,000 – 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C9B807B-41AD-E047-8A3D-4AB1BB8A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12" y="1493400"/>
            <a:ext cx="8205188" cy="49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9DFB-13A3-2345-A4FD-3B79EE90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F3E2-62EA-9543-8BA2-847066353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on a boat&#10;&#10;Description automatically generated with medium confidence">
            <a:extLst>
              <a:ext uri="{FF2B5EF4-FFF2-40B4-BE49-F238E27FC236}">
                <a16:creationId xmlns:a16="http://schemas.microsoft.com/office/drawing/2014/main" id="{49B4184E-422F-B049-A1DC-758861451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14CAB93A-5682-2B4B-A642-0E08C86F3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Probing for a bottom 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Big Banks </a:t>
            </a:r>
            <a:r>
              <a:rPr lang="en-US" sz="1800" dirty="0">
                <a:solidFill>
                  <a:schemeClr val="tx1"/>
                </a:solidFill>
              </a:rPr>
              <a:t>Report Blowout Earnings and are firing on all cylinders.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*With a wall of money growing rapidly, pour money into the </a:t>
            </a:r>
            <a:r>
              <a:rPr lang="en-US" sz="1800" b="1" dirty="0">
                <a:solidFill>
                  <a:schemeClr val="tx1"/>
                </a:solidFill>
              </a:rPr>
              <a:t>lowest valued stocks </a:t>
            </a:r>
            <a:r>
              <a:rPr lang="en-US" sz="1800" dirty="0">
                <a:solidFill>
                  <a:schemeClr val="tx1"/>
                </a:solidFill>
              </a:rPr>
              <a:t>like financials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*Tech Stocks stabilize, earnings will reflect severe parts shortages that will hang over the stocks for the rest of 2021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*Social Security benefits rising by 5.9% in 2020, or $1 trillion, and a lot is going into stocks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*Huge Rally in copper hint that supper cycle may be resuming, buy (FCX)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*Millennials to inherit $68 trillion by 2030 and most will go into the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stock market </a:t>
            </a:r>
            <a:r>
              <a:rPr lang="en-US" sz="1800">
                <a:solidFill>
                  <a:schemeClr val="tx1"/>
                </a:solidFill>
              </a:rPr>
              <a:t>and Bitcoin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021100-4907-9C4D-9E8C-1BCDE8F5C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200939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A Correction at Last!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10/$410-$420 bull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10/$419-$429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72600" y="3230364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427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031458"/>
            <a:ext cx="1674141" cy="16741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972300" y="1710938"/>
            <a:ext cx="2933700" cy="10322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Callout 7">
            <a:extLst>
              <a:ext uri="{FF2B5EF4-FFF2-40B4-BE49-F238E27FC236}">
                <a16:creationId xmlns:a16="http://schemas.microsoft.com/office/drawing/2014/main" id="{4F9DFAF9-979F-5F43-9557-2AF9D43F8772}"/>
              </a:ext>
            </a:extLst>
          </p:cNvPr>
          <p:cNvSpPr/>
          <p:nvPr/>
        </p:nvSpPr>
        <p:spPr>
          <a:xfrm>
            <a:off x="7119435" y="3918057"/>
            <a:ext cx="1600200" cy="131803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5.3%</a:t>
            </a:r>
            <a:br>
              <a:rPr lang="en-US" sz="2000" dirty="0"/>
            </a:br>
            <a:r>
              <a:rPr lang="en-US" sz="2000" dirty="0"/>
              <a:t>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3A08C-B01B-5144-9387-94234B6F9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31" y="1456434"/>
            <a:ext cx="6502400" cy="492324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2302760" y="3876658"/>
            <a:ext cx="6672079" cy="26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32298D2-EC79-1041-93A0-765534D12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600200"/>
            <a:ext cx="6610350" cy="499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38C727-EE48-6644-9764-C9B250C2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25" y="1301165"/>
            <a:ext cx="6965950" cy="53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09C536-153E-4B4F-81B0-9EA28C9C8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64424"/>
            <a:ext cx="6642100" cy="50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79A5512-8E71-7E4B-82B1-B3B9C774D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6769100" cy="515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FC2EF37-D385-744C-9236-72A8A1C28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524000"/>
            <a:ext cx="6991350" cy="52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CAFC521-392A-EE48-B066-D93B662A7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22631"/>
            <a:ext cx="6597650" cy="49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6251"/>
            <a:ext cx="10972800" cy="1143000"/>
          </a:xfrm>
        </p:spPr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in front of a group of hot air balloons&#10;&#10;Description automatically generated with medium confidence">
            <a:extLst>
              <a:ext uri="{FF2B5EF4-FFF2-40B4-BE49-F238E27FC236}">
                <a16:creationId xmlns:a16="http://schemas.microsoft.com/office/drawing/2014/main" id="{25AE5190-2E1A-C94E-96D4-41EDAB96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276" y="0"/>
            <a:ext cx="7987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2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7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+88.51%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+15.4%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+511.06%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43.14%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Microsoft to Raise Dividend by 11% </a:t>
            </a:r>
            <a:r>
              <a:rPr lang="en-US" sz="1800" dirty="0"/>
              <a:t>and increased a $60 billion stock buyback program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7EB1EDE-8A41-6645-A13D-214BEDB2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1915589"/>
            <a:ext cx="6261100" cy="47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Wins antitrust suit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F4CE42A-4E7F-D045-86F9-363D51A03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225" y="2133600"/>
            <a:ext cx="6051550" cy="46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b="1" i="1" dirty="0"/>
              <a:t>Launches iPhone 13</a:t>
            </a:r>
            <a:r>
              <a:rPr lang="en-US" sz="1800" dirty="0"/>
              <a:t>, with a better camera, faster chips, and longer battery life, </a:t>
            </a:r>
            <a:r>
              <a:rPr lang="en-US" sz="1800" i="1" dirty="0"/>
              <a:t>Antitrust Comes Home to Roost at Apple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B56DD7-4DFB-844D-BE6B-1C78F9285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2169003"/>
            <a:ext cx="6045200" cy="46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C0CC58C-9FB4-F342-8130-6A0D7F81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925" y="1828800"/>
            <a:ext cx="6280150" cy="4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Amazon to Hire 125,000</a:t>
            </a:r>
            <a:r>
              <a:rPr lang="en-US" dirty="0"/>
              <a:t> and boost wages to $18 an hour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DC3FE6E-9343-B741-A561-4DAA71C6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00200"/>
            <a:ext cx="6178550" cy="46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7FB891-6810-6A46-8509-8259A7AC7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060" y="1295400"/>
            <a:ext cx="677388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PayPal Goes Global ….again, buying Japan’s Paidy for $2.7 billion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583F3E1-4F49-4242-85FA-D8FFA2F8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76400"/>
            <a:ext cx="6292850" cy="47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(TSLA)-Moving HQ to Auston, TX</a:t>
            </a:r>
            <a:br>
              <a:rPr lang="en-US" sz="2000" dirty="0"/>
            </a:br>
            <a:r>
              <a:rPr lang="en-US" sz="2000" dirty="0"/>
              <a:t>242,300 Q3 sales beat expectations-Elon Musk now worth $230 Billion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531245-12DA-2B46-BBA9-6C4190964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438400"/>
            <a:ext cx="5549900" cy="418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485C863-1117-6940-8288-73589E2C8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88091"/>
            <a:ext cx="6388100" cy="48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3C2FD4C-0E62-EB43-9769-FB23D0E5C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371600"/>
            <a:ext cx="6743700" cy="512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30% invested in financials in a low volatility Long Term Bull Market</a:t>
            </a:r>
            <a:br>
              <a:rPr lang="en-US" sz="2000" b="1" dirty="0"/>
            </a:br>
            <a:r>
              <a:rPr lang="en-US" sz="2000" b="1" dirty="0"/>
              <a:t>70% cash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88.87%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F6DEC8-C806-0148-8031-371AFDA69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58827"/>
              </p:ext>
            </p:extLst>
          </p:nvPr>
        </p:nvGraphicFramePr>
        <p:xfrm>
          <a:off x="1174750" y="1600200"/>
          <a:ext cx="4473558" cy="452596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483456">
                  <a:extLst>
                    <a:ext uri="{9D8B030D-6E8A-4147-A177-3AD203B41FA5}">
                      <a16:colId xmlns:a16="http://schemas.microsoft.com/office/drawing/2014/main" val="4019579504"/>
                    </a:ext>
                  </a:extLst>
                </a:gridCol>
                <a:gridCol w="990102">
                  <a:extLst>
                    <a:ext uri="{9D8B030D-6E8A-4147-A177-3AD203B41FA5}">
                      <a16:colId xmlns:a16="http://schemas.microsoft.com/office/drawing/2014/main" val="1020360750"/>
                    </a:ext>
                  </a:extLst>
                </a:gridCol>
              </a:tblGrid>
              <a:tr h="272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Current Capital at Risk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3301395619"/>
                  </a:ext>
                </a:extLst>
              </a:tr>
              <a:tr h="272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1654572619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3791396835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668318111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1818751822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(GS) 11/$330-$350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2591588502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(MS) 11/$85-$90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2141891892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(BAC) 11/$37-$40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766257863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3316221727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2419532273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Worse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2156514802"/>
                  </a:ext>
                </a:extLst>
              </a:tr>
              <a:tr h="262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2914391490"/>
                  </a:ext>
                </a:extLst>
              </a:tr>
              <a:tr h="272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30.00%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2627304695"/>
                  </a:ext>
                </a:extLst>
              </a:tr>
              <a:tr h="272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14692880"/>
                  </a:ext>
                </a:extLst>
              </a:tr>
              <a:tr h="272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3620227983"/>
                  </a:ext>
                </a:extLst>
              </a:tr>
              <a:tr h="272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3413416680"/>
                  </a:ext>
                </a:extLst>
              </a:tr>
              <a:tr h="272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Aggregate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30.00%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391" marR="6391" marT="6391" marB="0" anchor="b"/>
                </a:tc>
                <a:extLst>
                  <a:ext uri="{0D108BD9-81ED-4DB2-BD59-A6C34878D82A}">
                    <a16:rowId xmlns:a16="http://schemas.microsoft.com/office/drawing/2014/main" val="490878366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7B7B2E42-95A2-4840-BD6E-8F452920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3200400"/>
            <a:ext cx="37846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72DAA7-EB57-A144-85D9-E3554D997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0"/>
            <a:ext cx="6508750" cy="49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D295834-8A60-604F-844C-F28EA9E4B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76400"/>
            <a:ext cx="6559550" cy="49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B4A5CB6-6FB1-3046-82A4-77DDA73C7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76400"/>
            <a:ext cx="6508750" cy="49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B997-C12C-6149-AF7F-BF442026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1040-7620-674E-B7A2-B501A52F3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084CD3CC-FE75-4A43-B631-9C8E0FDF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2021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2021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8342027-8E3B-E940-A324-C523069E1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209800"/>
            <a:ext cx="5886450" cy="44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27756B-813C-0B42-9470-B4AD0572A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52600"/>
            <a:ext cx="649831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881A28-7382-B44E-9396-6C55BA1B2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28274"/>
            <a:ext cx="6623050" cy="50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4th Wave Delta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E6510D-8C8A-9147-84A9-7C6D53EB2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525" y="1804737"/>
            <a:ext cx="6280150" cy="4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290EB39-973C-4549-9ECC-207D2DDE8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936" y="1568450"/>
            <a:ext cx="6694127" cy="50609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A8ABC38-EF38-DA49-832E-5FF56DF83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9" y="0"/>
            <a:ext cx="11317861" cy="678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B3999B-744E-0141-9813-8D29D396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195137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2FEAF33-82AA-D54A-84E6-7C857331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1676400"/>
            <a:ext cx="6362700" cy="48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906C589-0C9E-3C4C-BA0E-416BB120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34284"/>
            <a:ext cx="6591300" cy="499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2199A32-8DB7-BF4B-AB43-83CB8933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00200"/>
            <a:ext cx="6248400" cy="4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7F906E-5C90-5F4C-9A29-63CC52C71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1295400"/>
            <a:ext cx="6496050" cy="4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F2356B-524A-C841-BA49-26137B13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075" y="1565822"/>
            <a:ext cx="6673850" cy="50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C51257-EDED-9A44-857C-FC01F9AD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98" y="1828800"/>
            <a:ext cx="5556250" cy="41910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AEA5151-8D64-B349-92C5-2EA0EA99B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28800"/>
            <a:ext cx="5516966" cy="4191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DD0320-F4CA-D448-8D4B-1B14FFBDF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10400" cy="52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11F3E6E-AF3C-3640-8118-2E23A5116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75" y="1368999"/>
            <a:ext cx="6902450" cy="51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15B0959-2970-734E-B5B4-C6E55ABD3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1219200"/>
            <a:ext cx="7188200" cy="54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6EB0C0B-D988-564C-B274-F3AB5939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400050"/>
            <a:ext cx="10452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BA7729-A731-DD4C-A9F2-041238829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0" y="990600"/>
            <a:ext cx="7099300" cy="53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10/$320-$330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86F1D3B-3E22-E744-90B0-9BD063AEA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5" y="1684421"/>
            <a:ext cx="6343650" cy="480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1BD571-2F71-DE43-9191-664590CAD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575" y="1937010"/>
            <a:ext cx="6038850" cy="45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5CD6E95-45C9-AF41-A8FE-537FFE2B7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848853"/>
            <a:ext cx="6311900" cy="476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1AE5EC1-9A32-3448-94B5-8BD5B672B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905000"/>
            <a:ext cx="6381750" cy="483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11/$37-$40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ABF7A20-FA74-554C-A0C5-04DC152B8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04474"/>
            <a:ext cx="6515100" cy="493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B10F4EF-4B01-4342-9E76-AA8D1A947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788" y="1739900"/>
            <a:ext cx="6274423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9E875A-7E7C-7C4F-AC98-EEE17104D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764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B3F25D5-FC03-404D-8141-E9365F3C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1828800"/>
            <a:ext cx="6426200" cy="4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D7D6AE-756B-E042-899A-2ABE8E8D1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47800"/>
            <a:ext cx="6800850" cy="514685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*Profits are growing 5.5 times faster than any possible end of QE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wall of money is growing. QE is $1.44 trillion a year versus corporate profits rocketing by $8 trillion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*Soaring interest rates prompt much need stock market correction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correction is over, keep buying every 2.5% dip for the rest of the year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*The multiyear bear market in bonds is here, cash in with those shorts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*Rising rates will bring modestly lower technology prices are are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still a long-term hold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hits new eight month high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at $15 shows happy days are here again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back buy backs at $6 billion a year, announced spectacular earnings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long 10/$255-$265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took profits on 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BDBED84-7BBA-9444-A487-BEBE7A43D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76400"/>
            <a:ext cx="6470650" cy="49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AFC8256-D10B-7549-BD12-95FAA6F31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25" y="1163373"/>
            <a:ext cx="7270750" cy="54660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BAD20BE-FCED-A949-A513-A5029D594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127760"/>
            <a:ext cx="711200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836283-0289-0F42-B307-F2E42A7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20" y="1143000"/>
            <a:ext cx="728876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2189-5ED4-ED45-B808-596AF72C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CFB0A-6C15-9D40-B988-4596EE61D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next to a large airplane&#10;&#10;Description automatically generated with medium confidence">
            <a:extLst>
              <a:ext uri="{FF2B5EF4-FFF2-40B4-BE49-F238E27FC236}">
                <a16:creationId xmlns:a16="http://schemas.microsoft.com/office/drawing/2014/main" id="{B8115D19-4FBD-4649-892E-40857C38E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66" y="0"/>
            <a:ext cx="8967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67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*Bonds hit indigestion after a record $11 dive after Powell’s bearish comments, recover half of loss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technical damage is enormous, and my next downside target is $135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*My final target is a 1.76% yield on the ten-year US Treasury bond by January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*Add more downside LEAPS on rallies, the January 2022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(TLT) $155-$150 vertical bear put spread delivers a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50% profit in six months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we come! This is the quality trade for the rest of 2021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Yields Hit 8 Month High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8CCB2-4E6A-CE4F-AE0C-982AE0B1C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567384"/>
            <a:ext cx="4724400" cy="29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No Positions!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 took profits on long 10/$154-$157 put spread, took profits on long 10/$137-$140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profits on long 10/$155-$158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538BEA4-1785-6343-AA0B-57864CBE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859610"/>
            <a:ext cx="6292850" cy="47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1.48%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F5B301F-4DC9-674A-A75F-126772A8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100" y="1342611"/>
            <a:ext cx="6935799" cy="52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D19248A-1073-5748-BBDD-BA11C599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6699250" cy="51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0CB70C-7C2F-3D4D-8606-D09BDBF8D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95663"/>
            <a:ext cx="6832600" cy="52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The peak is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*Merck’s Molnupiravir pill cuts covid hospitalization death rate by 50%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*30% of new gases are now in kids under 12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*70 million still unvaccinated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*80% of the US population has covid antibodies, and 90% in San Francisco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deaths from delta variant report among those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*14 states now have law suites attempting to ban mask mandates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*Best immunity is from getting covid, then getting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45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725,000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back up to </a:t>
            </a:r>
            <a:r>
              <a:rPr lang="en-US" sz="1800" b="1" dirty="0">
                <a:solidFill>
                  <a:schemeClr val="tx1"/>
                </a:solidFill>
              </a:rPr>
              <a:t>1,000 a day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D8FDCC-5C07-0743-B6F1-1177CB2A7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129055"/>
            <a:ext cx="7181850" cy="54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6A1655-0A59-8E45-AF74-356FF5C2B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577184"/>
            <a:ext cx="6489700" cy="48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D11C-D68D-0B4A-927E-AE358822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8069-9928-EE4F-80B1-6E97D06B3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next to statues&#10;&#10;Description automatically generated with medium confidence">
            <a:extLst>
              <a:ext uri="{FF2B5EF4-FFF2-40B4-BE49-F238E27FC236}">
                <a16:creationId xmlns:a16="http://schemas.microsoft.com/office/drawing/2014/main" id="{C1CFF70D-F9C1-2F48-9C27-7D6011A69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451" y="0"/>
            <a:ext cx="695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309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The Dollar Maintains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US Dollar Soars</a:t>
            </a:r>
            <a:r>
              <a:rPr lang="en-US" sz="1800" dirty="0">
                <a:solidFill>
                  <a:schemeClr val="tx1"/>
                </a:solidFill>
              </a:rPr>
              <a:t>, on a continuing rise in interest rates. It’s also getting a not flight to safety bid on the stock market’s down days. The Japanese yen (FXY) has been especially hard hit.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*Rising interest rates hold out prospect of a strong dollar for months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 always does best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*When rates stop rising dollar will fall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fund the covid recovery is another nail in the coffin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addition to an exploding trade deficit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(FXA) and (FXE)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C2F08-3F6C-F144-9D87-5C4447975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455128"/>
            <a:ext cx="3872231" cy="218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62AD88-8D76-EA45-9425-9217C7B1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00" y="1981200"/>
            <a:ext cx="5480659" cy="4133849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717DD9F-5EA6-E842-AF1E-16954B4AA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5" y="1969168"/>
            <a:ext cx="5463384" cy="412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7C41896-C8AD-784A-9A53-77A5C001D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06" y="2451100"/>
            <a:ext cx="3736388" cy="286385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89B34B6-BA24-3344-BF63-3DCCD7020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605" y="2562392"/>
            <a:ext cx="3893486" cy="286385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204ADA0-DCDF-A34A-898F-4878D2981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606" y="2591803"/>
            <a:ext cx="3718423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4A6E33C-CBDD-1A44-A34C-4A9B3285E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1219200"/>
            <a:ext cx="6794500" cy="517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CA3D89B-E09C-3C4A-A660-A8FDB33F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50" y="1491060"/>
            <a:ext cx="6235700" cy="47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A3119C-7AA9-9C44-89EF-4C7B2D17C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126501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38062D9-2C93-FC4F-A7C1-2E7936815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0"/>
            <a:ext cx="6273800" cy="48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83132" y="518433"/>
            <a:ext cx="6333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r>
              <a:rPr lang="en-US" sz="2400" b="1" dirty="0"/>
              <a:t>the Fourth Wave – The Self-Inflicted Injury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E943303-C1C3-414E-98CA-6DF2C751D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346200"/>
            <a:ext cx="10502900" cy="41656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1163300" y="3900050"/>
            <a:ext cx="654050" cy="12319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5E90-A105-AA45-8E0B-8EDF47C6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1E727-C495-1C4B-ABD7-CD5A8F2BE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red tractor&#10;&#10;Description automatically generated with low confidence">
            <a:extLst>
              <a:ext uri="{FF2B5EF4-FFF2-40B4-BE49-F238E27FC236}">
                <a16:creationId xmlns:a16="http://schemas.microsoft.com/office/drawing/2014/main" id="{808C3913-D566-FF44-9CDF-20C100D34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890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Taking Off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  <a:t>*Bitcoin blasts to new eight month high, smashing all upside resistance</a:t>
            </a:r>
            <a:r>
              <a:rPr lang="en-US" sz="1800" dirty="0">
                <a:latin typeface="+mn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  <a:t>*(BITO) launches with first Bitcoin futures futures ETF, opening up trillions more to move into the space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*The business will flock to the </a:t>
            </a:r>
            <a:r>
              <a:rPr lang="en-US" sz="1800" b="1" dirty="0">
                <a:latin typeface="+mn-lt"/>
              </a:rPr>
              <a:t>US, Canada</a:t>
            </a:r>
            <a:r>
              <a:rPr lang="en-US" sz="1800" dirty="0">
                <a:latin typeface="+mn-lt"/>
              </a:rPr>
              <a:t>, and any other country with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 cheap electricity. It’s a short-term negative for crypto but a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 long term positive. </a:t>
            </a:r>
            <a:b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latin typeface="+mn-lt"/>
              </a:rPr>
              <a:t>The First Trust Skybridge Crypto Industry &amp; Digital</a:t>
            </a:r>
            <a:br>
              <a:rPr lang="en-US" sz="1800" b="1" dirty="0">
                <a:latin typeface="+mn-lt"/>
              </a:rPr>
            </a:br>
            <a:r>
              <a:rPr lang="en-US" sz="1800" b="1" dirty="0">
                <a:latin typeface="+mn-lt"/>
              </a:rPr>
              <a:t> Economy ETF (CRPT) </a:t>
            </a:r>
            <a:r>
              <a:rPr lang="en-US" sz="1800" dirty="0">
                <a:latin typeface="+mn-lt"/>
              </a:rPr>
              <a:t>launched, a basket of crypto plays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*New all-time high is at hand, next target is $100,000</a:t>
            </a:r>
            <a:br>
              <a:rPr lang="en-US" sz="1800" dirty="0">
                <a:latin typeface="+mn-lt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latin typeface="+mn-lt"/>
              </a:rPr>
              <a:t>Buy Bitcoin and Ethereum on the dip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picture containing sky, outdoor, person, yellow&#10;&#10;Description automatically generated">
            <a:extLst>
              <a:ext uri="{FF2B5EF4-FFF2-40B4-BE49-F238E27FC236}">
                <a16:creationId xmlns:a16="http://schemas.microsoft.com/office/drawing/2014/main" id="{2DABCA97-E502-4F4E-88D3-591C55A22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3758648"/>
            <a:ext cx="391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D748-E2C8-8A43-BEEE-E737453D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8410-BF2D-3C45-AA4F-768EF47CF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6EAB15E-77DE-5848-8DB0-24F294D2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9878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720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AF2D-4E59-6548-8917-0DEE6A57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Mad Hedge Market Timing Index 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33688-C8ED-4B43-AC38-931CE1C64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br>
              <a:rPr lang="en-US" sz="2000" dirty="0"/>
            </a:br>
            <a:r>
              <a:rPr lang="en-US" sz="2000" dirty="0"/>
              <a:t>*traditional technical analysis, including moving averages and RSI’s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*flow of funds withing the crypto mining community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*actions of the “whales”- 20% of Bitcoin is owned by the top 100 accounts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*growth of the global money supply and other liquidity measures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*action of other highly correlating assets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9CC0D-84E5-B642-BC87-793047F1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4262599"/>
            <a:ext cx="4279900" cy="24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79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45917B6-8B51-EE43-A9DC-F4CC0D7B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82040"/>
            <a:ext cx="711200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0C35AF-2AD2-C44F-B4C6-15FF11A9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21105"/>
            <a:ext cx="7131050" cy="53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BB5C348-F7E2-854D-A0B7-8A5D3F8E3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315200" cy="55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E5626C-C244-2245-86A7-9E6E7CD70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1140980"/>
            <a:ext cx="7061200" cy="533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New High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490452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*Inflation and OPEC discipline drive oil to $83 a barrel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Russia Squeezes European Gas Supplies</a:t>
            </a:r>
            <a:r>
              <a:rPr lang="en-US" sz="1800" dirty="0">
                <a:solidFill>
                  <a:schemeClr val="tx1"/>
                </a:solidFill>
              </a:rPr>
              <a:t>. Norway is stepping in to fill the gap but it’s not enough.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Norway is stepping in to fill the gap but it’s not enough.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*Britain is also reaching the end of a 50-year supply in North Sea gas.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could create yet another drag on Europe economy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B74F1-B445-8249-A760-E2DB2D6A5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093" y="4267200"/>
            <a:ext cx="4984750" cy="24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14CE2F7-0F77-0E48-A16D-911578D68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6997700" cy="53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39079</TotalTime>
  <Words>4492</Words>
  <Application>Microsoft Macintosh PowerPoint</Application>
  <PresentationFormat>Widescreen</PresentationFormat>
  <Paragraphs>175</Paragraphs>
  <Slides>121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“Ringing the Cash Register”   </vt:lpstr>
      <vt:lpstr>PowerPoint Presentation</vt:lpstr>
      <vt:lpstr> Trade Alert Performance New All Time Highs! 32 consecutive profitable trade alerts- 93.5% success rate in 2021-ony 7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The peak is In</vt:lpstr>
      <vt:lpstr>PowerPoint Presentation</vt:lpstr>
      <vt:lpstr>January 20 Infection Rate</vt:lpstr>
      <vt:lpstr>October 20 Infection Rate </vt:lpstr>
      <vt:lpstr>By Age Group</vt:lpstr>
      <vt:lpstr>By Region</vt:lpstr>
      <vt:lpstr>PowerPoint Presentation</vt:lpstr>
      <vt:lpstr>The Global Economy – Ready for a Turn</vt:lpstr>
      <vt:lpstr>The Mad Hedge Profit Predictor Market Timing Index – Waiting for a Selloff An artificial intelligence driven algorithm that analyzes 30 different economic, technical, and momentum driven indicators </vt:lpstr>
      <vt:lpstr> The Mad Hedge Profit Predictor Upside Breakout </vt:lpstr>
      <vt:lpstr> Weekly Jobless Claims – New Lows  362,000 –  </vt:lpstr>
      <vt:lpstr>PowerPoint Presentation</vt:lpstr>
      <vt:lpstr>Stocks – Probing for a bottom    </vt:lpstr>
      <vt:lpstr>       S&amp;P 500 – A Correction at Last! long 10/$410-$420 bull call spread – expires in 7 trading days stopped out of  long 10/$419-$429 bull call spread took profits on long 6/$375-$385 bull call spread 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PowerPoint Presentation</vt:lpstr>
      <vt:lpstr>The Barbell Portfolio</vt:lpstr>
      <vt:lpstr>    Microsoft (MSFT)- Microsoft to Raise Dividend by 11% and increased a $60 billion stock buyback program  took profits on long 12/$220-$230 call spread stop loss on long 12/$170-$180 call spread  took profits on long 12/$135-$138 call spread      </vt:lpstr>
      <vt:lpstr>   Facebook (FB)- Wins antitrust suit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Launches iPhone 13, with a better camera, faster chips, and longer battery life, Antitrust Comes Home to Roost at Apple 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 Amazon to Hire 125,000 and boost wages to $18 an hour  took profits on long 9/$2,800-$2,900 bull call spread           </vt:lpstr>
      <vt:lpstr>        ProShares Ultra Technology (ROM) – New Highs        </vt:lpstr>
      <vt:lpstr>      PayPal (PYPL)- PayPal Goes Global ….again, buying Japan’s Paidy for $2.7 billion took profits on long 4/$90-$95 call spread      </vt:lpstr>
      <vt:lpstr>       Tesla (TSLA)-Moving HQ to Auston, TX 242,300 Q3 sales beat expectations-Elon Musk now worth $230 Billion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Big Recovery Move Covid 4th Wave Delta Drag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Regeneron (REGN) took profits on long 7/$570-$580 call spread </vt:lpstr>
      <vt:lpstr> CRISPR Therapeutics (CRSP)   </vt:lpstr>
      <vt:lpstr>Goldman Sachs (GS) –  took profits on long 10/$320-$330 call spread long 11/$330-$350 call spread  took profits on long 8/$325-$335 call spread </vt:lpstr>
      <vt:lpstr>Morgan Stanley (MS) – Doubled Dividend took profits on long 10/$85-$90 call spread long 11/$85-$90 call spread  profits on long 2/$55-$60 call spread</vt:lpstr>
      <vt:lpstr> JP Morgan Chase (JPM)-Back to Life took profits on long 10/$130-$140 call spread took profits on long 8/$140-$145 call spread took profits on long 7/$140-$145 call spread   </vt:lpstr>
      <vt:lpstr>Citigroup (C) – “Recovery” Rotation Play took profits on long 10/$62-65 call spread</vt:lpstr>
      <vt:lpstr>Bank of America (BAC) –  long 11/$37-$40 call spread 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Berkshire Hathaway (BRKB)- Natural Barbell cut back buy backs at $6 billion a year, announced spectacular earnings took profits on long 10/$255-$265 call spread took profits on long 3/$230-$240 call spread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 Yields Hit 8 Month High</vt:lpstr>
      <vt:lpstr>            Treasury ETF (TLT) – No Positions!  took profits on long 10/$154-$157 put spread, took profits on long 10/$137-$140 call spread profits on long 10/$155-$158 put spread, took profits on 9/$155-$158 put spread  took profits on long 8/$157-$160 put spread, took profits on long 8/$156-$159 put spread,                </vt:lpstr>
      <vt:lpstr> Ten Year Treasury Yield ($TNX) – 1.48%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PowerPoint Presentation</vt:lpstr>
      <vt:lpstr>Foreign Currencies – The Dollar Maintains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PowerPoint Presentation</vt:lpstr>
      <vt:lpstr>  Bitcoin – Taking Off Buy the Mad Hedge Bitcoin Letter at https://www.madhedgefundtrader.com/store/  </vt:lpstr>
      <vt:lpstr>PowerPoint Presentation</vt:lpstr>
      <vt:lpstr>Mad Hedge Market Timing Index Components</vt:lpstr>
      <vt:lpstr>Bitcoin ($BTCUSD) – Wake Up Time   </vt:lpstr>
      <vt:lpstr>Ethereum (ETHE) –   </vt:lpstr>
      <vt:lpstr>MicroStrategy (MSTR) –   </vt:lpstr>
      <vt:lpstr>Amplify Transformational Data Sharing ETF  (BLOK) – Cross Imminent  </vt:lpstr>
      <vt:lpstr>Energy – New High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Bouncing Along a Bottom 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</vt:lpstr>
      <vt:lpstr>PowerPoint Presentation</vt:lpstr>
      <vt:lpstr>S&amp;P Case Shiller Up 18.7% for June Phoenix (29.3%), San Diego (27.1%), and Seattle (25.0%) lead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November 3,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7949</cp:revision>
  <cp:lastPrinted>2017-08-31T13:43:13Z</cp:lastPrinted>
  <dcterms:created xsi:type="dcterms:W3CDTF">2015-02-05T17:12:57Z</dcterms:created>
  <dcterms:modified xsi:type="dcterms:W3CDTF">2021-10-19T19:48:35Z</dcterms:modified>
</cp:coreProperties>
</file>