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1"/>
  </p:notesMasterIdLst>
  <p:sldIdLst>
    <p:sldId id="256" r:id="rId2"/>
    <p:sldId id="1146" r:id="rId3"/>
    <p:sldId id="888" r:id="rId4"/>
    <p:sldId id="605" r:id="rId5"/>
    <p:sldId id="997" r:id="rId6"/>
    <p:sldId id="664" r:id="rId7"/>
    <p:sldId id="824" r:id="rId8"/>
    <p:sldId id="1106" r:id="rId9"/>
    <p:sldId id="1107" r:id="rId10"/>
    <p:sldId id="1108" r:id="rId11"/>
    <p:sldId id="1109" r:id="rId12"/>
    <p:sldId id="1170" r:id="rId13"/>
    <p:sldId id="1118" r:id="rId14"/>
    <p:sldId id="1076" r:id="rId15"/>
    <p:sldId id="695" r:id="rId16"/>
    <p:sldId id="898" r:id="rId17"/>
    <p:sldId id="1171" r:id="rId18"/>
    <p:sldId id="1142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147" r:id="rId27"/>
    <p:sldId id="1057" r:id="rId28"/>
    <p:sldId id="563" r:id="rId29"/>
    <p:sldId id="835" r:id="rId30"/>
    <p:sldId id="613" r:id="rId31"/>
    <p:sldId id="831" r:id="rId32"/>
    <p:sldId id="811" r:id="rId33"/>
    <p:sldId id="1025" r:id="rId34"/>
    <p:sldId id="891" r:id="rId35"/>
    <p:sldId id="1047" r:id="rId36"/>
    <p:sldId id="1175" r:id="rId37"/>
    <p:sldId id="814" r:id="rId38"/>
    <p:sldId id="1072" r:id="rId39"/>
    <p:sldId id="764" r:id="rId40"/>
    <p:sldId id="765" r:id="rId41"/>
    <p:sldId id="1071" r:id="rId42"/>
    <p:sldId id="1157" r:id="rId43"/>
    <p:sldId id="1070" r:id="rId44"/>
    <p:sldId id="840" r:id="rId45"/>
    <p:sldId id="1068" r:id="rId46"/>
    <p:sldId id="1069" r:id="rId47"/>
    <p:sldId id="893" r:id="rId48"/>
    <p:sldId id="289" r:id="rId49"/>
    <p:sldId id="730" r:id="rId50"/>
    <p:sldId id="1054" r:id="rId51"/>
    <p:sldId id="994" r:id="rId52"/>
    <p:sldId id="996" r:id="rId53"/>
    <p:sldId id="830" r:id="rId54"/>
    <p:sldId id="481" r:id="rId55"/>
    <p:sldId id="290" r:id="rId56"/>
    <p:sldId id="1008" r:id="rId57"/>
    <p:sldId id="1133" r:id="rId58"/>
    <p:sldId id="1038" r:id="rId59"/>
    <p:sldId id="1009" r:id="rId60"/>
    <p:sldId id="669" r:id="rId61"/>
    <p:sldId id="1079" r:id="rId62"/>
    <p:sldId id="1043" r:id="rId63"/>
    <p:sldId id="1081" r:id="rId64"/>
    <p:sldId id="1083" r:id="rId65"/>
    <p:sldId id="1086" r:id="rId66"/>
    <p:sldId id="1080" r:id="rId67"/>
    <p:sldId id="1049" r:id="rId68"/>
    <p:sldId id="336" r:id="rId69"/>
    <p:sldId id="1084" r:id="rId70"/>
    <p:sldId id="295" r:id="rId71"/>
    <p:sldId id="501" r:id="rId72"/>
    <p:sldId id="539" r:id="rId73"/>
    <p:sldId id="1158" r:id="rId74"/>
    <p:sldId id="1114" r:id="rId75"/>
    <p:sldId id="654" r:id="rId76"/>
    <p:sldId id="659" r:id="rId77"/>
    <p:sldId id="655" r:id="rId78"/>
    <p:sldId id="656" r:id="rId79"/>
    <p:sldId id="657" r:id="rId80"/>
    <p:sldId id="658" r:id="rId81"/>
    <p:sldId id="1159" r:id="rId82"/>
    <p:sldId id="1115" r:id="rId83"/>
    <p:sldId id="533" r:id="rId84"/>
    <p:sldId id="756" r:id="rId85"/>
    <p:sldId id="1001" r:id="rId86"/>
    <p:sldId id="786" r:id="rId87"/>
    <p:sldId id="546" r:id="rId88"/>
    <p:sldId id="536" r:id="rId89"/>
    <p:sldId id="1172" r:id="rId90"/>
    <p:sldId id="1150" r:id="rId91"/>
    <p:sldId id="1166" r:id="rId92"/>
    <p:sldId id="1153" r:id="rId93"/>
    <p:sldId id="1154" r:id="rId94"/>
    <p:sldId id="1168" r:id="rId95"/>
    <p:sldId id="1169" r:id="rId96"/>
    <p:sldId id="1176" r:id="rId97"/>
    <p:sldId id="1116" r:id="rId98"/>
    <p:sldId id="388" r:id="rId99"/>
    <p:sldId id="312" r:id="rId100"/>
    <p:sldId id="380" r:id="rId101"/>
    <p:sldId id="747" r:id="rId102"/>
    <p:sldId id="313" r:id="rId103"/>
    <p:sldId id="1173" r:id="rId104"/>
    <p:sldId id="972" r:id="rId105"/>
    <p:sldId id="907" r:id="rId106"/>
    <p:sldId id="650" r:id="rId107"/>
    <p:sldId id="729" r:id="rId108"/>
    <p:sldId id="737" r:id="rId109"/>
    <p:sldId id="998" r:id="rId110"/>
    <p:sldId id="999" r:id="rId111"/>
    <p:sldId id="1000" r:id="rId112"/>
    <p:sldId id="904" r:id="rId113"/>
    <p:sldId id="1130" r:id="rId114"/>
    <p:sldId id="1132" r:id="rId115"/>
    <p:sldId id="1005" r:id="rId116"/>
    <p:sldId id="1006" r:id="rId117"/>
    <p:sldId id="1174" r:id="rId118"/>
    <p:sldId id="492" r:id="rId119"/>
    <p:sldId id="335" r:id="rId120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38" autoAdjust="0"/>
    <p:restoredTop sz="96400"/>
  </p:normalViewPr>
  <p:slideViewPr>
    <p:cSldViewPr>
      <p:cViewPr varScale="1">
        <p:scale>
          <a:sx n="121" d="100"/>
          <a:sy n="121" d="100"/>
        </p:scale>
        <p:origin x="200" y="3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“It’s Taper Time”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November 3,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C50B21-A03F-3540-9DBD-BF82DD079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348" y="1676400"/>
            <a:ext cx="4699304" cy="32699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3771570-B726-C042-B489-FE33AE6EB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04478"/>
            <a:ext cx="7594600" cy="56535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CF0F3F1-5BAC-3E4E-AB51-2E35BBEFA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914400"/>
            <a:ext cx="7715250" cy="576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2DD91F2-F134-E240-956A-6B3D6046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181850" cy="53636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7485-7E26-894F-AB4A-E325F56B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CFEE5-8CA1-1045-AA8F-A13D9D96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3822FE95-F5EC-E04A-8297-8E0C3ED3A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250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Still Dead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*Big stock market dump delivers only a modest gold rally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*Rising interest rates bode poorly for precious metals as it raises the opportunity cost for non-yielding assets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*Bitcoin is clearly sucking capital out of precious metals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*Stay away until this plays out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CC541C-5018-9043-B0EE-5962307D8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327400"/>
            <a:ext cx="50673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B7C1C4E-824D-CA4F-9988-DE940F96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2296"/>
            <a:ext cx="7537450" cy="55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463DEA-6954-BE4E-9A08-4012183E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75" y="1075544"/>
            <a:ext cx="7054850" cy="52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449B83F-31AA-C941-AD78-3C84517EF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219200"/>
            <a:ext cx="7397750" cy="54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798EA2-FEA0-194E-A0D4-DB0DFB33A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583" y="1219200"/>
            <a:ext cx="7386834" cy="54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158700-E96D-054F-914C-358022AA9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315200" cy="551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November 3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CDC4662-2A22-5540-9906-B2129483E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81" y="1055452"/>
            <a:ext cx="9206637" cy="56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740FC79-2AAA-CC40-A90E-57942698C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075" y="1030574"/>
            <a:ext cx="7689850" cy="56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51A222B-6A87-4D4C-8FFE-C776010A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70755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3E9695-359C-B549-9107-07E32E8D9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375" y="1663196"/>
            <a:ext cx="6699250" cy="49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Still on Fire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15824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Pending Home Sales Fall</a:t>
            </a:r>
            <a:r>
              <a:rPr lang="en-US" sz="1800" dirty="0"/>
              <a:t>, down 2.3% is September, thanks to a sharp rise in mortgage rates that month</a:t>
            </a:r>
            <a:br>
              <a:rPr lang="en-US" sz="1800" dirty="0"/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New Home Sales Pop</a:t>
            </a:r>
            <a:r>
              <a:rPr lang="en-US" sz="1800" dirty="0"/>
              <a:t>, to 800,000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Annual median prices </a:t>
            </a:r>
            <a:r>
              <a:rPr lang="en-US" sz="1800" dirty="0"/>
              <a:t>jump at an annual 18.7% to $408,000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share of homes selling </a:t>
            </a:r>
            <a:r>
              <a:rPr lang="en-US" sz="1800" b="1" dirty="0"/>
              <a:t>over $1 million </a:t>
            </a:r>
            <a:r>
              <a:rPr lang="en-US" sz="1800" dirty="0"/>
              <a:t>increased from 5% to 9% in a year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*It cost $500,000 to get a starter home in an Oakland slum these days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Homebuilders Sentiment </a:t>
            </a:r>
            <a:r>
              <a:rPr lang="en-US" sz="1800" dirty="0"/>
              <a:t>Soars to 80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Mortgage Rates Hit 8 Month High</a:t>
            </a:r>
            <a:r>
              <a:rPr lang="en-US" sz="1800" dirty="0"/>
              <a:t>, demolishing refi demand,</a:t>
            </a:r>
            <a:br>
              <a:rPr lang="en-US" sz="1800" dirty="0"/>
            </a:br>
            <a:r>
              <a:rPr lang="en-US" sz="1800" dirty="0"/>
              <a:t> with the 30-year fixed hitting 3.30%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S&amp;P Case Shiller is Still Rocketing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 the </a:t>
            </a:r>
            <a:r>
              <a:rPr lang="en-US" sz="1800" b="1" dirty="0"/>
              <a:t>National Home Price Index</a:t>
            </a:r>
            <a:r>
              <a:rPr lang="en-US" sz="1800" dirty="0"/>
              <a:t> up 19.8% YOY in August. 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3A4A6-E983-F24B-887A-F0B2310BE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805466"/>
            <a:ext cx="4174435" cy="27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18.7% for June</a:t>
            </a:r>
            <a:br>
              <a:rPr lang="en-US" sz="2000" dirty="0"/>
            </a:br>
            <a:r>
              <a:rPr lang="en-US" dirty="0"/>
              <a:t>Phoenix (33.3%), San Diego (26.2%), and Tampa (25.9%)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CED89F8-C493-7C4B-843E-798B23278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71132"/>
            <a:ext cx="7092950" cy="53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9660214-7519-FB4A-B5E4-5367D7824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57778"/>
            <a:ext cx="7321550" cy="555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940E-9C02-AE47-98A3-F250EF68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8E76A-0635-2546-A071-9DDE471C3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43458FC4-3BA3-D44A-86C9-DA0160318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321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November 17,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044D-A7F7-DC43-865B-8885CA85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By Region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2F4E4-67F4-AA49-A5D0-35E70BADB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13135C00-59FF-0E44-8082-EF315A306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300657"/>
            <a:ext cx="108458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17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Gaining Strength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609600" y="1447801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</a:t>
            </a:r>
            <a:r>
              <a:rPr lang="en-US" sz="1800" b="1" i="1" dirty="0"/>
              <a:t>Q3 GDP Comes in at a Weak 2.0%,</a:t>
            </a:r>
            <a:r>
              <a:rPr lang="en-US" sz="1800" dirty="0"/>
              <a:t> down from a 6% rate in Q2, thanks to the ravages of the delta virus, now in the rearview mirror</a:t>
            </a:r>
            <a:br>
              <a:rPr lang="en-US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Inflation is Rampaging</a:t>
            </a:r>
            <a:r>
              <a:rPr lang="en-US" sz="1800" dirty="0"/>
              <a:t>, according to the Department of Commerce, which saw a sizzling 4.4% rate in September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US Retail Sales Jump</a:t>
            </a:r>
            <a:r>
              <a:rPr lang="en-US" sz="1800" dirty="0"/>
              <a:t>, up 0.7% in September. Chip constrained Autos surprised with a 0.5% increase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If the Rescue Package Passes</a:t>
            </a:r>
            <a:r>
              <a:rPr lang="en-US" sz="1800" dirty="0"/>
              <a:t> in whatever size, it will push another $1,75 trillion into the economy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Green Infrastructure </a:t>
            </a:r>
            <a:r>
              <a:rPr lang="en-US" sz="1800" dirty="0"/>
              <a:t>Will be the Major Driver of Global Growth says Goldman Sachs, with $6 trillion invested to decarbonize the world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PMI’s Jump</a:t>
            </a:r>
            <a:r>
              <a:rPr lang="en-US" sz="1800" dirty="0"/>
              <a:t>, with </a:t>
            </a:r>
            <a:r>
              <a:rPr lang="en-US" sz="1800" b="1" dirty="0"/>
              <a:t>Manufacturing</a:t>
            </a:r>
            <a:r>
              <a:rPr lang="en-US" sz="1800" dirty="0"/>
              <a:t> falling slightly from</a:t>
            </a:r>
            <a:br>
              <a:rPr lang="en-US" sz="1800" dirty="0"/>
            </a:br>
            <a:r>
              <a:rPr lang="en-US" sz="1800" dirty="0"/>
              <a:t> 60.7 to 59.2 and </a:t>
            </a:r>
            <a:r>
              <a:rPr lang="en-US" sz="1800" b="1" dirty="0"/>
              <a:t>Services, which account for the bulk</a:t>
            </a:r>
            <a:br>
              <a:rPr lang="en-US" sz="1800" b="1" dirty="0"/>
            </a:br>
            <a:r>
              <a:rPr lang="en-US" sz="1800" b="1" dirty="0"/>
              <a:t> of the US economy, were</a:t>
            </a:r>
            <a:r>
              <a:rPr lang="en-US" sz="1800" dirty="0"/>
              <a:t> up 54.9 to 58.2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Consumer Confidence Jumps</a:t>
            </a:r>
            <a:r>
              <a:rPr lang="en-US" sz="1800" dirty="0"/>
              <a:t> to 113.8 versus 108 expected in October </a:t>
            </a:r>
          </a:p>
          <a:p>
            <a:pPr marL="20320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3AF62-DBEC-5047-BF6C-AB2238769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4410284"/>
            <a:ext cx="3276600" cy="21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Moving to the Highs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4A49DE1A-6153-2D4F-8FE7-D83F254C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84935"/>
            <a:ext cx="8077200" cy="43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Moving into a “SELL” Range-But could stay there for months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28206" y="1724609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304808" y="4453664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10325100" y="3263108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325435A-187F-3045-9ABB-C252EAAF1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17649"/>
            <a:ext cx="8394700" cy="50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281,000 – New Post Pandemic Low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bar chart, histogram&#10;&#10;Description automatically generated">
            <a:extLst>
              <a:ext uri="{FF2B5EF4-FFF2-40B4-BE49-F238E27FC236}">
                <a16:creationId xmlns:a16="http://schemas.microsoft.com/office/drawing/2014/main" id="{E6DA8556-0436-AE45-A9F1-8FF6D30E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33687"/>
            <a:ext cx="70993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9DFB-13A3-2345-A4FD-3B79EE90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F3E2-62EA-9543-8BA2-847066353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outdoor, person, person&#10;&#10;Description automatically generated">
            <a:extLst>
              <a:ext uri="{FF2B5EF4-FFF2-40B4-BE49-F238E27FC236}">
                <a16:creationId xmlns:a16="http://schemas.microsoft.com/office/drawing/2014/main" id="{F31D09CA-C901-1449-9AB0-2BAC626AC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Buying Season has Started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Seasonals turn positive</a:t>
            </a:r>
            <a:r>
              <a:rPr lang="en-US" sz="1800" dirty="0">
                <a:solidFill>
                  <a:schemeClr val="tx1"/>
                </a:solidFill>
              </a:rPr>
              <a:t>, launching the most profitable six months of trading for the year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Bears are Throwing in the Towel</a:t>
            </a:r>
            <a:r>
              <a:rPr lang="en-US" sz="1800" dirty="0"/>
              <a:t>, giving up on any further downside for the foreseeable future, and the </a:t>
            </a:r>
            <a:r>
              <a:rPr lang="en-US" sz="1800" b="1" i="1" dirty="0"/>
              <a:t>mea culpas</a:t>
            </a:r>
            <a:r>
              <a:rPr lang="en-US" sz="1800" dirty="0"/>
              <a:t> are coming hot and heavy. The wall of money wins again.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*Stocks may melt up straight until the end of 2021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Brokers r</a:t>
            </a:r>
            <a:r>
              <a:rPr lang="en-US" sz="1800" dirty="0">
                <a:solidFill>
                  <a:schemeClr val="tx1"/>
                </a:solidFill>
              </a:rPr>
              <a:t>eport Blowout Earnings and are firing on all cylinders. Buy (MS) and (GS)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*Technology is not selling off when it should, means the uptrend has resumed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*Fed taper could happen on Wednesday, but will be more than offset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by a gargantuan $1.75 trillion spending bill, and is already in the price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751B9-E960-6F48-9F2C-B1FA63E13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997678"/>
            <a:ext cx="3523562" cy="270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Year End Melt Up!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10/$410-$420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10/$419-$429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8540" y="3531984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440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5031458"/>
            <a:ext cx="1674141" cy="16741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883399" y="1710938"/>
            <a:ext cx="3022601" cy="120399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571199" y="3316237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BFDD38B-D88E-AC40-ADD1-E47772591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59" y="1480094"/>
            <a:ext cx="6959600" cy="526941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696461" y="3707690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building, roof, orange&#10;&#10;Description automatically generated">
            <a:extLst>
              <a:ext uri="{FF2B5EF4-FFF2-40B4-BE49-F238E27FC236}">
                <a16:creationId xmlns:a16="http://schemas.microsoft.com/office/drawing/2014/main" id="{6D99BE33-E192-6649-B156-8592F9DE2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F876A5-DA30-2343-9173-D5728003F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0"/>
            <a:ext cx="6769100" cy="510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1F14B6-56F7-5042-A551-B0A6368FB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1176274"/>
            <a:ext cx="7277100" cy="54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A23A40-0798-AB4D-8379-55E6F8DC3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75" y="1140009"/>
            <a:ext cx="7308850" cy="54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7022D7F-BAD4-0C49-A38D-8056ADB47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7124700" cy="53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FC67BD-66E6-F54B-B595-88D31A826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1546485"/>
            <a:ext cx="6794500" cy="509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919CF54-7A0D-9948-91F5-096C10B52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96594"/>
            <a:ext cx="6686550" cy="49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6251"/>
            <a:ext cx="10972800" cy="1143000"/>
          </a:xfrm>
        </p:spPr>
        <p:txBody>
          <a:bodyPr/>
          <a:lstStyle/>
          <a:p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snake&#10;&#10;Description automatically generated">
            <a:extLst>
              <a:ext uri="{FF2B5EF4-FFF2-40B4-BE49-F238E27FC236}">
                <a16:creationId xmlns:a16="http://schemas.microsoft.com/office/drawing/2014/main" id="{0A24D141-62B4-1441-AF21-F40153B41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42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Microsoft to Raise Dividend by 11% </a:t>
            </a:r>
            <a:r>
              <a:rPr lang="en-US" sz="1800" dirty="0"/>
              <a:t>and increased a $60 billion stock buyback program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A3FD4A-5BCE-0340-9299-CE0827563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1866372"/>
            <a:ext cx="6337300" cy="48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8BA6EA-A155-FE4E-9F71-CD2B80222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75" y="2095593"/>
            <a:ext cx="6267450" cy="4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93.5% success rate in 2021-ony 7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+3.32%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+91.87%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+17.6%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+514.42%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43.14%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b="1" i="1" dirty="0"/>
              <a:t>Launches iPhone 13</a:t>
            </a:r>
            <a:r>
              <a:rPr lang="en-US" sz="1800" dirty="0"/>
              <a:t>, with a better camera, faster chips, and longer battery life, </a:t>
            </a:r>
            <a:r>
              <a:rPr lang="en-US" sz="1800" i="1" dirty="0"/>
              <a:t>Antitrust Comes Home to Roost at Apple</a:t>
            </a:r>
            <a:r>
              <a:rPr lang="en-US" sz="18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20D02AC-CC9E-E643-A25B-1EFA536FD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50" y="2209800"/>
            <a:ext cx="5930900" cy="437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A7DBE69-C72F-CB4D-9B99-FC303E451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95551"/>
            <a:ext cx="6184900" cy="47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i="1" dirty="0"/>
              <a:t>Amazon to Hire 125,000</a:t>
            </a:r>
            <a:r>
              <a:rPr lang="en-US" dirty="0"/>
              <a:t> and boost wages to $18 an hour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A809168-FFBA-284B-A463-117A78A65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675" y="1600200"/>
            <a:ext cx="6470650" cy="48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67E879-37A8-4C4A-9E93-6D4520423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447800"/>
            <a:ext cx="6667500" cy="50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 -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/>
              <a:t>Cancels Pinterest Buy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5245AF5-65AD-834E-9BA0-1EC0BFEB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1295400"/>
            <a:ext cx="7346950" cy="53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sz="2400" b="1" i="1" dirty="0"/>
              <a:t>Profits Smash Records</a:t>
            </a:r>
            <a:r>
              <a:rPr lang="en-US" sz="2400" dirty="0"/>
              <a:t> in Q3</a:t>
            </a:r>
            <a:br>
              <a:rPr lang="en-US" dirty="0"/>
            </a:br>
            <a:r>
              <a:rPr lang="en-US" sz="2000" dirty="0"/>
              <a:t> reporting a shocking $1.62 billion profit on $13.76 billion in revenues 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A80B79F-6C0A-5447-A977-A28EC5222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286000"/>
            <a:ext cx="5708650" cy="43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A932-4C5E-A641-B9B6-3ABC3EBEC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F497E-7307-F14B-B2B9-1045B0524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DC27648-0BEB-0F4F-9B99-F690B7C2A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8141"/>
            <a:ext cx="9214896" cy="6495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295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DE3F17-D13D-F242-9942-247CD5317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1600200"/>
            <a:ext cx="6838950" cy="50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2C8042D-7A02-114C-889F-7F8CA5C46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9607"/>
            <a:ext cx="7010400" cy="53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5743906-A7AB-834E-9375-594346878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1524000"/>
            <a:ext cx="6883400" cy="504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80% invested in financials in a low volatility Long Term Bull Market</a:t>
            </a:r>
            <a:br>
              <a:rPr lang="en-US" sz="2000" b="1" dirty="0"/>
            </a:br>
            <a:r>
              <a:rPr lang="en-US" sz="2000" b="1" dirty="0"/>
              <a:t>20% cash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98.08%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F7D6E31-1C29-9249-87B4-7749BCA19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821891"/>
              </p:ext>
            </p:extLst>
          </p:nvPr>
        </p:nvGraphicFramePr>
        <p:xfrm>
          <a:off x="838200" y="1524000"/>
          <a:ext cx="3469311" cy="457624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701472">
                  <a:extLst>
                    <a:ext uri="{9D8B030D-6E8A-4147-A177-3AD203B41FA5}">
                      <a16:colId xmlns:a16="http://schemas.microsoft.com/office/drawing/2014/main" val="2650546855"/>
                    </a:ext>
                  </a:extLst>
                </a:gridCol>
                <a:gridCol w="767839">
                  <a:extLst>
                    <a:ext uri="{9D8B030D-6E8A-4147-A177-3AD203B41FA5}">
                      <a16:colId xmlns:a16="http://schemas.microsoft.com/office/drawing/2014/main" val="901128820"/>
                    </a:ext>
                  </a:extLst>
                </a:gridCol>
              </a:tblGrid>
              <a:tr h="2111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Current Capital at Risk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3189124381"/>
                  </a:ext>
                </a:extLst>
              </a:tr>
              <a:tr h="2111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1808064101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On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1430273466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Better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3794807990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4287103756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(GS) 11/$330-$350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619554608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(GS) 11/$385-$395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920893865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(MS) 11/$85-$90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2998512300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(MS) 11/$95-$98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2458848966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(BAC) 11/$37-$40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3225119960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11/$150-$153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1102040748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(ROM) 11/$105-$110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509893036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(BRKB) 11/$275-$280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2481630543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2017908846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Off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2378817811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Worse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1234402152"/>
                  </a:ext>
                </a:extLst>
              </a:tr>
              <a:tr h="203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2076147312"/>
                  </a:ext>
                </a:extLst>
              </a:tr>
              <a:tr h="2111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1545958126"/>
                  </a:ext>
                </a:extLst>
              </a:tr>
              <a:tr h="2111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1837881719"/>
                  </a:ext>
                </a:extLst>
              </a:tr>
              <a:tr h="2111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3611802393"/>
                  </a:ext>
                </a:extLst>
              </a:tr>
              <a:tr h="2111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4153239778"/>
                  </a:ext>
                </a:extLst>
              </a:tr>
              <a:tr h="2111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Aggregate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3180087688"/>
                  </a:ext>
                </a:extLst>
              </a:tr>
            </a:tbl>
          </a:graphicData>
        </a:graphic>
      </p:graphicFrame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2E8DB837-8EA1-2F4C-978E-44047EED9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429000"/>
            <a:ext cx="3295650" cy="296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82F4BEB-624F-E047-BD29-19C05C2C0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622" y="1676400"/>
            <a:ext cx="6938756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7FAFF86-9A11-C14E-9701-7432AFEEF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75151"/>
            <a:ext cx="6699250" cy="50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B997-C12C-6149-AF7F-BF442026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1040-7620-674E-B7A2-B501A52F3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next to 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A8F07CE7-FF5A-E643-96E2-8A8E541CD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5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2021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2021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– Headaches again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D44F9C-0874-8747-9CC2-50FCE58AD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2183567"/>
            <a:ext cx="5905500" cy="440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4F1A87D-FC50-A34D-B7D4-FD1D106BE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752600"/>
            <a:ext cx="6727825" cy="498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A54644E-5CAE-C24C-BC00-0F7A657C1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858" y="1828800"/>
            <a:ext cx="6600283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 4th Wave Delta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DBAD5D-3CB5-7E41-BB1F-CE43FD264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25" y="1942475"/>
            <a:ext cx="6076950" cy="45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0D7D823-768B-ED41-B88F-052A781E1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18" y="1295400"/>
            <a:ext cx="6816564" cy="50482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1DD0E82-3C45-D545-9E41-09EB2FB37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91471"/>
            <a:ext cx="7264400" cy="53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A8ABC38-EF38-DA49-832E-5FF56DF83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39" y="0"/>
            <a:ext cx="11317861" cy="678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051D00E-723D-ED4B-BE7B-E4E18640E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1828800"/>
            <a:ext cx="6121400" cy="45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CD9B0E5-1503-FD4C-B036-B1D2BF4B2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902" y="1797258"/>
            <a:ext cx="654419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ACE4C15-A89C-FB4E-A3F1-40FB0A2DE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391" y="1447800"/>
            <a:ext cx="6779217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7C1DF1A-1EE5-4842-9024-ADB7FE142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0" y="990600"/>
            <a:ext cx="7302500" cy="541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5055F91-19CB-2544-9B5A-7D77F2150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40297"/>
            <a:ext cx="6737350" cy="50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BDC2629-C92D-2048-8165-0FDBF8E32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81200"/>
            <a:ext cx="5501651" cy="4080135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8D103C2-1C45-444C-BF82-9B1B0105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98368"/>
            <a:ext cx="5501651" cy="409730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invest in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6276869-8CA7-074C-B134-7A9530469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606" y="1447800"/>
            <a:ext cx="6510787" cy="484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6BC5D7C-9B30-EB4A-B0E1-059237C19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447800"/>
            <a:ext cx="662940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FE75CB7-A2D0-9B42-BEAE-5FF7416A5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219200"/>
            <a:ext cx="6903562" cy="51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BE96137-6921-E548-B573-2DB01EB3B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990600"/>
            <a:ext cx="7219950" cy="54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6EB0C0B-D988-564C-B274-F3AB5939C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400050"/>
            <a:ext cx="104521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10/$320-$330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8/$325-$335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D8A1EED-B655-7A45-BF60-242DABBBA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0" y="1681397"/>
            <a:ext cx="6489700" cy="486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9787B0-7F2A-424D-8EB9-3C7568254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752600"/>
            <a:ext cx="6584105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5BBAB07-3A07-0046-8422-810CE8467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735111"/>
            <a:ext cx="6629400" cy="49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857797-F090-1642-9F9B-C5267032A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55164"/>
            <a:ext cx="6579268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11/$37-$40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1FC5E6E-33FF-A949-A7BB-A9B162A3A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03739"/>
            <a:ext cx="6292850" cy="46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818CA73-49B6-364A-AD82-DB4EE8166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76400"/>
            <a:ext cx="6508750" cy="48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D7F48DD-1F17-EB4E-90CC-02FA2D812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090" y="1981200"/>
            <a:ext cx="5903819" cy="43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80FBCC0-6318-564D-9BB5-9A06F165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828800"/>
            <a:ext cx="6642100" cy="488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A30E218-855F-9E48-A3A5-1D6DC1D24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041" y="1295400"/>
            <a:ext cx="7115917" cy="53022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 back buy backs at $6 billion a year, announced spectacular earnings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long 10/$255-$265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took profits on 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40275AC-21DA-A04A-9C51-9CCC40E4F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76400"/>
            <a:ext cx="6591300" cy="49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*Blowout tech earnings paving the way for a yearend rally in tech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*Accelerating US government will crush the bond market, opening the floodgate for banks. Brokers, and fund managers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*Delta is in free fall, boosting the economy from a 2% growth rate back to 6%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*Medium term, both sides of the barbell are working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maintains highs off the back of massive institutional cash flows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at $16 shows risk is low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*50/50 chance that Fed taper happens today, triggering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monster yearend rally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80F707-28F5-6147-9540-FC7ECE910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315200" cy="52865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C78162B-4149-C840-BBFA-3C333BB3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1244444"/>
            <a:ext cx="6946900" cy="521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8BD326-3169-4B49-BCB8-BADF7A036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66227"/>
            <a:ext cx="7270750" cy="545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2189-5ED4-ED45-B808-596AF72C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CFB0A-6C15-9D40-B988-4596EE61D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floor, person, ceiling&#10;&#10;Description automatically generated">
            <a:extLst>
              <a:ext uri="{FF2B5EF4-FFF2-40B4-BE49-F238E27FC236}">
                <a16:creationId xmlns:a16="http://schemas.microsoft.com/office/drawing/2014/main" id="{B3A7F16C-AAC9-8745-9401-37A7542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767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/>
              <a:t>Bonds Melt Up, </a:t>
            </a:r>
            <a:r>
              <a:rPr lang="en-US" sz="1800" dirty="0"/>
              <a:t>creating one of the best trade entry points of the year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 A successful 30 year auction this week that took yields from 1.71% down to 1.52% in a heartbeat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Australia’s Bond Market Melts Down</a:t>
            </a:r>
            <a:r>
              <a:rPr lang="en-US" sz="1800" dirty="0"/>
              <a:t>, so will the US be next?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*My final target is a 1.76% yield on the ten-year US Treasury bond by January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*Add more downside LEAPS on rallies, the December 2022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(TLT) $150-$155 vertical bear put spread delivers a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100% profit in six months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we come! This is the quality trade for the rest of 2021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Melt Up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454A6-C63A-1C41-B24F-5BDE380F3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722" y="3810000"/>
            <a:ext cx="5353878" cy="293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No Positions!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 took profits on long 10/$154-$157 put spread, took profits on long 10/$137-$140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profits on long 10/$155-$158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9/$155-$158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8/$157-$160 put spread, took profits on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5D2ECFF-282B-A648-AEEB-855089512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74825"/>
            <a:ext cx="6564018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1.48%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7616FCB-A685-A242-A432-193B8E757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98235"/>
            <a:ext cx="7378700" cy="55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22B57E-AC24-8246-A676-1F32FA73F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0"/>
            <a:ext cx="7105650" cy="53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5B9B76E-E851-624B-880C-881D78B89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286407"/>
            <a:ext cx="7042150" cy="531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C9E46A2-CCAD-CA4A-B0BF-92454F6DB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6642100" cy="497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The peak is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*Covid deaths top 5 million worldwide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*30% of new cases are now in kids under 12, and 5-11 year olds can get vaccinated from next week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*68 million still unvaccinated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*80% of the US population has covid antibodies, and 90% in San Francisco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deaths from delta variant report among those 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*Best immunity is from getting covid, then getting 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46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747,000 </a:t>
            </a:r>
            <a:r>
              <a:rPr lang="en-US" sz="1800" dirty="0">
                <a:solidFill>
                  <a:schemeClr val="tx1"/>
                </a:solidFill>
              </a:rPr>
              <a:t>and deaths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back down to </a:t>
            </a:r>
            <a:r>
              <a:rPr lang="en-US" sz="1800" b="1" dirty="0">
                <a:solidFill>
                  <a:schemeClr val="tx1"/>
                </a:solidFill>
              </a:rPr>
              <a:t>1,000 a day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BF874A3-CC89-3449-870C-65B0ADA4B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1371600"/>
            <a:ext cx="7200900" cy="5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D11C-D68D-0B4A-927E-AE358822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58069-9928-EE4F-80B1-6E97D06B3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C5E34-2BB7-1648-B9AB-E9D94768B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309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The Dollar Catches its Breathe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The US Trade Deficit is Soaring</a:t>
            </a:r>
            <a:r>
              <a:rPr lang="en-US" sz="1800" dirty="0">
                <a:solidFill>
                  <a:schemeClr val="tx1"/>
                </a:solidFill>
              </a:rPr>
              <a:t>, since we have the strongest economy in the world that everyone is else is selling into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 September, it jumped by 9.2% to an eye-popping $96.3 billion.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US Dollar Soars</a:t>
            </a:r>
            <a:r>
              <a:rPr lang="en-US" sz="1800" dirty="0">
                <a:solidFill>
                  <a:schemeClr val="tx1"/>
                </a:solidFill>
              </a:rPr>
              <a:t>, on a continuing rise in interest rates. It’s also getting a not flight to safety bid on the stock market’s down days. The Japanese yen (FXY) has been especially hard hit.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*Currency with the fastest appreciating interest rates always does best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US government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fund the covid recovery is another nail in the coffin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addition to an exploding trade deficit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*Buy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(FXA) and (FXE) on dips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DDD1E5-CEF3-4F4D-B316-0FA17C46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191000"/>
            <a:ext cx="4191000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C485048-7DDF-7043-854D-F0755E39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981200"/>
            <a:ext cx="5461310" cy="414655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1E82583-87E3-4D4C-8F36-229C645A5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031767"/>
            <a:ext cx="5461310" cy="409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3198A6F-1CC0-664B-8C29-01D92473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634764"/>
            <a:ext cx="3785614" cy="2900665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8ADF52F-EDF6-E54E-AFDA-CF2BC0281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477" y="2634763"/>
            <a:ext cx="3862060" cy="2900665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ECFD3B1-1B04-8A42-8B3B-5EA44EB81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2634764"/>
            <a:ext cx="3900517" cy="29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609B1AD-E879-A24F-86CC-69921FAC6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025724"/>
            <a:ext cx="7048500" cy="525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72768C-4382-7B42-8535-4705647A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97562"/>
            <a:ext cx="7004050" cy="510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993CF08-E551-7E40-9F2C-4DD7C0632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25315"/>
            <a:ext cx="6629400" cy="50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672610-5B8E-A942-BAFA-11865E16D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295400"/>
            <a:ext cx="6985000" cy="526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45E90-A105-AA45-8E0B-8EDF47C6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1E727-C495-1C4B-ABD7-CD5A8F2BE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DF9CEDB-B0C1-CF47-B93D-C0F45BF1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8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11353800" cy="5096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495804" y="518433"/>
            <a:ext cx="3908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710DCADF-6318-7341-97F3-69E01EA03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826896"/>
            <a:ext cx="8540750" cy="427545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1153775" y="4953000"/>
            <a:ext cx="857250" cy="990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Consolidating Gains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/>
              <a:t>*</a:t>
            </a:r>
            <a:r>
              <a:rPr lang="en-US" sz="1800" b="1" i="1" dirty="0"/>
              <a:t>Bitcoin Breaks to a New All-Time High</a:t>
            </a:r>
            <a:r>
              <a:rPr lang="en-US" sz="1800" dirty="0"/>
              <a:t>. Suddenly everyone has realized that are under invested in the fastest appreciating asset in the market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The First Bitcoin Strategy ETF (BITO) Launches</a:t>
            </a:r>
            <a:r>
              <a:rPr lang="en-US" sz="1800" dirty="0"/>
              <a:t>, the ProShares Bitcoin Futures Fund, after major haggling with the SEC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instruments qualify </a:t>
            </a:r>
            <a:r>
              <a:rPr lang="en-US" sz="1800" b="1" dirty="0"/>
              <a:t>trillions of dollars more to pour into the sector</a:t>
            </a:r>
            <a:r>
              <a:rPr lang="en-US" sz="1800" dirty="0"/>
              <a:t>, especially those subject to the Investment Act of 1940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Shiba </a:t>
            </a:r>
            <a:r>
              <a:rPr lang="en-US" sz="1800" b="1" i="1" dirty="0" err="1"/>
              <a:t>Inu</a:t>
            </a:r>
            <a:r>
              <a:rPr lang="en-US" sz="1800" b="1" i="1" dirty="0"/>
              <a:t> Altcoin Soars 50% in a Day</a:t>
            </a:r>
            <a:r>
              <a:rPr lang="en-US" sz="1800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*Crypto Currencies Sees </a:t>
            </a:r>
            <a:r>
              <a:rPr lang="en-US" sz="1800" b="1" dirty="0"/>
              <a:t>Record Inflows </a:t>
            </a:r>
            <a:r>
              <a:rPr lang="en-US" sz="1800" dirty="0"/>
              <a:t>Last Week,</a:t>
            </a:r>
            <a:br>
              <a:rPr lang="en-US" sz="1800" dirty="0"/>
            </a:br>
            <a:r>
              <a:rPr lang="en-US" sz="1800" dirty="0"/>
              <a:t>for the 7</a:t>
            </a:r>
            <a:r>
              <a:rPr lang="en-US" sz="1800" baseline="30000" dirty="0"/>
              <a:t>th</a:t>
            </a:r>
            <a:r>
              <a:rPr lang="en-US" sz="1800" dirty="0"/>
              <a:t> straight week in a row, </a:t>
            </a:r>
            <a:br>
              <a:rPr lang="en-US" sz="1800" dirty="0"/>
            </a:br>
            <a:r>
              <a:rPr lang="en-US" sz="1800" dirty="0"/>
              <a:t>according to data collected by digital asset manager Coinshares </a:t>
            </a:r>
            <a:br>
              <a:rPr lang="en-US" dirty="0"/>
            </a:br>
            <a:br>
              <a:rPr lang="en-US" dirty="0"/>
            </a:b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700" dirty="0"/>
              <a:t>Buy Bitcoin and Ethereum on the dip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942947"/>
            <a:ext cx="3262243" cy="245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D748-E2C8-8A43-BEEE-E737453D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8410-BF2D-3C45-AA4F-768EF47CF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6EAB15E-77DE-5848-8DB0-24F294D2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9878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720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B403BBE-D781-DB47-9DDC-96E8F2A2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1081405"/>
            <a:ext cx="7353300" cy="54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New All Time High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DF5349C-8184-604F-8F3C-BC4536BFC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53972"/>
            <a:ext cx="7416800" cy="55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8FAB2F1-F9E9-3648-82CF-E4806980A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71600"/>
            <a:ext cx="6432550" cy="472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Cross Imminent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9DD1990-3C36-7C4F-B975-E6CE7D0F4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1371600"/>
            <a:ext cx="6654800" cy="49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A286-2DDA-E747-A0C5-1FF69DE9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E19D3-8D85-774F-8702-31AD52071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6AFA7B97-D0B7-B34E-B871-740DA127E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618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/>
              <a:t>Gas Prices Hit Seven Year High</a:t>
            </a:r>
            <a:r>
              <a:rPr lang="en-US" sz="1800" dirty="0"/>
              <a:t>, increasing the pain at the pump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*More rises are to come as $87/barrel oil feeds into the system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*Avoid energy stocks. They could be peaking here. 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/>
              <a:t>Saudi Arabia Makes Big Hydrogen Play</a:t>
            </a:r>
            <a:r>
              <a:rPr lang="en-US" sz="1800" dirty="0"/>
              <a:t>, with a $60 billion investment</a:t>
            </a:r>
            <a:br>
              <a:rPr lang="en-US" sz="1800" dirty="0"/>
            </a:br>
            <a:r>
              <a:rPr lang="en-US" sz="1800" dirty="0"/>
              <a:t> If you can’t sell oil to a greening way, then convert it to hydrogen and sell that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*US drillers are paying out dividends instead of Investing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 new drilling, reading the writing on the way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31FAF-810C-3243-971E-C76ABEFD9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771900"/>
            <a:ext cx="5105400" cy="28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4E902A0-36C5-C546-B52B-FBB6B3DF9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572" y="1676400"/>
            <a:ext cx="6144855" cy="45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AF60FB3-B42F-DF41-AB8D-38C7FF25D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6870700" cy="51675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39035</TotalTime>
  <Words>4605</Words>
  <Application>Microsoft Macintosh PowerPoint</Application>
  <PresentationFormat>Widescreen</PresentationFormat>
  <Paragraphs>182</Paragraphs>
  <Slides>119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5" baseType="lpstr">
      <vt:lpstr>Arial</vt:lpstr>
      <vt:lpstr>Calibri</vt:lpstr>
      <vt:lpstr>Helvetica</vt:lpstr>
      <vt:lpstr>Helvetica Neue</vt:lpstr>
      <vt:lpstr>Times New Roman</vt:lpstr>
      <vt:lpstr>Office Theme</vt:lpstr>
      <vt:lpstr>   The Mad Hedge Fund Trader “It’s Taper Time”   </vt:lpstr>
      <vt:lpstr>PowerPoint Presentation</vt:lpstr>
      <vt:lpstr> Trade Alert Performance New All Time Highs! 32 consecutive profitable trade alerts- 93.5% success rate in 2021-ony 7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The peak is In</vt:lpstr>
      <vt:lpstr>PowerPoint Presentation</vt:lpstr>
      <vt:lpstr>January 20 Infection Rate</vt:lpstr>
      <vt:lpstr>November 3 Infection Rate </vt:lpstr>
      <vt:lpstr>By Region</vt:lpstr>
      <vt:lpstr>The Global Economy – Gaining Strength</vt:lpstr>
      <vt:lpstr>The Mad Hedge Profit Predictor Market Timing Index – Moving to the Highs An artificial intelligence driven algorithm that analyzes 30 different economic, technical, and momentum driven indicators </vt:lpstr>
      <vt:lpstr> The Mad Hedge Profit Predictor Moving into a “SELL” Range-But could stay there for months </vt:lpstr>
      <vt:lpstr> Weekly Jobless Claims – New Lows  281,000 – New Post Pandemic Low </vt:lpstr>
      <vt:lpstr>PowerPoint Presentation</vt:lpstr>
      <vt:lpstr>Stocks – Buying Season has Started   </vt:lpstr>
      <vt:lpstr>       S&amp;P 500 – Year End Melt Up! Took profits on long 10/$410-$420 bull call spread stopped out of  long 10/$419-$429 bull call spread took profits on long 6/$375-$385 bull call spread 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PowerPoint Presentation</vt:lpstr>
      <vt:lpstr>The Barbell Portfolio</vt:lpstr>
      <vt:lpstr>    Microsoft (MSFT)- Microsoft to Raise Dividend by 11% and increased a $60 billion stock buyback program  took profits on long 12/$220-$230 call spread stop loss on long 12/$170-$180 call spread  took profits on long 12/$135-$138 call spread      </vt:lpstr>
      <vt:lpstr>   Facebook (FB)- Changes Name to “Meta”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Launches iPhone 13, with a better camera, faster chips, and longer battery life, Antitrust Comes Home to Roost at Apple 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 Amazon to Hire 125,000 and boost wages to $18 an hour  took profits on long 9/$2,800-$2,900 bull call spread           </vt:lpstr>
      <vt:lpstr>        ProShares Ultra Technology (ROM) – New Highs        </vt:lpstr>
      <vt:lpstr>      PayPal (PYPL) - Cancels Pinterest Buy  took profits on long 4/$90-$95 call spread      </vt:lpstr>
      <vt:lpstr>       Tesla (TSLA)-Profits Smash Records in Q3  reporting a shocking $1.62 billion profit on $13.76 billion in revenues 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PowerPoint Presentation</vt:lpstr>
      <vt:lpstr>  NVIDIA (NVDA) – 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PowerPoint Presentation</vt:lpstr>
      <vt:lpstr>The Second Half of the Barbell</vt:lpstr>
      <vt:lpstr>     Boeing (BA) – former LEAP Candidate – Headaches again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Covid 4th Wave Delta Drag stopped out of long 10/$165-$175 call spread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invest in Biotech</vt:lpstr>
      <vt:lpstr>Amgen (AMGN) took profits on long 11/$185-$200 bull call spread</vt:lpstr>
      <vt:lpstr>Regeneron (REGN) took profits on long 7/$570-$580 call spread </vt:lpstr>
      <vt:lpstr> CRISPR Therapeutics (CRSP)   </vt:lpstr>
      <vt:lpstr>Goldman Sachs (GS) –  took profits on long 10/$320-$330 call spread long 11/$330-$350 call spread  took profits on long 8/$325-$335 call spread </vt:lpstr>
      <vt:lpstr>Morgan Stanley (MS) – Doubled Dividend took profits on long 10/$85-$90 call spread long 11/$85-$90 call spread  profits on long 2/$55-$60 call spread</vt:lpstr>
      <vt:lpstr> JP Morgan Chase (JPM)-Back to Life took profits on long 10/$130-$140 call spread took profits on long 8/$140-$145 call spread took profits on long 7/$140-$145 call spread   </vt:lpstr>
      <vt:lpstr>Citigroup (C) – “Recovery” Rotation Play took profits on long 10/$62-65 call spread</vt:lpstr>
      <vt:lpstr>Bank of America (BAC) –  long 11/$37-$40 call spread  profits on long 2/$28-$30 call spread</vt:lpstr>
      <vt:lpstr> SPDR Metals &amp; Mining ETF (XME) –  long 2/$28-$30 call spread</vt:lpstr>
      <vt:lpstr> Blackrock (BLK)-Asset Collection Boom took profits on long 3/$770-$790 call spread took profits on long 3/$310-$340 call spread </vt:lpstr>
      <vt:lpstr>Visa (V) – “Touchless” Bitcoin Drag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Berkshire Hathaway (BRKB)- Natural Barbell cut back buy backs at $6 billion a year, announced spectacular earnings took profits on long 10/$255-$265 call spread took profits on long 3/$230-$240 call spread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 Melt Up</vt:lpstr>
      <vt:lpstr>            Treasury ETF (TLT) – No Positions!  took profits on long 10/$154-$157 put spread, took profits on long 10/$137-$140 call spread profits on long 10/$155-$158 put spread, took profits on 9/$155-$158 put spread  took profits on long 8/$157-$160 put spread, took profits on long 8/$156-$159 put spread,                </vt:lpstr>
      <vt:lpstr> Ten Year Treasury Yield ($TNX) – 1.48%  </vt:lpstr>
      <vt:lpstr> Junk Bonds (HYG) 3.47%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PowerPoint Presentation</vt:lpstr>
      <vt:lpstr>Foreign Currencies – The Dollar Catches its Breathe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PowerPoint Presentation</vt:lpstr>
      <vt:lpstr>  Bitcoin – Consolidating Gains Buy the Mad Hedge Bitcoin Letter at https://www.madhedgefundtrader.com/store/  </vt:lpstr>
      <vt:lpstr>PowerPoint Presentation</vt:lpstr>
      <vt:lpstr>Bitcoin ($BTCUSD) – Wake Up Time   </vt:lpstr>
      <vt:lpstr>Ethereum (ETHE) – New All Time High   </vt:lpstr>
      <vt:lpstr>MicroStrategy (MSTR) –   </vt:lpstr>
      <vt:lpstr>Amplify Transformational Data Sharing ETF  (BLOK) – Cross Imminent  </vt:lpstr>
      <vt:lpstr>PowerPoint Presentation</vt:lpstr>
      <vt:lpstr>Energy – 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PowerPoint Presentation</vt:lpstr>
      <vt:lpstr>Precious Metals – Still Dead 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Real Estate – Still on Fire</vt:lpstr>
      <vt:lpstr>S&amp;P Case Shiller Up 18.7% for June Phoenix (33.3%), San Diego (26.2%), and Tampa (25.9%) lead</vt:lpstr>
      <vt:lpstr>Crown Castle International (CCI) – 2.70%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November 17,  from Silicon Valley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7979</cp:revision>
  <cp:lastPrinted>2017-08-31T13:43:13Z</cp:lastPrinted>
  <dcterms:created xsi:type="dcterms:W3CDTF">2015-02-05T17:12:57Z</dcterms:created>
  <dcterms:modified xsi:type="dcterms:W3CDTF">2021-11-03T15:08:05Z</dcterms:modified>
</cp:coreProperties>
</file>