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8"/>
  </p:notesMasterIdLst>
  <p:sldIdLst>
    <p:sldId id="256" r:id="rId2"/>
    <p:sldId id="1146" r:id="rId3"/>
    <p:sldId id="888" r:id="rId4"/>
    <p:sldId id="605" r:id="rId5"/>
    <p:sldId id="997" r:id="rId6"/>
    <p:sldId id="664" r:id="rId7"/>
    <p:sldId id="824" r:id="rId8"/>
    <p:sldId id="1106" r:id="rId9"/>
    <p:sldId id="1107" r:id="rId10"/>
    <p:sldId id="1108" r:id="rId11"/>
    <p:sldId id="1109" r:id="rId12"/>
    <p:sldId id="1181" r:id="rId13"/>
    <p:sldId id="1118" r:id="rId14"/>
    <p:sldId id="1076" r:id="rId15"/>
    <p:sldId id="695" r:id="rId16"/>
    <p:sldId id="898" r:id="rId17"/>
    <p:sldId id="1171" r:id="rId18"/>
    <p:sldId id="1142" r:id="rId19"/>
    <p:sldId id="1113" r:id="rId20"/>
    <p:sldId id="1033" r:id="rId21"/>
    <p:sldId id="1073" r:id="rId22"/>
    <p:sldId id="1074" r:id="rId23"/>
    <p:sldId id="1026" r:id="rId24"/>
    <p:sldId id="570" r:id="rId25"/>
    <p:sldId id="280" r:id="rId26"/>
    <p:sldId id="1057" r:id="rId27"/>
    <p:sldId id="563" r:id="rId28"/>
    <p:sldId id="835" r:id="rId29"/>
    <p:sldId id="613" r:id="rId30"/>
    <p:sldId id="831" r:id="rId31"/>
    <p:sldId id="811" r:id="rId32"/>
    <p:sldId id="1025" r:id="rId33"/>
    <p:sldId id="891" r:id="rId34"/>
    <p:sldId id="1047" r:id="rId35"/>
    <p:sldId id="814" r:id="rId36"/>
    <p:sldId id="1072" r:id="rId37"/>
    <p:sldId id="764" r:id="rId38"/>
    <p:sldId id="765" r:id="rId39"/>
    <p:sldId id="1071" r:id="rId40"/>
    <p:sldId id="1070" r:id="rId41"/>
    <p:sldId id="840" r:id="rId42"/>
    <p:sldId id="1068" r:id="rId43"/>
    <p:sldId id="1069" r:id="rId44"/>
    <p:sldId id="893" r:id="rId45"/>
    <p:sldId id="289" r:id="rId46"/>
    <p:sldId id="730" r:id="rId47"/>
    <p:sldId id="1054" r:id="rId48"/>
    <p:sldId id="994" r:id="rId49"/>
    <p:sldId id="996" r:id="rId50"/>
    <p:sldId id="830" r:id="rId51"/>
    <p:sldId id="481" r:id="rId52"/>
    <p:sldId id="290" r:id="rId53"/>
    <p:sldId id="1008" r:id="rId54"/>
    <p:sldId id="1133" r:id="rId55"/>
    <p:sldId id="1038" r:id="rId56"/>
    <p:sldId id="1009" r:id="rId57"/>
    <p:sldId id="669" r:id="rId58"/>
    <p:sldId id="1079" r:id="rId59"/>
    <p:sldId id="1043" r:id="rId60"/>
    <p:sldId id="1081" r:id="rId61"/>
    <p:sldId id="1083" r:id="rId62"/>
    <p:sldId id="1086" r:id="rId63"/>
    <p:sldId id="1080" r:id="rId64"/>
    <p:sldId id="1049" r:id="rId65"/>
    <p:sldId id="336" r:id="rId66"/>
    <p:sldId id="1084" r:id="rId67"/>
    <p:sldId id="295" r:id="rId68"/>
    <p:sldId id="501" r:id="rId69"/>
    <p:sldId id="539" r:id="rId70"/>
    <p:sldId id="1158" r:id="rId71"/>
    <p:sldId id="1114" r:id="rId72"/>
    <p:sldId id="654" r:id="rId73"/>
    <p:sldId id="659" r:id="rId74"/>
    <p:sldId id="655" r:id="rId75"/>
    <p:sldId id="656" r:id="rId76"/>
    <p:sldId id="657" r:id="rId77"/>
    <p:sldId id="658" r:id="rId78"/>
    <p:sldId id="1159" r:id="rId79"/>
    <p:sldId id="1115" r:id="rId80"/>
    <p:sldId id="533" r:id="rId81"/>
    <p:sldId id="756" r:id="rId82"/>
    <p:sldId id="1001" r:id="rId83"/>
    <p:sldId id="786" r:id="rId84"/>
    <p:sldId id="546" r:id="rId85"/>
    <p:sldId id="536" r:id="rId86"/>
    <p:sldId id="1172" r:id="rId87"/>
    <p:sldId id="1150" r:id="rId88"/>
    <p:sldId id="1166" r:id="rId89"/>
    <p:sldId id="1153" r:id="rId90"/>
    <p:sldId id="1154" r:id="rId91"/>
    <p:sldId id="1168" r:id="rId92"/>
    <p:sldId id="1169" r:id="rId93"/>
    <p:sldId id="1179" r:id="rId94"/>
    <p:sldId id="1116" r:id="rId95"/>
    <p:sldId id="388" r:id="rId96"/>
    <p:sldId id="312" r:id="rId97"/>
    <p:sldId id="380" r:id="rId98"/>
    <p:sldId id="747" r:id="rId99"/>
    <p:sldId id="313" r:id="rId100"/>
    <p:sldId id="1173" r:id="rId101"/>
    <p:sldId id="972" r:id="rId102"/>
    <p:sldId id="907" r:id="rId103"/>
    <p:sldId id="650" r:id="rId104"/>
    <p:sldId id="729" r:id="rId105"/>
    <p:sldId id="737" r:id="rId106"/>
    <p:sldId id="998" r:id="rId107"/>
    <p:sldId id="999" r:id="rId108"/>
    <p:sldId id="1000" r:id="rId109"/>
    <p:sldId id="904" r:id="rId110"/>
    <p:sldId id="1130" r:id="rId111"/>
    <p:sldId id="1132" r:id="rId112"/>
    <p:sldId id="1005" r:id="rId113"/>
    <p:sldId id="1006" r:id="rId114"/>
    <p:sldId id="1180" r:id="rId115"/>
    <p:sldId id="492" r:id="rId116"/>
    <p:sldId id="335" r:id="rId117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150" autoAdjust="0"/>
    <p:restoredTop sz="96400"/>
  </p:normalViewPr>
  <p:slideViewPr>
    <p:cSldViewPr>
      <p:cViewPr varScale="1">
        <p:scale>
          <a:sx n="115" d="100"/>
          <a:sy n="115" d="100"/>
        </p:scale>
        <p:origin x="216" y="4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08284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427349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59683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3701136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7679646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266806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hedgefundtrader.com/store/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2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Perfect Yearend Storm”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November 17, 2021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95D36D-3312-674D-8A68-A7D868641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150" y="1524000"/>
            <a:ext cx="5261372" cy="3429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January 20 Infection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E4676-D37F-8E46-9524-AE8C7029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348655"/>
            <a:ext cx="9296400" cy="52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290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27485-7E26-894F-AB4A-E325F56B8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CFEE5-8CA1-1045-AA8F-A13D9D969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27450053-2A17-ED4F-8734-CF58F0FD5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2506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 The Death of Gold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i="1" dirty="0">
                <a:latin typeface="+mj-lt"/>
                <a:cs typeface="Calibri" panose="020F0502020204030204" pitchFamily="34" charset="0"/>
              </a:rPr>
              <a:t>Is the Death of Gold Here?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 Bitcoin has risen by more than 6X in a year, while the barbarous relic is unchanged</a:t>
            </a: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latin typeface="+mj-lt"/>
                <a:cs typeface="Calibri" panose="020F0502020204030204" pitchFamily="34" charset="0"/>
              </a:rPr>
              <a:t>*Gold has been the </a:t>
            </a:r>
            <a:r>
              <a:rPr lang="en-US" sz="1800" b="1" dirty="0">
                <a:latin typeface="+mj-lt"/>
                <a:cs typeface="Calibri" panose="020F0502020204030204" pitchFamily="34" charset="0"/>
              </a:rPr>
              <a:t>worst performing asset of 2021</a:t>
            </a: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latin typeface="+mj-lt"/>
                <a:cs typeface="Calibri" panose="020F0502020204030204" pitchFamily="34" charset="0"/>
              </a:rPr>
              <a:t>*Gold provided absolutely </a:t>
            </a:r>
            <a:r>
              <a:rPr lang="en-US" sz="1800" b="1" dirty="0">
                <a:latin typeface="+mj-lt"/>
                <a:cs typeface="Calibri" panose="020F0502020204030204" pitchFamily="34" charset="0"/>
              </a:rPr>
              <a:t>no downside protection 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during the pandemic crash </a:t>
            </a: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latin typeface="+mj-lt"/>
                <a:cs typeface="Calibri" panose="020F0502020204030204" pitchFamily="34" charset="0"/>
              </a:rPr>
              <a:t>*If $9 trillion of investment demand decamps for the crypto world, leaving only jewelry demand</a:t>
            </a:r>
            <a:r>
              <a:rPr lang="en-US" sz="1800" b="1" dirty="0">
                <a:latin typeface="+mj-lt"/>
                <a:cs typeface="Calibri" panose="020F0502020204030204" pitchFamily="34" charset="0"/>
              </a:rPr>
              <a:t>, $9 trillion could go into Bitcoin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.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Rising interest rates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bode poorly for precious metals as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it raises the opportunity cost for non-yielding assets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Bitcoin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is clearly sucking capital out of precious metals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*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Stay away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until this plays out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Silver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is still the bigger and better long-term play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6241DC-05F2-A54F-B251-67329B96A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3719321"/>
            <a:ext cx="3876040" cy="290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Meltdown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3907067-1AA1-1C44-ACE2-91512158A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19200"/>
            <a:ext cx="7029450" cy="518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8319318-6E76-9748-96CE-C084812B3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25" y="1219200"/>
            <a:ext cx="6915150" cy="519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A6B4731-EDE7-AA41-B0BD-9C484630B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75" y="1295400"/>
            <a:ext cx="7080250" cy="528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9560AF4-F149-BA4B-8BC9-3FF985447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00" y="1295400"/>
            <a:ext cx="7289800" cy="537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B6CCF72-FF4D-8D46-BFF5-3FEE40C39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800" y="1371600"/>
            <a:ext cx="6756400" cy="510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DB5212D-9448-924B-9B0E-81F4D4EB8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95400"/>
            <a:ext cx="6629400" cy="50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1FC65A8-3071-894A-AF7C-3E9841675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295400"/>
            <a:ext cx="6991350" cy="517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(COPX)-Uptrend Resumes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Copper Unions Vote to Strike in Chile</a:t>
            </a:r>
            <a:r>
              <a:rPr lang="en-US" sz="1800" dirty="0"/>
              <a:t>, cutting off 33% of the global supply </a:t>
            </a:r>
            <a:endParaRPr lang="en-US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BEF0C20-E813-4544-8664-9F8C095B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150" y="1473712"/>
            <a:ext cx="6997700" cy="515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November 17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AEDCBB0-4AF4-9C4F-A9B5-CEAE4D3BF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041358"/>
            <a:ext cx="8394031" cy="554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Real Estate – Hotter than Hot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65950"/>
            <a:ext cx="115824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latin typeface="+mj-lt"/>
              </a:rPr>
              <a:t> Traders are Hitting the Home ATM</a:t>
            </a:r>
            <a:r>
              <a:rPr lang="en-US" sz="1800" dirty="0">
                <a:latin typeface="+mj-lt"/>
              </a:rPr>
              <a:t>, taking out refi’s to place money into the stock market and Bitcoin. Some $62 billion was cashed out in Q2, the most since 2007.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i="1" dirty="0">
                <a:latin typeface="+mj-lt"/>
              </a:rPr>
              <a:t> A Flood of Foreign Real Estate Buyers is About to hit the US</a:t>
            </a:r>
            <a:r>
              <a:rPr lang="en-US" sz="1800" dirty="0">
                <a:latin typeface="+mj-lt"/>
              </a:rPr>
              <a:t> as the travel ban ends 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i="1" dirty="0">
                <a:latin typeface="+mj-lt"/>
              </a:rPr>
              <a:t> Zillow Shuts Down Home Flipping Business</a:t>
            </a:r>
            <a:r>
              <a:rPr lang="en-US" sz="1800" dirty="0">
                <a:latin typeface="+mj-lt"/>
              </a:rPr>
              <a:t> after racking up some $569 million in losses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i="1" dirty="0">
                <a:latin typeface="+mj-lt"/>
              </a:rPr>
              <a:t> 14 Million Have Refinanced This Year</a:t>
            </a:r>
            <a:r>
              <a:rPr lang="en-US" sz="1800" dirty="0">
                <a:latin typeface="+mj-lt"/>
              </a:rPr>
              <a:t>, a new record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i="1" dirty="0">
                <a:latin typeface="+mj-lt"/>
              </a:rPr>
              <a:t>Builder Sentiment Jumps</a:t>
            </a:r>
            <a:r>
              <a:rPr lang="en-US" sz="1800" dirty="0">
                <a:latin typeface="+mj-lt"/>
              </a:rPr>
              <a:t>, up 3 points to 83, according to the National Association of Homebuilders.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*A decade long </a:t>
            </a:r>
            <a:r>
              <a:rPr lang="en-US" sz="1800" b="1" dirty="0">
                <a:latin typeface="+mj-lt"/>
              </a:rPr>
              <a:t>structural shortage of housing </a:t>
            </a:r>
            <a:r>
              <a:rPr lang="en-US" sz="1800" dirty="0">
                <a:latin typeface="+mj-lt"/>
              </a:rPr>
              <a:t>is a huge tailwind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*New </a:t>
            </a:r>
            <a:r>
              <a:rPr lang="en-US" sz="1800" b="1" dirty="0">
                <a:latin typeface="+mj-lt"/>
              </a:rPr>
              <a:t>homebuilders </a:t>
            </a:r>
            <a:r>
              <a:rPr lang="en-US" sz="1800" dirty="0">
                <a:latin typeface="+mj-lt"/>
              </a:rPr>
              <a:t>are resorting to lotteries and quotas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to keep from running out of inventory </a:t>
            </a: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latin typeface="+mj-lt"/>
              </a:rPr>
              <a:t>S&amp;P Case Shiller is Still Rocketing</a:t>
            </a:r>
            <a:r>
              <a:rPr lang="en-US" sz="1800" dirty="0">
                <a:latin typeface="+mj-lt"/>
              </a:rPr>
              <a:t>,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 the </a:t>
            </a:r>
            <a:r>
              <a:rPr lang="en-US" sz="1800" b="1" dirty="0">
                <a:latin typeface="+mj-lt"/>
              </a:rPr>
              <a:t>National Home Price Index</a:t>
            </a:r>
            <a:r>
              <a:rPr lang="en-US" sz="1800" dirty="0">
                <a:latin typeface="+mj-lt"/>
              </a:rPr>
              <a:t> up 19.8% YOY in August. </a:t>
            </a: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7D5221-A103-C043-83DA-95D76A453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9131" y="4066135"/>
            <a:ext cx="4540469" cy="255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</a:t>
            </a:r>
            <a:br>
              <a:rPr lang="en-US" dirty="0"/>
            </a:br>
            <a:r>
              <a:rPr lang="en-US" sz="2000" dirty="0"/>
              <a:t>Up 18.7% for June</a:t>
            </a:r>
            <a:br>
              <a:rPr lang="en-US" sz="2000" dirty="0"/>
            </a:br>
            <a:r>
              <a:rPr lang="en-US" dirty="0"/>
              <a:t>Phoenix (33.3%), San Diego (26.2%), and Tampa (25.9%) lead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C17D1-9079-1946-93A9-3DEDCE8D1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90268"/>
            <a:ext cx="9169400" cy="47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2.70% yielding cell phone tower REIT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A10604B8-8210-EB43-AAA8-DCB1EDA8C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575" y="1219200"/>
            <a:ext cx="7308850" cy="544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FB0AEB79-821A-5D43-AD25-F309D4D9C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205599"/>
            <a:ext cx="7080250" cy="536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0A286-2DDA-E747-A0C5-1FF69DE99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E19D3-8D85-774F-8702-31AD520719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6B1BA072-C118-F948-A5F6-3F918CA29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2028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December 1,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icture containing text, outdoor, person, sky&#10;&#10;Description automatically generated">
            <a:extLst>
              <a:ext uri="{FF2B5EF4-FFF2-40B4-BE49-F238E27FC236}">
                <a16:creationId xmlns:a16="http://schemas.microsoft.com/office/drawing/2014/main" id="{972D4F23-EF33-8C43-BA3A-F4CD6A948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5062" y="719775"/>
            <a:ext cx="4646612" cy="419461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38CF8-9240-3146-B14A-D56E5A04E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1B093-9D51-B343-B4F5-4CAEB07D5B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BEB36D01-976F-DD41-BF4F-5A919CEF3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1000"/>
            <a:ext cx="108839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79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Reviving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1CD650-7928-2A4A-A759-A809FC49E4BE}"/>
              </a:ext>
            </a:extLst>
          </p:cNvPr>
          <p:cNvSpPr/>
          <p:nvPr/>
        </p:nvSpPr>
        <p:spPr>
          <a:xfrm>
            <a:off x="609600" y="1447801"/>
            <a:ext cx="9683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 dirty="0"/>
            </a:br>
            <a:br>
              <a:rPr lang="en-US" sz="2000" dirty="0"/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2266"/>
            <a:ext cx="10972800" cy="5232334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The $1.2 Trillion Infrastructure Budget Passes</a:t>
            </a:r>
            <a:r>
              <a:rPr lang="en-US" sz="1800" dirty="0"/>
              <a:t>, adding another 6% in GDP growth for the next two years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Inflation </a:t>
            </a:r>
            <a:r>
              <a:rPr lang="en-US" sz="1800" dirty="0"/>
              <a:t>Soars with a Red Hot 6.2% CPI Print in October, the highest in 31 years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ADP </a:t>
            </a:r>
            <a:r>
              <a:rPr lang="en-US" sz="1800" dirty="0"/>
              <a:t>Soars, with private companies adding 571,000 jobs in October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ISM Services </a:t>
            </a:r>
            <a:r>
              <a:rPr lang="en-US" sz="1800" dirty="0"/>
              <a:t>Rocket in October from an expected 62.0 to 66.7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Nonfarm Payroll Report </a:t>
            </a:r>
            <a:r>
              <a:rPr lang="en-US" sz="1800" dirty="0"/>
              <a:t>Explodes to the Upside at 531,000  in October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Producer Prices</a:t>
            </a:r>
            <a:r>
              <a:rPr lang="en-US" sz="1800" dirty="0"/>
              <a:t> Soar</a:t>
            </a:r>
            <a:r>
              <a:rPr lang="en-US" sz="1800" b="1" i="1" dirty="0"/>
              <a:t>, </a:t>
            </a:r>
            <a:r>
              <a:rPr lang="en-US" sz="1800" dirty="0"/>
              <a:t>up an eye popping 8.1%,</a:t>
            </a:r>
            <a:br>
              <a:rPr lang="en-US" sz="1800" dirty="0"/>
            </a:br>
            <a:r>
              <a:rPr lang="en-US" sz="1800" dirty="0"/>
              <a:t> matching record highs 11 years ago.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An American Baby Boom </a:t>
            </a:r>
            <a:r>
              <a:rPr lang="en-US" sz="1800" dirty="0"/>
              <a:t>is Coming,</a:t>
            </a:r>
            <a:br>
              <a:rPr lang="en-US" sz="1800" dirty="0"/>
            </a:br>
            <a:r>
              <a:rPr lang="en-US" sz="1800" dirty="0"/>
              <a:t> with sales of pregnancy tests through the roof.</a:t>
            </a:r>
            <a:br>
              <a:rPr lang="en-US" sz="1800" dirty="0"/>
            </a:br>
            <a:r>
              <a:rPr lang="en-US" sz="1800" dirty="0"/>
              <a:t>Be long stocks in 2042 </a:t>
            </a:r>
            <a:br>
              <a:rPr lang="en-US" sz="1800" dirty="0"/>
            </a:br>
            <a:br>
              <a:rPr lang="en-US" sz="1800" dirty="0"/>
            </a:br>
            <a:endParaRPr lang="en-US" sz="1800" dirty="0"/>
          </a:p>
          <a:p>
            <a:pPr marL="203200" indent="0">
              <a:buNone/>
            </a:pP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842DB0-716E-874F-9A30-1DFA126C4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4238041"/>
            <a:ext cx="3717815" cy="244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Moving to the Highs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149A1D37-F99A-AA40-AE81-627AD0EB9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410" y="2209800"/>
            <a:ext cx="7924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Moving into a “SELL” Range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10328206" y="1724609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10304808" y="4453664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5B2C8018-730E-294F-980F-8F4A4829D183}"/>
              </a:ext>
            </a:extLst>
          </p:cNvPr>
          <p:cNvSpPr/>
          <p:nvPr/>
        </p:nvSpPr>
        <p:spPr>
          <a:xfrm>
            <a:off x="10325100" y="3263108"/>
            <a:ext cx="1569528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Do </a:t>
            </a:r>
            <a:br>
              <a:rPr lang="en-US" sz="1800" dirty="0"/>
            </a:br>
            <a:r>
              <a:rPr lang="en-US" sz="1800" dirty="0"/>
              <a:t>Nothing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9F83199-FA31-2442-B18D-C3111E4DF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40" y="1473199"/>
            <a:ext cx="9182760" cy="511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New Lows</a:t>
            </a:r>
            <a:br>
              <a:rPr lang="en-US" sz="2800" b="1" dirty="0"/>
            </a:br>
            <a:r>
              <a:rPr lang="en-US" sz="2400" dirty="0">
                <a:solidFill>
                  <a:srgbClr val="00A64B"/>
                </a:solidFill>
              </a:rPr>
              <a:t> 269,000 – New Post Pandemic Low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hart, bar chart, histogram&#10;&#10;Description automatically generated">
            <a:extLst>
              <a:ext uri="{FF2B5EF4-FFF2-40B4-BE49-F238E27FC236}">
                <a16:creationId xmlns:a16="http://schemas.microsoft.com/office/drawing/2014/main" id="{E6DA8556-0436-AE45-A9F1-8FF6D30EF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633687"/>
            <a:ext cx="70993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9DFB-13A3-2345-A4FD-3B79EE905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F3E2-62EA-9543-8BA2-847066353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and perso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39EB9CAB-47A0-5E42-A50E-238C7391C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10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How High Can We Go?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</a:t>
            </a:r>
            <a:r>
              <a:rPr lang="en-US" sz="1800" b="1" dirty="0">
                <a:solidFill>
                  <a:schemeClr val="tx1"/>
                </a:solidFill>
              </a:rPr>
              <a:t>bull </a:t>
            </a:r>
            <a:r>
              <a:rPr lang="en-US" sz="1800" dirty="0">
                <a:solidFill>
                  <a:schemeClr val="tx1"/>
                </a:solidFill>
              </a:rPr>
              <a:t>continues, making my 2021 yearend target of $475 within easy reach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 US Stock Buy Backs Hit Record in Q3</a:t>
            </a:r>
            <a:r>
              <a:rPr lang="en-US" sz="1800" dirty="0">
                <a:solidFill>
                  <a:schemeClr val="tx1"/>
                </a:solidFill>
              </a:rPr>
              <a:t>, topping a staggering $224 billion, and the best is yet to come as companies try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*Stocks may </a:t>
            </a:r>
            <a:r>
              <a:rPr lang="en-US" sz="1800" b="1" dirty="0">
                <a:solidFill>
                  <a:schemeClr val="tx1"/>
                </a:solidFill>
              </a:rPr>
              <a:t>melt up </a:t>
            </a:r>
            <a:r>
              <a:rPr lang="en-US" sz="1800" dirty="0">
                <a:solidFill>
                  <a:schemeClr val="tx1"/>
                </a:solidFill>
              </a:rPr>
              <a:t>straight until the end of 2021 well into 2022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Financials</a:t>
            </a:r>
            <a:r>
              <a:rPr lang="en-US" sz="1800" dirty="0">
                <a:solidFill>
                  <a:schemeClr val="tx1"/>
                </a:solidFill>
              </a:rPr>
              <a:t> and </a:t>
            </a:r>
            <a:r>
              <a:rPr lang="en-US" sz="1800" b="1" dirty="0">
                <a:solidFill>
                  <a:schemeClr val="tx1"/>
                </a:solidFill>
              </a:rPr>
              <a:t>big tech </a:t>
            </a:r>
            <a:r>
              <a:rPr lang="en-US" sz="1800" dirty="0">
                <a:solidFill>
                  <a:schemeClr val="tx1"/>
                </a:solidFill>
              </a:rPr>
              <a:t>are on fire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*Those who waited for the </a:t>
            </a:r>
            <a:r>
              <a:rPr lang="en-US" sz="1800" b="1" dirty="0">
                <a:solidFill>
                  <a:schemeClr val="tx1"/>
                </a:solidFill>
              </a:rPr>
              <a:t>10% correction </a:t>
            </a:r>
            <a:r>
              <a:rPr lang="en-US" sz="1800" dirty="0">
                <a:solidFill>
                  <a:schemeClr val="tx1"/>
                </a:solidFill>
              </a:rPr>
              <a:t>in September never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got it and are now chasing the market in big size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*Stick with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the barbell strategy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, we’ll keep rotating back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and forth all year between tech &amp; domestic recovery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erson on a boat&#10;&#10;Description automatically generated with medium confidence">
            <a:extLst>
              <a:ext uri="{FF2B5EF4-FFF2-40B4-BE49-F238E27FC236}">
                <a16:creationId xmlns:a16="http://schemas.microsoft.com/office/drawing/2014/main" id="{36F5A803-B8AF-4D4D-AB73-5C93C35C0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3429000"/>
            <a:ext cx="4470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Year End Melt Up!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10/$410-$420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 long 10/$419-$429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6/$375-$385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643360" y="2862855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453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9829800" y="831242"/>
            <a:ext cx="2209800" cy="1567881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  <a:br>
              <a:rPr lang="en-US" sz="2000" dirty="0"/>
            </a:br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$475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0" y="5031458"/>
            <a:ext cx="1674141" cy="167414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6883399" y="1710938"/>
            <a:ext cx="3022601" cy="120399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2E56D6-FBAE-9E47-970D-3EAD4053AAF3}"/>
              </a:ext>
            </a:extLst>
          </p:cNvPr>
          <p:cNvCxnSpPr>
            <a:cxnSpLocks/>
          </p:cNvCxnSpPr>
          <p:nvPr/>
        </p:nvCxnSpPr>
        <p:spPr>
          <a:xfrm>
            <a:off x="6571199" y="3316237"/>
            <a:ext cx="624401" cy="39145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074BB1C-DADC-C444-BFD3-31A429670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46" y="1337210"/>
            <a:ext cx="6883400" cy="5211717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 flipV="1">
            <a:off x="2759960" y="3449273"/>
            <a:ext cx="6672079" cy="2678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64764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2173-81C9-4E41-8A51-58FB89A3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ADEC8-F83E-7047-A73C-C97BC4AFE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several&#10;&#10;Description automatically generated">
            <a:extLst>
              <a:ext uri="{FF2B5EF4-FFF2-40B4-BE49-F238E27FC236}">
                <a16:creationId xmlns:a16="http://schemas.microsoft.com/office/drawing/2014/main" id="{C30CA7C6-7DD1-5E43-B3B9-1030B4C1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67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A69E84D-4476-5641-8383-4CD3904C1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621" y="1447800"/>
            <a:ext cx="7002758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Dying a Slow Death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classic summer market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05AFE49-BA15-0F40-A76F-041829861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51922"/>
            <a:ext cx="7334250" cy="547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7301590-1573-E841-8AC2-B0124EFF9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075" y="1275841"/>
            <a:ext cx="7181850" cy="535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2C0B338-46E0-EC44-8CB3-A230A3CB9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95400"/>
            <a:ext cx="7169150" cy="526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F2E91E4-4A25-0742-B751-0493AF308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0" y="1546485"/>
            <a:ext cx="6832600" cy="510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05A9177-28B0-F34F-9AE4-8F2E81CD7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100" y="1752600"/>
            <a:ext cx="6273800" cy="468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Microsoft to Raise Dividend by 11% </a:t>
            </a:r>
            <a:r>
              <a:rPr lang="en-US" sz="1800" dirty="0"/>
              <a:t>and increased a $60 billion stock buyback program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12/$220-$230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6F9D967-70E5-8C4D-A151-46442A9BC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057400"/>
            <a:ext cx="6115050" cy="454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Changes Name to “Meta”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C3BFD30-3DCA-DC4F-A4A0-050AD0D92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0" y="2070605"/>
            <a:ext cx="5842000" cy="440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br>
              <a:rPr lang="en-US" sz="1800" dirty="0"/>
            </a:br>
            <a:r>
              <a:rPr lang="en-US" sz="1800" b="1" i="1" dirty="0"/>
              <a:t>Launches iPhone 13</a:t>
            </a:r>
            <a:r>
              <a:rPr lang="en-US" sz="1800" dirty="0"/>
              <a:t>, with a better camera, faster chips, and longer battery life, </a:t>
            </a:r>
            <a:r>
              <a:rPr lang="en-US" sz="1800" i="1" dirty="0"/>
              <a:t>Antitrust Comes Home to Roost at Apple</a:t>
            </a:r>
            <a:r>
              <a:rPr lang="en-US" sz="18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2E75639-99E2-EC4E-97E5-A2EA0F92A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325" y="2286000"/>
            <a:ext cx="5975350" cy="435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consecutive profitable trade alerts-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93.5% success rate in 2021-ony 7 losers 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10.21%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+0.61%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+13.28%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+9.36%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+20.60%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1.03%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+15.67%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+8.91%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+5.98%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+0.71%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*2021 Year to Date +94.53%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+17.9%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+517.08%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43.26%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12 years, new all time high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15% of search is travel related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FD536FB-B7AF-764E-BBDB-7EA02A974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575" y="1740996"/>
            <a:ext cx="6292850" cy="469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 i="1" dirty="0"/>
              <a:t>Amazon to Hire 125,000</a:t>
            </a:r>
            <a:r>
              <a:rPr lang="en-US" dirty="0"/>
              <a:t> and boost wages to $18 an hour</a:t>
            </a:r>
            <a:r>
              <a:rPr lang="en-US" sz="24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097B1D4-495D-3740-80ED-0261A103C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371600"/>
            <a:ext cx="6921500" cy="514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6EE2EDE-3543-A246-BCC5-1F4C6E714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80410"/>
            <a:ext cx="7200900" cy="532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 -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1" dirty="0"/>
              <a:t>Cancels Pinterest Buy</a:t>
            </a:r>
            <a:r>
              <a:rPr lang="en-US" sz="24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F886D17-BC4C-4E47-93D0-5A0D4677B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316636"/>
            <a:ext cx="7016750" cy="522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8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 - </a:t>
            </a:r>
            <a:r>
              <a:rPr lang="en-US" sz="2400" dirty="0"/>
              <a:t>Hits $1.2 Trillion in Market Cap </a:t>
            </a:r>
            <a:br>
              <a:rPr lang="en-US" dirty="0"/>
            </a:br>
            <a:r>
              <a:rPr lang="en-US" sz="1800" dirty="0"/>
              <a:t>The Elon Must Sells $7 billion worth of stock to pay taxes</a:t>
            </a:r>
            <a:br>
              <a:rPr lang="en-US" sz="2000" dirty="0"/>
            </a:br>
            <a:r>
              <a:rPr lang="en-US" sz="1800" dirty="0">
                <a:solidFill>
                  <a:srgbClr val="00A64B"/>
                </a:solidFill>
              </a:rPr>
              <a:t>took profits on long 2X 4/$450-$500 call spread, took profits on long 3/$400-$450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2/$650-$700 call spread-expires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3/$600-$650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2/$600-$650 bull call spread, Took profits on long 2/$550-$600 bull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94B0D84-FF6E-EC4A-8FAA-6781E3228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950" y="2286000"/>
            <a:ext cx="5880100" cy="433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sz="1800" b="1" i="1" dirty="0"/>
              <a:t> </a:t>
            </a:r>
            <a:r>
              <a:rPr lang="en-US" sz="1800" dirty="0"/>
              <a:t>Semiconductor Shortage Slows Auto Industry,</a:t>
            </a:r>
            <a:br>
              <a:rPr lang="en-US" sz="1800" dirty="0"/>
            </a:br>
            <a:r>
              <a:rPr lang="en-US" sz="1800" dirty="0"/>
              <a:t>Graphic card sales up 87% in Q2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963E898-21AE-604B-BCD1-DE777B276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700" y="1447800"/>
            <a:ext cx="6426200" cy="477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E92DE71-8DFF-2840-B36F-583AFE85C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371600"/>
            <a:ext cx="71247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E6B61D5-40C0-A743-95DB-AD7684D1B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726367"/>
            <a:ext cx="6337300" cy="473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57E7A77-19C2-2940-88FB-2439899E6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51416"/>
            <a:ext cx="6740591" cy="495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AAC37E8-F165-E54E-BFA4-06316C81D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625" y="1658911"/>
            <a:ext cx="6508750" cy="480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100% invested in financials, 10% tech, 10% short bonds in a low volatility Long Term Bull Market</a:t>
            </a:r>
            <a:br>
              <a:rPr lang="en-US" sz="2000" b="1" dirty="0"/>
            </a:b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101.68%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0770C51-4B09-C640-8409-79FF9532A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046339"/>
              </p:ext>
            </p:extLst>
          </p:nvPr>
        </p:nvGraphicFramePr>
        <p:xfrm>
          <a:off x="1295400" y="1510496"/>
          <a:ext cx="4084535" cy="4673042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260540">
                  <a:extLst>
                    <a:ext uri="{9D8B030D-6E8A-4147-A177-3AD203B41FA5}">
                      <a16:colId xmlns:a16="http://schemas.microsoft.com/office/drawing/2014/main" val="3413662679"/>
                    </a:ext>
                  </a:extLst>
                </a:gridCol>
                <a:gridCol w="823995">
                  <a:extLst>
                    <a:ext uri="{9D8B030D-6E8A-4147-A177-3AD203B41FA5}">
                      <a16:colId xmlns:a16="http://schemas.microsoft.com/office/drawing/2014/main" val="2168760818"/>
                    </a:ext>
                  </a:extLst>
                </a:gridCol>
              </a:tblGrid>
              <a:tr h="2265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On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extLst>
                  <a:ext uri="{0D108BD9-81ED-4DB2-BD59-A6C34878D82A}">
                    <a16:rowId xmlns:a16="http://schemas.microsoft.com/office/drawing/2014/main" val="3201923823"/>
                  </a:ext>
                </a:extLst>
              </a:tr>
              <a:tr h="2265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World is Getting Better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extLst>
                  <a:ext uri="{0D108BD9-81ED-4DB2-BD59-A6C34878D82A}">
                    <a16:rowId xmlns:a16="http://schemas.microsoft.com/office/drawing/2014/main" val="1115660441"/>
                  </a:ext>
                </a:extLst>
              </a:tr>
              <a:tr h="2265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extLst>
                  <a:ext uri="{0D108BD9-81ED-4DB2-BD59-A6C34878D82A}">
                    <a16:rowId xmlns:a16="http://schemas.microsoft.com/office/drawing/2014/main" val="1929933412"/>
                  </a:ext>
                </a:extLst>
              </a:tr>
              <a:tr h="226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(GS) 11/$330-$350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318" marR="5318" marT="53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extLst>
                  <a:ext uri="{0D108BD9-81ED-4DB2-BD59-A6C34878D82A}">
                    <a16:rowId xmlns:a16="http://schemas.microsoft.com/office/drawing/2014/main" val="186143928"/>
                  </a:ext>
                </a:extLst>
              </a:tr>
              <a:tr h="226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(GS) 11/$385-$395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318" marR="5318" marT="53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extLst>
                  <a:ext uri="{0D108BD9-81ED-4DB2-BD59-A6C34878D82A}">
                    <a16:rowId xmlns:a16="http://schemas.microsoft.com/office/drawing/2014/main" val="2409784867"/>
                  </a:ext>
                </a:extLst>
              </a:tr>
              <a:tr h="226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(MS) 11/$85-$90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318" marR="5318" marT="53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extLst>
                  <a:ext uri="{0D108BD9-81ED-4DB2-BD59-A6C34878D82A}">
                    <a16:rowId xmlns:a16="http://schemas.microsoft.com/office/drawing/2014/main" val="3132291632"/>
                  </a:ext>
                </a:extLst>
              </a:tr>
              <a:tr h="226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(MS) 11/$95-$98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318" marR="5318" marT="53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extLst>
                  <a:ext uri="{0D108BD9-81ED-4DB2-BD59-A6C34878D82A}">
                    <a16:rowId xmlns:a16="http://schemas.microsoft.com/office/drawing/2014/main" val="1633373359"/>
                  </a:ext>
                </a:extLst>
              </a:tr>
              <a:tr h="226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(BAC) 11/$37-$40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318" marR="5318" marT="53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extLst>
                  <a:ext uri="{0D108BD9-81ED-4DB2-BD59-A6C34878D82A}">
                    <a16:rowId xmlns:a16="http://schemas.microsoft.com/office/drawing/2014/main" val="551329942"/>
                  </a:ext>
                </a:extLst>
              </a:tr>
              <a:tr h="226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(BAC) 11/$43-$46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318" marR="5318" marT="53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extLst>
                  <a:ext uri="{0D108BD9-81ED-4DB2-BD59-A6C34878D82A}">
                    <a16:rowId xmlns:a16="http://schemas.microsoft.com/office/drawing/2014/main" val="918543177"/>
                  </a:ext>
                </a:extLst>
              </a:tr>
              <a:tr h="226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(TLT) 11/$150-$153 put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extLst>
                  <a:ext uri="{0D108BD9-81ED-4DB2-BD59-A6C34878D82A}">
                    <a16:rowId xmlns:a16="http://schemas.microsoft.com/office/drawing/2014/main" val="1259379110"/>
                  </a:ext>
                </a:extLst>
              </a:tr>
              <a:tr h="226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(ROM) 11/$105-$110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extLst>
                  <a:ext uri="{0D108BD9-81ED-4DB2-BD59-A6C34878D82A}">
                    <a16:rowId xmlns:a16="http://schemas.microsoft.com/office/drawing/2014/main" val="3513399625"/>
                  </a:ext>
                </a:extLst>
              </a:tr>
              <a:tr h="226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(BRKB) 11/$275-$280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extLst>
                  <a:ext uri="{0D108BD9-81ED-4DB2-BD59-A6C34878D82A}">
                    <a16:rowId xmlns:a16="http://schemas.microsoft.com/office/drawing/2014/main" val="3294900023"/>
                  </a:ext>
                </a:extLst>
              </a:tr>
              <a:tr h="447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(BRKB) 11/$277.50-$282.50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extLst>
                  <a:ext uri="{0D108BD9-81ED-4DB2-BD59-A6C34878D82A}">
                    <a16:rowId xmlns:a16="http://schemas.microsoft.com/office/drawing/2014/main" val="496539763"/>
                  </a:ext>
                </a:extLst>
              </a:tr>
              <a:tr h="226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extLst>
                  <a:ext uri="{0D108BD9-81ED-4DB2-BD59-A6C34878D82A}">
                    <a16:rowId xmlns:a16="http://schemas.microsoft.com/office/drawing/2014/main" val="2037408655"/>
                  </a:ext>
                </a:extLst>
              </a:tr>
              <a:tr h="2265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Off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extLst>
                  <a:ext uri="{0D108BD9-81ED-4DB2-BD59-A6C34878D82A}">
                    <a16:rowId xmlns:a16="http://schemas.microsoft.com/office/drawing/2014/main" val="1008066191"/>
                  </a:ext>
                </a:extLst>
              </a:tr>
              <a:tr h="2265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World is Getting Worse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extLst>
                  <a:ext uri="{0D108BD9-81ED-4DB2-BD59-A6C34878D82A}">
                    <a16:rowId xmlns:a16="http://schemas.microsoft.com/office/drawing/2014/main" val="1877679311"/>
                  </a:ext>
                </a:extLst>
              </a:tr>
              <a:tr h="2265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extLst>
                  <a:ext uri="{0D108BD9-81ED-4DB2-BD59-A6C34878D82A}">
                    <a16:rowId xmlns:a16="http://schemas.microsoft.com/office/drawing/2014/main" val="606004965"/>
                  </a:ext>
                </a:extLst>
              </a:tr>
              <a:tr h="2265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extLst>
                  <a:ext uri="{0D108BD9-81ED-4DB2-BD59-A6C34878D82A}">
                    <a16:rowId xmlns:a16="http://schemas.microsoft.com/office/drawing/2014/main" val="2076712898"/>
                  </a:ext>
                </a:extLst>
              </a:tr>
              <a:tr h="2265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Net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100.00%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318" marR="5318" marT="5318" marB="0" anchor="b"/>
                </a:tc>
                <a:extLst>
                  <a:ext uri="{0D108BD9-81ED-4DB2-BD59-A6C34878D82A}">
                    <a16:rowId xmlns:a16="http://schemas.microsoft.com/office/drawing/2014/main" val="934511535"/>
                  </a:ext>
                </a:extLst>
              </a:tr>
            </a:tbl>
          </a:graphicData>
        </a:graphic>
      </p:graphicFrame>
      <p:pic>
        <p:nvPicPr>
          <p:cNvPr id="9" name="Picture 8" descr="Chart, pie chart&#10;&#10;Description automatically generated">
            <a:extLst>
              <a:ext uri="{FF2B5EF4-FFF2-40B4-BE49-F238E27FC236}">
                <a16:creationId xmlns:a16="http://schemas.microsoft.com/office/drawing/2014/main" id="{7A63447E-0AEC-2F49-A216-402A1D2EE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275" y="3454421"/>
            <a:ext cx="3282950" cy="267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2021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2021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year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former LEAP Candidate – Headaches again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A717DAF-A36D-AF45-881E-748708648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133600"/>
            <a:ext cx="6096000" cy="4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increase in overnight deliveries, announces blowout earnings,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vaccine deliveries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6A2BA61-E1DF-AE42-B29B-7A21646C5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752600"/>
            <a:ext cx="6445250" cy="47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BC7B41B-FD82-7E4B-B637-50E17B38F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828800"/>
            <a:ext cx="6438900" cy="48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Earnings fail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Streaming Growth Shortfall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42247F9-D68B-3B4B-9830-04E834F33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919990"/>
            <a:ext cx="6343650" cy="471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A71DA13-8269-8041-9F14-C7DC7F1ED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0"/>
            <a:ext cx="6813550" cy="507371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Drag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44584C2-1EC0-AF4A-9A45-2FD4AEFCA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100" y="934378"/>
            <a:ext cx="7797800" cy="569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 – 12 days to expiration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6B091C3-CB39-F24E-84B8-5F77AD30B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1673732"/>
            <a:ext cx="7048500" cy="495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C00C5FC-B89D-1D42-95D1-9A92A60CE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57449"/>
            <a:ext cx="6794500" cy="507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Return from the Grave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3C7DF4C-710B-1E4E-94D4-98B7EDB9B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447800"/>
            <a:ext cx="6781800" cy="491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24EDAD47-9991-814F-BA28-0F9B4C607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189" y="502583"/>
            <a:ext cx="9982811" cy="589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3B38B12-3D2C-C849-9C73-B5DC8966D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944" y="798226"/>
            <a:ext cx="7499350" cy="560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38DD51F-D721-AC4A-8E0F-60596629C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511261"/>
            <a:ext cx="6750050" cy="510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E33AD97-6671-EC4C-BEC1-8542B166F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05000"/>
            <a:ext cx="5653965" cy="4298949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E607670-0171-C54F-8969-293DDF1E6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24353"/>
            <a:ext cx="5584220" cy="417834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Biogen (BIIB)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you invest in Biotech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DC5FAAC-0F40-0542-A5A4-846A7845B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47800"/>
            <a:ext cx="6553200" cy="478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61BFD3B-E130-7442-AB0D-C9BD8AC65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800" y="1242934"/>
            <a:ext cx="6756400" cy="502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4A271573-2386-154D-A4C7-202CCA755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90469"/>
            <a:ext cx="7143750" cy="542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0A94A7E-68F1-AB46-A9B8-C37B6532D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150" y="990600"/>
            <a:ext cx="7251700" cy="532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11/$330-$350 call spread-expires in 2 days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11/$385-$395 call spread- expires in 2 days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10/$320-$330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8/$325-$335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5B72CF0-9036-E24C-958B-7CCB24FE6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25" y="1957286"/>
            <a:ext cx="6000750" cy="451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Doubled Dividend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11/$85-$90 call spread- expires in 2 days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11/$95-$98 call spread- expires in 2 days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2/$55-$60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6B6E084-7D7F-3B47-97FE-BDF2E3DF2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037616"/>
            <a:ext cx="5949950" cy="443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Life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8/$140-$145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7/$140-$145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05AFECF-A1B4-D140-B781-AC518CFA6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828800"/>
            <a:ext cx="6248400" cy="469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12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02B46BC-C6E1-1D46-8A9D-0786741D9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65" y="844550"/>
            <a:ext cx="10870280" cy="57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6BBBF6C-2DB6-DB48-8441-E385544CB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00" y="1882648"/>
            <a:ext cx="6045200" cy="459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0341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11/$43-$45 call spread – expires in 2 trading days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11/$37-$40 call spread – expires in 2 trading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CEF3732-97FA-D94E-925E-BFB685B6F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1749098"/>
            <a:ext cx="6286500" cy="476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5C937AF-DCB6-564A-8960-B88DB0BE1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12343"/>
            <a:ext cx="6464300" cy="496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EBB87F1-24B7-0E46-B0F0-45A039906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864827"/>
            <a:ext cx="6197600" cy="460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5/$220-$225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5/$195-$205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5DAB0E8-7ACF-3C45-9080-9ADAB97A5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771" y="1905000"/>
            <a:ext cx="6340457" cy="47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493C0DD-CD58-AF43-B6A3-BAD9ABC65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25" y="1288185"/>
            <a:ext cx="6915150" cy="518881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050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resume buy backs at $25 billion a year, </a:t>
            </a:r>
            <a:r>
              <a:rPr lang="en-US" b="1" i="1" dirty="0"/>
              <a:t>Profits Jump 18%,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long 10/$275-$280 call spread – expires in 2 days</a:t>
            </a:r>
            <a:b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long 10/$272.50-$277.50 call spread – expires in 2 days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long 10/$255-$265 call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took profits on long 3/$230-$240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9AE65C1-AFD1-A34A-9409-F0665657D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514600"/>
            <a:ext cx="5480050" cy="406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AFFFA89-2079-014E-9440-2612EE2C2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800"/>
            <a:ext cx="7207250" cy="534243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1D1247E-BE0C-D844-B57B-018E77129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33043"/>
            <a:ext cx="7283450" cy="5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96F6C66-08DE-3946-ADE2-453C7A3A1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100" y="1151744"/>
            <a:ext cx="7245350" cy="542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yearend rally promised by blowout tech and financial earnings has delivered a monster yearend rally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*It could run for two more months, or four in an extreme case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*$1.2 trillion in new money is now hitting the economy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government debt now at $30 trillion is crushing the bond market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*Delta is in free fall, boosting the economy from a 2% growth rate back to 6% or more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*Medium term, both sides of the barbell are working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*Bitcoin maintains highs off the back of massive institutional cash flows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at $16 shows risk is low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*First Fed interest rate hike in 5 years has been moved up to June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4253808"/>
            <a:ext cx="3062540" cy="240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62189-5ED4-ED45-B808-596AF72C7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CFB0A-6C15-9D40-B988-4596EE61D9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72D082-96A9-6F42-94AE-19BDD5D18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767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</a:rPr>
              <a:t>*Markets suffer the </a:t>
            </a:r>
            <a:r>
              <a:rPr lang="en-US" sz="1800" b="1" dirty="0">
                <a:solidFill>
                  <a:schemeClr val="tx1"/>
                </a:solidFill>
              </a:rPr>
              <a:t>worst 30-year auction </a:t>
            </a:r>
            <a:r>
              <a:rPr lang="en-US" sz="1800" dirty="0">
                <a:solidFill>
                  <a:schemeClr val="tx1"/>
                </a:solidFill>
              </a:rPr>
              <a:t>since 1990, crushing bonds by $7.00 in three days. Cover your short-term shorts here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Treasury Boosts </a:t>
            </a:r>
            <a:r>
              <a:rPr lang="en-US" sz="1800" b="1" i="1" dirty="0">
                <a:solidFill>
                  <a:schemeClr val="tx1"/>
                </a:solidFill>
              </a:rPr>
              <a:t>Q4 Borrowing Forecasts</a:t>
            </a:r>
            <a:r>
              <a:rPr lang="en-US" sz="1800" dirty="0">
                <a:solidFill>
                  <a:schemeClr val="tx1"/>
                </a:solidFill>
              </a:rPr>
              <a:t>, from $703 billion to $1.015 trillion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*Bonds hated the </a:t>
            </a:r>
            <a:r>
              <a:rPr lang="en-US" sz="1800" b="1" dirty="0">
                <a:solidFill>
                  <a:schemeClr val="tx1"/>
                </a:solidFill>
              </a:rPr>
              <a:t>$1.2 trillion infrastructure package </a:t>
            </a:r>
            <a:r>
              <a:rPr lang="en-US" sz="1800" dirty="0">
                <a:solidFill>
                  <a:schemeClr val="tx1"/>
                </a:solidFill>
              </a:rPr>
              <a:t>which Biden signed on Monday, all of which will have to initially borrowed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*My final target is a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1.76% yield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on the ten-year US Treasury bond by January</a:t>
            </a: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*Add more downside LEAPS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on rallies, the December 2022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(TLT) $150-$155 vertical bear put spread delivers a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47% profit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in a year</a:t>
            </a: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*A 2.00% yield on the ten-year US Treasury bond here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we come! This is the quality trade for the rest of 2021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a year ago  to $105 by 2023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 Meltdown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F28C76-9C26-C04A-8360-56E8D30B1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174" y="3794288"/>
            <a:ext cx="5105400" cy="287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209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Meltdown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11/$150-$153 put spread – expires in 2 trading days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 took profits on long 10/$154-$157 put spread, took profits on long 10/$137-$140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profits on long 10/$155-$158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on 9/$155-$158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8/$157-$160 put spread, took profits on long 8/$156-$159 put spread,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3911056-4CED-2843-B9F9-A303F4053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925" y="2217506"/>
            <a:ext cx="5670550" cy="430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1.63%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68B0C13-03E8-3A40-9590-267CD3E7F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066800"/>
            <a:ext cx="7029450" cy="538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4.32%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22261D7-CB7A-E74F-864E-73196815B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425" y="1208513"/>
            <a:ext cx="7423150" cy="549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43256D1-FA7B-9B44-9056-83DC53DC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475" y="1246520"/>
            <a:ext cx="7131050" cy="540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5.81%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34DB85B-7F18-504B-949F-EADB29CB3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09207"/>
            <a:ext cx="6997700" cy="525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5.81% Yield-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2ED45A5-16B3-FB44-B7B6-7AFD5EAE8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371600"/>
            <a:ext cx="6997700" cy="525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8D11C-D68D-0B4A-927E-AE358822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58069-9928-EE4F-80B1-6E97D06B3C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and person dancing&#10;&#10;Description automatically generated with medium confidence">
            <a:extLst>
              <a:ext uri="{FF2B5EF4-FFF2-40B4-BE49-F238E27FC236}">
                <a16:creationId xmlns:a16="http://schemas.microsoft.com/office/drawing/2014/main" id="{6AF01B14-C154-6C49-ACC5-21D1E27B4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309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The Dollar’s Revenge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US Dollar loves the </a:t>
            </a:r>
            <a:r>
              <a:rPr lang="en-US" sz="1800" b="1" dirty="0">
                <a:solidFill>
                  <a:schemeClr val="tx1"/>
                </a:solidFill>
              </a:rPr>
              <a:t>infrastructure package</a:t>
            </a:r>
            <a:r>
              <a:rPr lang="en-US" sz="1800" dirty="0">
                <a:solidFill>
                  <a:schemeClr val="tx1"/>
                </a:solidFill>
              </a:rPr>
              <a:t>, hits new one year high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*New $1.2 trillion in spending assure </a:t>
            </a:r>
            <a:r>
              <a:rPr lang="en-US" sz="1800" b="1" dirty="0">
                <a:solidFill>
                  <a:schemeClr val="tx1"/>
                </a:solidFill>
              </a:rPr>
              <a:t>higher interest rates sooner </a:t>
            </a: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*I’m glad I’ve done no forex trades this year because I have been </a:t>
            </a:r>
            <a:r>
              <a:rPr lang="en-US" sz="1800" b="1" dirty="0">
                <a:solidFill>
                  <a:schemeClr val="tx1"/>
                </a:solidFill>
              </a:rPr>
              <a:t>wrong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forex market will notice monster </a:t>
            </a:r>
            <a:r>
              <a:rPr lang="en-US" sz="1800" b="1" dirty="0">
                <a:solidFill>
                  <a:schemeClr val="tx1"/>
                </a:solidFill>
              </a:rPr>
              <a:t>US twin deficits </a:t>
            </a:r>
            <a:r>
              <a:rPr lang="en-US" sz="1800" dirty="0">
                <a:solidFill>
                  <a:schemeClr val="tx1"/>
                </a:solidFill>
              </a:rPr>
              <a:t>someday, but no today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The Japanese yen (FXY) has been especially hard hit.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*Currency with the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fastest appreciating interest rates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always does best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*Long-term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fundamentals are still poor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dollar short could be the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ten-year trade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 aside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forex for now, there are getting fish to fry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58C893-E8BA-494D-B4B4-B356FD84A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4159647"/>
            <a:ext cx="3733800" cy="246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The peak is 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38200"/>
            <a:ext cx="109728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</a:t>
            </a:r>
            <a:r>
              <a:rPr lang="en-US" sz="2000" b="1" i="1" dirty="0">
                <a:solidFill>
                  <a:schemeClr val="tx1"/>
                </a:solidFill>
              </a:rPr>
              <a:t>The US Reopens</a:t>
            </a:r>
            <a:r>
              <a:rPr lang="en-US" sz="2000" dirty="0">
                <a:solidFill>
                  <a:schemeClr val="tx1"/>
                </a:solidFill>
              </a:rPr>
              <a:t>, provided you have two covid shots and a test within the last three days.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*California inoculates 1 million kids in the first week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*80% of the US population has covid antibodies, and 90% in San Francisco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*No deaths from delta variant report among those vaccinated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*Best immunity is from getting covid, then getting vaccinated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*US cases top </a:t>
            </a:r>
            <a:r>
              <a:rPr lang="en-US" sz="2000" b="1" dirty="0">
                <a:solidFill>
                  <a:schemeClr val="tx1"/>
                </a:solidFill>
              </a:rPr>
              <a:t>46 million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b="1" dirty="0">
                <a:solidFill>
                  <a:schemeClr val="tx1"/>
                </a:solidFill>
              </a:rPr>
              <a:t>deaths topping 765,000 </a:t>
            </a:r>
            <a:r>
              <a:rPr lang="en-US" sz="2000" dirty="0">
                <a:solidFill>
                  <a:schemeClr val="tx1"/>
                </a:solidFill>
              </a:rPr>
              <a:t>and deaths are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back down to </a:t>
            </a:r>
            <a:r>
              <a:rPr lang="en-US" sz="2000" b="1" dirty="0">
                <a:solidFill>
                  <a:schemeClr val="tx1"/>
                </a:solidFill>
              </a:rPr>
              <a:t>1,000 a day</a:t>
            </a: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4439362"/>
            <a:ext cx="3814324" cy="2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0458352-A4B8-6247-A862-649D4E99F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52600"/>
            <a:ext cx="6040293" cy="4581993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3062954-51F6-AC44-A39F-24E311170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107" y="1873298"/>
            <a:ext cx="6040293" cy="44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91B315D-E33E-6145-AB89-A08B7CCDF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323894"/>
            <a:ext cx="3886200" cy="2942409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37BD2ED-22AF-2C45-81D1-66CBA182A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216" y="2270555"/>
            <a:ext cx="4038600" cy="3049086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54AC3341-5CDD-6845-8868-E37D62DB8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3195" y="2323894"/>
            <a:ext cx="4017687" cy="30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D421A1E-2612-2240-A98B-E5A783241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66800"/>
            <a:ext cx="7232650" cy="53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D2F6A0C-266C-174F-9677-BC45D1AB2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920" y="1295400"/>
            <a:ext cx="7385050" cy="541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C45CA26-FF99-5B4E-99D7-1599C4D4A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447800"/>
            <a:ext cx="6781800" cy="500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9AC65CF-34B6-0749-AC53-B971CF5E4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10202"/>
            <a:ext cx="7296150" cy="549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45E90-A105-AA45-8E0B-8EDF47C6E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1E727-C495-1C4B-ABD7-CD5A8F2BE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person, people, dining table&#10;&#10;Description automatically generated">
            <a:extLst>
              <a:ext uri="{FF2B5EF4-FFF2-40B4-BE49-F238E27FC236}">
                <a16:creationId xmlns:a16="http://schemas.microsoft.com/office/drawing/2014/main" id="{0EA5384C-E174-E343-801E-909115875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890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– Taproot Thrills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Hedge Bitcoin Letter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https://www.madhedgefundtrader.com/store/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9372600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</a:rPr>
              <a:t>*Bitcoin Breaks to a New All-Time High on </a:t>
            </a:r>
            <a:r>
              <a:rPr lang="en-US" sz="1800" b="1" dirty="0">
                <a:solidFill>
                  <a:schemeClr val="tx1"/>
                </a:solidFill>
              </a:rPr>
              <a:t>Taproot fork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*Is the first major change to the Bitcoin code in </a:t>
            </a:r>
            <a:r>
              <a:rPr lang="en-US" sz="1800" b="1" dirty="0">
                <a:solidFill>
                  <a:schemeClr val="tx1"/>
                </a:solidFill>
              </a:rPr>
              <a:t>four years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*Offers better security and third-party app integration, making it </a:t>
            </a:r>
            <a:r>
              <a:rPr lang="en-US" sz="1800" b="1" dirty="0">
                <a:solidFill>
                  <a:schemeClr val="tx1"/>
                </a:solidFill>
              </a:rPr>
              <a:t>more competitive with Ethereum 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 </a:t>
            </a:r>
            <a:r>
              <a:rPr lang="en-US" sz="1800" b="1" dirty="0">
                <a:solidFill>
                  <a:schemeClr val="tx1"/>
                </a:solidFill>
              </a:rPr>
              <a:t>Ethereum</a:t>
            </a:r>
            <a:r>
              <a:rPr lang="en-US" sz="1800" dirty="0">
                <a:solidFill>
                  <a:schemeClr val="tx1"/>
                </a:solidFill>
              </a:rPr>
              <a:t> Hits New All-Time High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 </a:t>
            </a:r>
            <a:r>
              <a:rPr lang="en-US" sz="1800" b="1" i="1" dirty="0"/>
              <a:t>SEC Blocks Pure Bitcoin ETF</a:t>
            </a:r>
            <a:r>
              <a:rPr lang="en-US" sz="1800" dirty="0"/>
              <a:t>, knocking 6% off the crypto currency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Buy Bitcoin and Ethereum on the dip 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52130B-4F67-554A-A2C3-32DC3E4C3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3634635"/>
            <a:ext cx="3974871" cy="299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41599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0D748-E2C8-8A43-BEEE-E737453D6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18410-BF2D-3C45-AA4F-768EF47CF1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36EAB15E-77DE-5848-8DB0-24F294D23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19878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720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($BTCUSD) – Wake Up Time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FBD8C03-38A4-274D-952C-B93E4F896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336943"/>
            <a:ext cx="7029450" cy="512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283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11353800" cy="5096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ACB54-BBCE-934D-B4DE-79730C871B84}"/>
              </a:ext>
            </a:extLst>
          </p:cNvPr>
          <p:cNvSpPr txBox="1"/>
          <p:nvPr/>
        </p:nvSpPr>
        <p:spPr>
          <a:xfrm>
            <a:off x="4495804" y="518433"/>
            <a:ext cx="3908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Bump on the Way to Zero</a:t>
            </a:r>
            <a:br>
              <a:rPr lang="en-US" sz="2400" b="1" dirty="0"/>
            </a:br>
            <a:endParaRPr lang="en-US" sz="2400" b="1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3652D6C7-EDCE-0249-847F-7F1B3FBAC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5" y="1417637"/>
            <a:ext cx="10655300" cy="49466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26B6A8-121F-8B4B-B83F-3EE52C8A7AF9}"/>
              </a:ext>
            </a:extLst>
          </p:cNvPr>
          <p:cNvCxnSpPr>
            <a:cxnSpLocks/>
          </p:cNvCxnSpPr>
          <p:nvPr/>
        </p:nvCxnSpPr>
        <p:spPr>
          <a:xfrm>
            <a:off x="11144086" y="4572000"/>
            <a:ext cx="857250" cy="990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Ethereum (ETHE)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95F9A1B-7884-FE47-9C00-BD73E3F8C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50" y="990600"/>
            <a:ext cx="7505700" cy="565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95461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652C884-E360-8143-9798-2EE48630B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525" y="879648"/>
            <a:ext cx="7600950" cy="5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17425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0896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Amplify Transformational Data Sharing ETF  (BLOK) – Cross Imminent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2EE6901-2CF3-B145-8839-A0BE0738C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0" y="1219200"/>
            <a:ext cx="7493000" cy="551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03983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D940E-9C02-AE47-98A3-F250EF68E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8E76A-0635-2546-A071-9DDE471C3E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standing in a garden&#10;&#10;Description automatically generated with low confidence">
            <a:extLst>
              <a:ext uri="{FF2B5EF4-FFF2-40B4-BE49-F238E27FC236}">
                <a16:creationId xmlns:a16="http://schemas.microsoft.com/office/drawing/2014/main" id="{EB334B71-EF0B-5843-AFAE-C0669B5AE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45" y="0"/>
            <a:ext cx="9132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4390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621674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The Heat Comes Out of the Market 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762000" y="677707"/>
            <a:ext cx="103632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cools off as prices fall below $80/barrel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*Fears of a Biden </a:t>
            </a:r>
            <a:r>
              <a:rPr lang="en-US" sz="1800" b="1" dirty="0">
                <a:solidFill>
                  <a:schemeClr val="tx1"/>
                </a:solidFill>
              </a:rPr>
              <a:t>Strategic Petroleum Reserve </a:t>
            </a:r>
            <a:r>
              <a:rPr lang="en-US" sz="1800" dirty="0">
                <a:solidFill>
                  <a:schemeClr val="tx1"/>
                </a:solidFill>
              </a:rPr>
              <a:t>release are pressing the market, 714 million barrels or a 36 day supply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Avoid energy stocks</a:t>
            </a:r>
            <a:r>
              <a:rPr lang="en-US" sz="1800" dirty="0">
                <a:solidFill>
                  <a:schemeClr val="tx1"/>
                </a:solidFill>
              </a:rPr>
              <a:t>. They could be peaking here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*Europe still facing a </a:t>
            </a:r>
            <a:r>
              <a:rPr lang="en-US" sz="1800" b="1" dirty="0">
                <a:solidFill>
                  <a:schemeClr val="tx1"/>
                </a:solidFill>
              </a:rPr>
              <a:t>major natural gas crisis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*US drillers are paying out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dividends instead of Investing </a:t>
            </a:r>
            <a:b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in new drilling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, reading the writing on the wall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end of oil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is upon us, but it may take 30 years to unwind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existing infrastructure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Avoid all energy plays like the plague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it’s the new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buggy whip industry as the US de-carbonizes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752AFD-11FE-804B-9673-93309FCA8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555" y="3810000"/>
            <a:ext cx="4810224" cy="27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D4903FB-23B0-E34F-A2B4-587EC3FF1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66800"/>
            <a:ext cx="7156450" cy="537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B3E0532-5AA1-6641-96C4-9AD11BE3C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19200"/>
            <a:ext cx="7251700" cy="534335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7D127E5-CA34-9746-9E84-B5981FF3E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62921"/>
            <a:ext cx="6972300" cy="526398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23F5582-17AF-2D4A-BB82-9722BB0DB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1048062"/>
            <a:ext cx="7219950" cy="541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5C8EBD3-74DD-BB4A-9403-644D6A824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6813550" cy="513203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39176</TotalTime>
  <Words>4622</Words>
  <Application>Microsoft Macintosh PowerPoint</Application>
  <PresentationFormat>Widescreen</PresentationFormat>
  <Paragraphs>175</Paragraphs>
  <Slides>116</Slides>
  <Notes>90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2" baseType="lpstr">
      <vt:lpstr>Arial</vt:lpstr>
      <vt:lpstr>Calibri</vt:lpstr>
      <vt:lpstr>Helvetica</vt:lpstr>
      <vt:lpstr>Helvetica Neue</vt:lpstr>
      <vt:lpstr>Times New Roman</vt:lpstr>
      <vt:lpstr>Office Theme</vt:lpstr>
      <vt:lpstr>   The Mad Hedge Fund Trader “The Perfect Yearend Storm”   </vt:lpstr>
      <vt:lpstr>PowerPoint Presentation</vt:lpstr>
      <vt:lpstr> Trade Alert Performance New All Time Highs! 32 consecutive profitable trade alerts- 93.5% success rate in 2021-ony 7 losers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The peak is In</vt:lpstr>
      <vt:lpstr>PowerPoint Presentation</vt:lpstr>
      <vt:lpstr>January 20 Infection Rate</vt:lpstr>
      <vt:lpstr>November 17 Infection Rate </vt:lpstr>
      <vt:lpstr>PowerPoint Presentation</vt:lpstr>
      <vt:lpstr>The Global Economy – Reviving</vt:lpstr>
      <vt:lpstr>The Mad Hedge Profit Predictor Market Timing Index – Moving to the Highs An artificial intelligence driven algorithm that analyzes 30 different economic, technical, and momentum driven indicators </vt:lpstr>
      <vt:lpstr> The Mad Hedge Profit Predictor Moving into a “SELL” Range </vt:lpstr>
      <vt:lpstr> Weekly Jobless Claims – New Lows  269,000 – New Post Pandemic Low </vt:lpstr>
      <vt:lpstr>PowerPoint Presentation</vt:lpstr>
      <vt:lpstr>Stocks – How High Can We Go? </vt:lpstr>
      <vt:lpstr>       S&amp;P 500 – Year End Melt Up! Took profits on long 10/$410-$420 bull call spread stopped out of  long 10/$419-$429 bull call spread took profits on long 6/$375-$385 bull call spread         </vt:lpstr>
      <vt:lpstr> ProShares Ultra Short S&amp;P 500 (SDS)-  a great hedge for long stocks and bonds long 2X position has a hedge against longs and bond shorts</vt:lpstr>
      <vt:lpstr>(VIX) – Dying a Slow Death classic summer market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 long (QQQ) 4/$330-$335 put spread  took profits on long (QQQ) 3/$340-$345 put spread  covered long (QQQ) $325-$330 put spread </vt:lpstr>
      <vt:lpstr>The Barbell Portfolio</vt:lpstr>
      <vt:lpstr>    Microsoft (MSFT)- Microsoft to Raise Dividend by 11% and increased a $60 billion stock buyback program  took profits on long 12/$220-$230 call spread stop loss on long 12/$170-$180 call spread  took profits on long 12/$135-$138 call spread      </vt:lpstr>
      <vt:lpstr>   Facebook (FB)- Changes Name to “Meta” took profits on Long 9/$290-$300 vertical bear put spread stopped out of Long 9/$190-$200 vertical bear put spread took profits on Long 9/$145-$155 vertical bull call spread took profits on Long 9/$150-$160 vertical bull call spread      </vt:lpstr>
      <vt:lpstr>      Apple (AAPL)- Launches iPhone 13, with a better camera, faster chips, and longer battery life, Antitrust Comes Home to Roost at Apple  took profits on long 7/$320-$330 call spread took profits on long 4/24/$250-$260 call spread took profits on long 5/$250-$260 call spread       </vt:lpstr>
      <vt:lpstr>   Alphabet (GOOGL) – Ad king on economic recovery 15% of search is travel related took profits on long 12/$1,200-$1,230 bull call spread took profits on long 9/$1,030-$1,080 vertical bull call spread    </vt:lpstr>
      <vt:lpstr>          Amazon (AMZN) –  Amazon to Hire 125,000 and boost wages to $18 an hour  took profits on long 9/$2,800-$2,900 bull call spread           </vt:lpstr>
      <vt:lpstr>        ProShares Ultra Technology (ROM) – New Highs        </vt:lpstr>
      <vt:lpstr>      PayPal (PYPL) - Cancels Pinterest Buy  took profits on long 4/$90-$95 call spread      </vt:lpstr>
      <vt:lpstr>       Tesla (TSLA) - Hits $1.2 Trillion in Market Cap  The Elon Must Sells $7 billion worth of stock to pay taxes took profits on long 2X 4/$450-$500 call spread, took profits on long 3/$400-$450 call spread took profits on long 2/$650-$700 call spread-expires, stopped out of long 3/$600-$650 call spread Took profits on long 2/$600-$650 bull call spread, Took profits on long 2/$550-$600 bull call spread   </vt:lpstr>
      <vt:lpstr>  NVIDIA (NVDA) –  A Mad Hedge 10 bagger – Global Semiconductor Shortage Slows Auto Industry, Graphic card sales up 87% in Q2    </vt:lpstr>
      <vt:lpstr>Palo Alto Networks (PANW)-  Hacking never goes out of fashion</vt:lpstr>
      <vt:lpstr>  Advanced Micro Devices (AMD)-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The Second Half of the Barbell</vt:lpstr>
      <vt:lpstr>     Boeing (BA) – former LEAP Candidate – Headaches again long 3/$146-$149 call spread took profits on long 2/$150-$160 call spread     </vt:lpstr>
      <vt:lpstr>  Package Delivery- United Parcel Service (UPS) - Package Delivery massive increase in overnight deliveries, announces blowout earnings,  vaccine deliveries took profits on long 11/$130-$140 call spread   </vt:lpstr>
      <vt:lpstr>  Caterpillar (CAT)- Ag + Infrastructure + Housing took profits on long 12/$145-$150 call spread took profits on long 11/$125-$135 call spread  </vt:lpstr>
      <vt:lpstr>  Walt Disney (DIS)- Earnings fail Streaming Growth Shortfall stopped out of long 10/$165-$175 call spread took profits on long 3/$170-$180 call spread     </vt:lpstr>
      <vt:lpstr>Industrials Sector SPDR (XLI)- (GE), (MMM), (UNP), (UTX), (BA), (HON)</vt:lpstr>
      <vt:lpstr>  US Steel (X) – Commodity Drag   </vt:lpstr>
      <vt:lpstr>  Union Pacific RR (UNP)- Big Stuff to Ship near record earnings announced long 5/$200-$210 call spread – 12 days to expiration took profits on 11/$150-$160 call spread  </vt:lpstr>
      <vt:lpstr>  Wal-Mart (WMT)-New High took profit on Long 11/$125-$130 bear put spread took profit on Long 10/$119-$121 bear put spread took profits on Long 8/$114-$117 bear put spread  </vt:lpstr>
      <vt:lpstr>  Macys’ (M) – Retail Return from the Grave took profits on Long 8/$23-$25 bear put spread  </vt:lpstr>
      <vt:lpstr>Delta Airlines (DAL) –   </vt:lpstr>
      <vt:lpstr>Transports Sector SPDR (XTN)- Worst Hit Sector (ALGT),  (ALK), (JBLU), (LUV), (CHRW), (DAL) </vt:lpstr>
      <vt:lpstr>Health Care Sector (XLV), (RXL) (JNJ), (PFE), (MRK), (GILD), (ACT), (AMGN)  </vt:lpstr>
      <vt:lpstr>Biogen (BIIB) Why you invest in Biotech</vt:lpstr>
      <vt:lpstr>Amgen (AMGN) took profits on long 11/$185-$200 bull call spread</vt:lpstr>
      <vt:lpstr>Regeneron (REGN) took profits on long 7/$570-$580 call spread </vt:lpstr>
      <vt:lpstr> CRISPR Therapeutics (CRSP)   </vt:lpstr>
      <vt:lpstr>Goldman Sachs (GS) –  long 11/$330-$350 call spread-expires in 2 days long 11/$385-$395 call spread- expires in 2 days took profits on long 10/$320-$330 call spread  took profits on long 8/$325-$335 call spread </vt:lpstr>
      <vt:lpstr>Morgan Stanley (MS) – Doubled Dividend long 11/$85-$90 call spread- expires in 2 days long 11/$95-$98 call spread- expires in 2 days took profits on long 10/$85-$90 call spread  profits on long 2/$55-$60 call spread</vt:lpstr>
      <vt:lpstr> JP Morgan Chase (JPM)-Back to Life took profits on long 10/$130-$140 call spread took profits on long 8/$140-$145 call spread took profits on long 7/$140-$145 call spread   </vt:lpstr>
      <vt:lpstr>ProShares Ultra Technology ETF (ROM) – 2X Long Technology ETF took profits on long 10/$62-65 call spread</vt:lpstr>
      <vt:lpstr>Bank of America (BAC) –  long 11/$43-$45 call spread – expires in 2 trading days long 11/$37-$40 call spread – expires in 2 trading days  took profits on long 2/$28-$30 call spread</vt:lpstr>
      <vt:lpstr> SPDR Metals &amp; Mining ETF (XME) –  long 2/$28-$30 call spread</vt:lpstr>
      <vt:lpstr> Blackrock (BLK)-Asset Collection Boom took profits on long 3/$770-$790 call spread took profits on long 3/$310-$340 call spread </vt:lpstr>
      <vt:lpstr>Visa (V) – “Touchless” Bitcoin Drag took profits on long 5/$220-$225 bull call spread took profits on long long 5/$195-$205 bull call spread took profits on long 9/$180-$185 bull call spread</vt:lpstr>
      <vt:lpstr>Consumer Discretionary SPDR (XLY) (DIS), (AMZN), (HD), (CMCSA), (MCD), (SBUX) </vt:lpstr>
      <vt:lpstr>  Berkshire Hathaway (BRKB)- Natural Barbell resume buy backs at $25 billion a year, Profits Jump 18%, long 10/$275-$280 call spread – expires in 2 days long 10/$272.50-$277.50 call spread – expires in 2 days took profits on long 10/$255-$265 call spread took profits on long 3/$230-$240 call spread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 Meltdown</vt:lpstr>
      <vt:lpstr>            Treasury ETF (TLT) – Meltdown long 11/$150-$153 put spread – expires in 2 trading days  took profits on long 10/$154-$157 put spread, took profits on long 10/$137-$140 call spread profits on long 10/$155-$158 put spread, took profits on 9/$155-$158 put spread  took profits on long 8/$157-$160 put spread, took profits on long 8/$156-$159 put spread,                </vt:lpstr>
      <vt:lpstr> Ten Year Treasury Yield ($TNX) – 1.63%  </vt:lpstr>
      <vt:lpstr> Junk Bonds (HYG) 4.32% Yield to Maturity  </vt:lpstr>
      <vt:lpstr>2X Short Treasuries (TBT)-Another run at highs</vt:lpstr>
      <vt:lpstr>Emerging Market Debt (ELD) 5.81% Yield- </vt:lpstr>
      <vt:lpstr>Emerging Market Debt (ELD) 5.81% Yield-  Mix of AAA, AA, and A rated bonds </vt:lpstr>
      <vt:lpstr>PowerPoint Presentation</vt:lpstr>
      <vt:lpstr>Foreign Currencies – The Dollar’s Revenge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PowerPoint Presentation</vt:lpstr>
      <vt:lpstr>  Bitcoin – Taproot Thrills Buy the Mad Hedge Bitcoin Letter at https://www.madhedgefundtrader.com/store/  </vt:lpstr>
      <vt:lpstr>PowerPoint Presentation</vt:lpstr>
      <vt:lpstr>Bitcoin ($BTCUSD) – Wake Up Time   </vt:lpstr>
      <vt:lpstr>Ethereum (ETHE) –   </vt:lpstr>
      <vt:lpstr>MicroStrategy (MSTR) –   </vt:lpstr>
      <vt:lpstr>Amplify Transformational Data Sharing ETF  (BLOK) – Cross Imminent  </vt:lpstr>
      <vt:lpstr>PowerPoint Presentation</vt:lpstr>
      <vt:lpstr>Energy – The Heat Comes Out of the Market  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PowerPoint Presentation</vt:lpstr>
      <vt:lpstr>Precious Metals –  The Death of Gold</vt:lpstr>
      <vt:lpstr>  Gold (GLD)- Meltdown 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(COPX)-Uptrend Resumes Copper Unions Vote to Strike in Chile, cutting off 33% of the global supply </vt:lpstr>
      <vt:lpstr>Real Estate – Hotter than Hot</vt:lpstr>
      <vt:lpstr>S&amp;P Case Shiller Up 18.7% for June Phoenix (33.3%), San Diego (26.2%), and Tampa (25.9%) lead</vt:lpstr>
      <vt:lpstr>Crown Castle International (CCI) – 2.70%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       Next Strategy Webinar   12:00 EST Wednesday, December 1,  from Silicon Valley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7996</cp:revision>
  <cp:lastPrinted>2017-08-31T13:43:13Z</cp:lastPrinted>
  <dcterms:created xsi:type="dcterms:W3CDTF">2015-02-05T17:12:57Z</dcterms:created>
  <dcterms:modified xsi:type="dcterms:W3CDTF">2021-11-17T16:48:59Z</dcterms:modified>
</cp:coreProperties>
</file>